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68" r:id="rId5"/>
  </p:sldMasterIdLst>
  <p:notesMasterIdLst>
    <p:notesMasterId r:id="rId29"/>
  </p:notesMasterIdLst>
  <p:handoutMasterIdLst>
    <p:handoutMasterId r:id="rId30"/>
  </p:handoutMasterIdLst>
  <p:sldIdLst>
    <p:sldId id="265" r:id="rId6"/>
    <p:sldId id="266" r:id="rId7"/>
    <p:sldId id="267" r:id="rId8"/>
    <p:sldId id="268" r:id="rId9"/>
    <p:sldId id="270" r:id="rId10"/>
    <p:sldId id="269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6" r:id="rId22"/>
    <p:sldId id="282" r:id="rId23"/>
    <p:sldId id="283" r:id="rId24"/>
    <p:sldId id="284" r:id="rId25"/>
    <p:sldId id="287" r:id="rId26"/>
    <p:sldId id="285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00703C"/>
    <a:srgbClr val="404040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84" autoAdjust="0"/>
    <p:restoredTop sz="93465" autoAdjust="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04775" y="114301"/>
            <a:ext cx="8915400" cy="6667500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71" y="407644"/>
            <a:ext cx="8237348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8A4E-C337-6D41-9483-E5B5B055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CD1B-3FAE-C54A-BCAD-AA33AAB1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9A6E5-1E30-6F49-8741-FD91F7EA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B57C-8428-424B-8D0B-E54C84E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D4BB-B94B-2949-88B9-06DC301E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1EBC-6AE9-8B43-9E52-7E2BAAA0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98A3-5988-4443-894D-B9854449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6EC65-493A-A743-A44C-40E94C65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D7FF5-8A75-0E45-AF30-C925FD57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7C090-F09B-6246-971B-A154AC3D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B0C3-28B8-8542-BEFE-CA7DCD60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88E8-0C52-AA4D-A50F-3F6561FF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28D0-F5EB-0145-B7EF-50D899BE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D762-563C-764B-97F5-93D75CA7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92009-DAA2-EA45-914E-61C474360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43A4-19DC-5149-B23D-617BD4514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10804-0A53-C549-81AF-E42F0C1C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23D21-CFB0-9442-95ED-893D9F1C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D399B-B516-A04E-9610-0B6E2D06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1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245-6EEA-8C42-AAF5-AB1177D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56D6D-2545-EF4F-8E88-280E8B5B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D39A7-C7D4-D941-A27E-247AE4F7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9F2D1-1650-2149-A759-3C438420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F38D7-27A0-3147-9220-070E3991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2AAA3-9CD0-F64C-8414-18F7F858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CB8C1-8B6B-054F-9130-5DB381ED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98F6-4941-214A-A10B-5AEB9C9D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7E11-C657-8E4E-9DCD-0836210E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41C2B-D763-B648-BC5A-3404FA10D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7C8D-D1B0-FF4C-8C4A-4A585FD5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DDEBD-F897-614A-A6B0-6E7771A5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476EA-F926-2840-9492-82D28256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A896-8D02-0645-907B-78A604B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5A995-A948-6A4C-810D-76A8FAAB5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BCDB-17AD-9B48-9F62-462B5B65B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DF8BE-C8DE-4D42-BF50-50F63BC4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06E14-4A6E-F742-B520-E9B2359C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628C-7AC7-1047-B567-D08B76BE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1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204E-CF76-3C47-B0BD-18C6491A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429D0-E8DA-3A43-A4E5-03E18EEF7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48E2-6813-F74C-AD98-CEBF9C9E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38E2-4CA5-374D-A8A4-6DDFE8A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BDD3-64A9-114F-B942-6E3987BE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5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568BD-D8E1-C947-833E-6AA728FCD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86FAC-D0F7-9548-BB68-DE30AAB7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A717-9070-2742-BD2C-E4B240AA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A634-71FC-E444-8B56-D379B416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8B57-2BC5-8141-9969-FE85D572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04775" y="114300"/>
            <a:ext cx="8915400" cy="5652609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71" y="407644"/>
            <a:ext cx="8237348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EFA83-65C3-4966-8407-29A0F5022E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3423482" y="5882303"/>
            <a:ext cx="2297035" cy="8613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D11695-EF78-4A07-8B7F-72214156FA52}"/>
              </a:ext>
            </a:extLst>
          </p:cNvPr>
          <p:cNvSpPr/>
          <p:nvPr userDrawn="1"/>
        </p:nvSpPr>
        <p:spPr>
          <a:xfrm>
            <a:off x="8277303" y="6456396"/>
            <a:ext cx="713232" cy="324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620" y="210313"/>
            <a:ext cx="8285861" cy="746884"/>
          </a:xfrm>
        </p:spPr>
        <p:txBody>
          <a:bodyPr anchor="b" anchorCtr="0">
            <a:noAutofit/>
          </a:bodyPr>
          <a:lstStyle>
            <a:lvl1pPr>
              <a:defRPr lang="en-US" sz="3800" kern="12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54694A-2A92-411E-BCBA-FB659AA80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233790"/>
            <a:ext cx="8285861" cy="5040385"/>
          </a:xfrm>
        </p:spPr>
        <p:txBody>
          <a:bodyPr/>
          <a:lstStyle>
            <a:lvl1pPr>
              <a:defRPr sz="2800"/>
            </a:lvl1pPr>
            <a:lvl3pPr>
              <a:defRPr sz="2400"/>
            </a:lvl3pPr>
            <a:lvl4pPr marL="1028700" indent="-342900">
              <a:buFont typeface="Courier New" panose="02070309020205020404" pitchFamily="49" charset="0"/>
              <a:buChar char="o"/>
              <a:defRPr/>
            </a:lvl4pPr>
            <a:lvl5pPr marL="1371600" indent="-342900">
              <a:buFont typeface="Courier New" panose="02070309020205020404" pitchFamily="49" charset="0"/>
              <a:buChar char="o"/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80A572-E181-4D7B-BEB4-CAAF1EFA5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7725877" y="6337352"/>
            <a:ext cx="1138194" cy="426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CB92D-E72C-C045-9DBA-990BC528F97B}"/>
              </a:ext>
            </a:extLst>
          </p:cNvPr>
          <p:cNvSpPr txBox="1"/>
          <p:nvPr userDrawn="1"/>
        </p:nvSpPr>
        <p:spPr>
          <a:xfrm>
            <a:off x="404620" y="6396878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8C5D26-9E5F-744E-905E-4542877E37D4}" type="slidenum">
              <a:rPr lang="en-US" sz="1400" smtClean="0"/>
              <a:t>‹#›</a:t>
            </a:fld>
            <a:r>
              <a:rPr lang="en-US" sz="140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AF53-62BB-481C-A584-A6D54458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6" y="212150"/>
            <a:ext cx="8237348" cy="790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ECA45-FF46-47F4-8E30-BA32FE0C7B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025" y="1207010"/>
            <a:ext cx="4117975" cy="4974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48956DD-9B19-47B1-B804-F23AEDFD83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95825" y="1207010"/>
            <a:ext cx="3994150" cy="497471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D1419C-5A80-4F4C-8B4C-72C54595D1F9}"/>
              </a:ext>
            </a:extLst>
          </p:cNvPr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15A0415-F97B-421E-B8C7-F0BE841813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163573" y="6274175"/>
            <a:ext cx="1138194" cy="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6"/>
            <a:ext cx="8762287" cy="60113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7548608" cy="640080"/>
          </a:xfrm>
        </p:spPr>
        <p:txBody>
          <a:bodyPr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1" y="2560320"/>
            <a:ext cx="8411455" cy="3713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5EA87F-27FF-41F7-9539-7B56A3AB34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163573" y="6274175"/>
            <a:ext cx="1138194" cy="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6F504A-AF0B-48B0-8033-2A2C397F89B6}"/>
              </a:ext>
            </a:extLst>
          </p:cNvPr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2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15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A84D-B8B0-C848-B563-C41EE67C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7D71-E9D5-5A47-BB44-9B201B5B8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ADEB-7D1E-8944-8490-D942980F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FA68-6976-4E47-848D-236B5ECC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51D6-FBF7-EA49-A48B-9932CEE2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962F-66E2-1944-88CC-23127157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0CCF-8901-B244-90F1-489CD835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A67B-D329-D746-8BD4-66B05E8D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12A6-5A5B-124F-965B-4C9DEC5D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E01C-22BA-FF4D-BA50-0CF825C5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7205" y="113880"/>
            <a:ext cx="8929589" cy="667827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3326" y="212151"/>
            <a:ext cx="823734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099117"/>
            <a:ext cx="8334756" cy="498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350047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5" r:id="rId4"/>
    <p:sldLayoutId id="2147483663" r:id="rId5"/>
    <p:sldLayoutId id="2147483664" r:id="rId6"/>
    <p:sldLayoutId id="2147483680" r:id="rId7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457200" indent="-4572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26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3429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4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6858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10287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200" kern="1200" dirty="0" smtClean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1028700" indent="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3D905-24AC-414B-8B3A-BB2C28BD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FF3A-F79C-354F-9552-FB3795DE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8AA8-1787-FC4A-8A38-04FB6C6C5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CB30-9DF4-174B-920E-8A54E082F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1711-8FB2-5F46-A418-0A8D0CB0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1701-6EDF-4905-ABC3-D3AD2D20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12" y="115842"/>
            <a:ext cx="8706678" cy="563061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VATLD: A Visual Analytics System to Assess, Understand and Improve Traffic Light Detection</a:t>
            </a:r>
            <a:b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/>
              <a:t>Liang Gou, </a:t>
            </a:r>
            <a:r>
              <a:rPr lang="en-US" sz="2000" dirty="0" err="1"/>
              <a:t>Lincan</a:t>
            </a:r>
            <a:r>
              <a:rPr lang="en-US" sz="2000" dirty="0"/>
              <a:t> Zou, </a:t>
            </a:r>
            <a:r>
              <a:rPr lang="en-US" sz="2000" dirty="0" err="1"/>
              <a:t>Nanxiang</a:t>
            </a:r>
            <a:r>
              <a:rPr lang="en-US" sz="2000" dirty="0"/>
              <a:t> Li, Michael Hofmann, Arvind Kumar Shekar, Axel Wendt and Liu Ren</a:t>
            </a:r>
            <a:b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Sepehr (Sep) Sabeti – ITCS 4123/5123 – Visualization and Visual Communications</a:t>
            </a:r>
            <a:b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4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E5F1-C6E2-4C3E-B89B-B10B6787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Visualization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4F93B-7A0C-409F-81A4-D29C3EA6F0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third module transforms detection results, as well as the metadata (object size, disentangled representation, gradients </a:t>
            </a:r>
            <a:r>
              <a:rPr lang="en-US" dirty="0" err="1"/>
              <a:t>etc</a:t>
            </a:r>
            <a:r>
              <a:rPr lang="en-US" dirty="0"/>
              <a:t>), into interactive and human-friendly visualizations including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multifaceted performance analysis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adversarial summarization and interpretation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770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02AC-DC26-4D37-A506-AF4F9381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Visual-analytics Assisted Improvements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4D03-CFA7-4ACC-B9A7-6C27D4C1D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Finally, with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minimal human interaction</a:t>
            </a:r>
            <a:r>
              <a:rPr lang="en-US" dirty="0"/>
              <a:t> from visual interface,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actionable insights</a:t>
            </a:r>
            <a:r>
              <a:rPr lang="en-US" dirty="0"/>
              <a:t> are derived to 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enerate more data that attempt </a:t>
            </a:r>
            <a:r>
              <a:rPr lang="en-US" dirty="0"/>
              <a:t>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increase </a:t>
            </a:r>
            <a:r>
              <a:rPr lang="en-US" dirty="0"/>
              <a:t>the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accuracy </a:t>
            </a:r>
            <a:r>
              <a:rPr lang="en-US" dirty="0"/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robustness </a:t>
            </a:r>
            <a:r>
              <a:rPr lang="en-US" dirty="0"/>
              <a:t>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traffic light detection.</a:t>
            </a:r>
          </a:p>
        </p:txBody>
      </p:sp>
    </p:spTree>
    <p:extLst>
      <p:ext uri="{BB962C8B-B14F-4D97-AF65-F5344CB8AC3E}">
        <p14:creationId xmlns:p14="http://schemas.microsoft.com/office/powerpoint/2010/main" val="172051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89-DC2A-4FEA-8D62-4956E3EC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38578-38F1-4B74-8D95-1397839A8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Three</a:t>
            </a:r>
            <a:r>
              <a:rPr lang="en-US" dirty="0"/>
              <a:t> types of data,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including top-n detections, ground truth objects, and semantic adversarial objects, </a:t>
            </a:r>
            <a:r>
              <a:rPr lang="en-US" dirty="0"/>
              <a:t>for analysis were extracted.</a:t>
            </a:r>
          </a:p>
          <a:p>
            <a:r>
              <a:rPr lang="en-US" dirty="0"/>
              <a:t> For each type of data, performance information (bounding boxes, confidence sores, </a:t>
            </a:r>
            <a:r>
              <a:rPr lang="en-US" dirty="0" err="1"/>
              <a:t>IoUs</a:t>
            </a:r>
            <a:r>
              <a:rPr lang="en-US" dirty="0"/>
              <a:t>), data representation (image patches, latent vectors) and other meta-information (size, class, gradient, robustness) were collected</a:t>
            </a:r>
          </a:p>
        </p:txBody>
      </p:sp>
    </p:spTree>
    <p:extLst>
      <p:ext uri="{BB962C8B-B14F-4D97-AF65-F5344CB8AC3E}">
        <p14:creationId xmlns:p14="http://schemas.microsoft.com/office/powerpoint/2010/main" val="154528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7A77-D027-4B12-B75D-CCC65C49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Designed 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3652B-1C34-4AC2-BBB1-0345443B0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A01CE-E4D0-4BF8-A669-297EFD2C2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6" y="1637824"/>
            <a:ext cx="8232422" cy="39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5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CB16-B4E3-4D44-A30E-6C5FC8A9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Designed 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C93E-EC30-4878-8061-212C7AF80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hPCP</a:t>
            </a:r>
            <a:r>
              <a:rPr lang="en-US" dirty="0"/>
              <a:t> → </a:t>
            </a:r>
            <a:r>
              <a:rPr lang="en-US" dirty="0" err="1"/>
              <a:t>TileScape</a:t>
            </a:r>
            <a:r>
              <a:rPr lang="en-US" dirty="0"/>
              <a:t>.  Any dimension from </a:t>
            </a:r>
            <a:r>
              <a:rPr lang="en-US" dirty="0" err="1"/>
              <a:t>hPCP</a:t>
            </a:r>
            <a:r>
              <a:rPr lang="en-US" dirty="0"/>
              <a:t> can be selected as x or y axis for </a:t>
            </a:r>
            <a:r>
              <a:rPr lang="en-US" dirty="0" err="1"/>
              <a:t>TileScape</a:t>
            </a:r>
            <a:r>
              <a:rPr lang="en-US" dirty="0"/>
              <a:t> to examine what visual semantics are embedded in this dimension. Also by hovering or brushing the dimension bins in </a:t>
            </a:r>
            <a:r>
              <a:rPr lang="en-US" dirty="0" err="1"/>
              <a:t>hPCP</a:t>
            </a:r>
            <a:r>
              <a:rPr lang="en-US" dirty="0"/>
              <a:t>, corresponding tiles in </a:t>
            </a:r>
            <a:r>
              <a:rPr lang="en-US" dirty="0" err="1"/>
              <a:t>TileScape</a:t>
            </a:r>
            <a:r>
              <a:rPr lang="en-US" dirty="0"/>
              <a:t> are highlighted to show what visual feature the selected bins capture.</a:t>
            </a:r>
          </a:p>
          <a:p>
            <a:r>
              <a:rPr lang="en-US" dirty="0" err="1"/>
              <a:t>TileScape</a:t>
            </a:r>
            <a:r>
              <a:rPr lang="en-US" dirty="0"/>
              <a:t> → </a:t>
            </a:r>
            <a:r>
              <a:rPr lang="en-US" dirty="0" err="1"/>
              <a:t>hPCP</a:t>
            </a:r>
            <a:r>
              <a:rPr lang="en-US" dirty="0"/>
              <a:t>. Interaction from </a:t>
            </a:r>
            <a:r>
              <a:rPr lang="en-US" dirty="0" err="1"/>
              <a:t>TileScape</a:t>
            </a:r>
            <a:r>
              <a:rPr lang="en-US" dirty="0"/>
              <a:t> to </a:t>
            </a:r>
            <a:r>
              <a:rPr lang="en-US" dirty="0" err="1"/>
              <a:t>hPCP</a:t>
            </a:r>
            <a:r>
              <a:rPr lang="en-US" dirty="0"/>
              <a:t> enables users to interpret detector’s performance with the semantics learned by latent dimensions. Users can use a lasso to select a group of bins of interest (e.g. low confidence scores) in </a:t>
            </a:r>
            <a:r>
              <a:rPr lang="en-US" dirty="0" err="1"/>
              <a:t>TileScape</a:t>
            </a:r>
            <a:r>
              <a:rPr lang="en-US" dirty="0"/>
              <a:t>, and corresponding lines and bins are highlighted in the latent space of </a:t>
            </a:r>
            <a:r>
              <a:rPr lang="en-US" dirty="0" err="1"/>
              <a:t>hPCP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967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30F1-7E27-41D4-B92D-2EB88801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1CC6A-BA83-4457-8409-C0E335FAE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Authors cropped 10683 valid traffic lights from the training dataset and then resized them into 64x64 to train the models of disentangled representation (DRL) and adversarial learning (</a:t>
            </a:r>
            <a:r>
              <a:rPr lang="en-US" dirty="0" err="1"/>
              <a:t>SeADV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1289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FE0-69A9-46AE-BECA-E3F8BBD7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Results - the confidence landscape over test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23B67-3452-41B0-A1CE-0BA1DE3B7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D1836-E9B3-4210-94A2-9DEE3C79F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3078"/>
            <a:ext cx="9144000" cy="38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9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760E-FF17-4405-9DFF-769C6949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Results - the confidence landscape over test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6C068-27F9-47AE-A295-FECADDDFE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was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clear distribution imbalance</a:t>
            </a:r>
            <a:r>
              <a:rPr lang="en-US" dirty="0"/>
              <a:t>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detection accuracy over different object colors,</a:t>
            </a:r>
            <a:r>
              <a:rPr lang="en-US" dirty="0"/>
              <a:t> as shown in Fig. 7- a b . The semantics of color were captured by the first PCA component for latent dimensions, and shown as the x-axis in Fig. 7- b : right for red and left for green light (the color variance was learned from the data, and we didn’t explicitly use color attributes). </a:t>
            </a:r>
          </a:p>
          <a:p>
            <a:r>
              <a:rPr lang="en-US" dirty="0"/>
              <a:t>Secondly, data distribution gap and low confidence score areas were observed. There was a large sparse area in the middle of Fig. 7- b , indicating testing data has less coverage in this area (compared with the background density map built from the training dataset). </a:t>
            </a:r>
          </a:p>
        </p:txBody>
      </p:sp>
    </p:spTree>
    <p:extLst>
      <p:ext uri="{BB962C8B-B14F-4D97-AF65-F5344CB8AC3E}">
        <p14:creationId xmlns:p14="http://schemas.microsoft.com/office/powerpoint/2010/main" val="383813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F975-2115-4679-8D6D-62EEE376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What confused the detector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5D840-4825-42F1-9ED2-A70CFAAE5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466AD-E97B-4B5D-B649-8183E57A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68" y="1322690"/>
            <a:ext cx="5924664" cy="50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7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ABA4-B5AA-4D5B-B188-3755CAEB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What confused the detector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35484-DD24-443A-A4F2-3B08DCCE2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middle range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PCA0</a:t>
            </a:r>
            <a:r>
              <a:rPr lang="en-US" dirty="0"/>
              <a:t> explains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ambiguity of traffic lights</a:t>
            </a:r>
            <a:r>
              <a:rPr lang="en-US" dirty="0"/>
              <a:t> caused low confidence scores (as PCA0 mainly captures the variations of colors)</a:t>
            </a:r>
          </a:p>
          <a:p>
            <a:r>
              <a:rPr lang="en-US" dirty="0"/>
              <a:t>The lower end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PCA1</a:t>
            </a:r>
            <a:r>
              <a:rPr lang="en-US" dirty="0"/>
              <a:t> shows dark traffic lights are difficult for the detector (as PCA1 mainly explains the variations from dark to bright). </a:t>
            </a:r>
          </a:p>
        </p:txBody>
      </p:sp>
    </p:spTree>
    <p:extLst>
      <p:ext uri="{BB962C8B-B14F-4D97-AF65-F5344CB8AC3E}">
        <p14:creationId xmlns:p14="http://schemas.microsoft.com/office/powerpoint/2010/main" val="110359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2640B-1922-4D70-9E20-0093B7A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98CD8-0FEC-47BE-86D1-E1F5985F9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Methodology 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Conclusion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1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55B9-50B4-4007-964F-8C7E233D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Results - Identifying noisy labels, confusing objects and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38992-9032-4CDE-81B5-7E2685B56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C019D-AA49-4D5C-94C6-86197E36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01" y="1233790"/>
            <a:ext cx="4991797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7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4DA9-5A75-4985-8D67-1D53C891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Results - Identifying noisy labels, confusing objects and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02722-A514-4F0E-A5F2-E48C88152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multi-faceted visual analysis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enabled</a:t>
            </a:r>
            <a:r>
              <a:rPr lang="en-US" dirty="0"/>
              <a:t>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experts</a:t>
            </a:r>
            <a:r>
              <a:rPr lang="en-US" dirty="0"/>
              <a:t> to conduct more useful diagnosis about data quality and detector behaviors. For example, it helped the experts identify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with missing labels</a:t>
            </a:r>
            <a:r>
              <a:rPr lang="en-US" dirty="0"/>
              <a:t>, as shown in Fig. 9- a3 by selecting FPs with high confidence scores (Fig. 9- a1 a2 ). </a:t>
            </a:r>
          </a:p>
        </p:txBody>
      </p:sp>
    </p:spTree>
    <p:extLst>
      <p:ext uri="{BB962C8B-B14F-4D97-AF65-F5344CB8AC3E}">
        <p14:creationId xmlns:p14="http://schemas.microsoft.com/office/powerpoint/2010/main" val="816113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FA4A-5A8E-4766-9030-259E2ECA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03C66-8794-4285-B630-EE55EE64D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proposed approach is built upon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representation learning </a:t>
            </a:r>
            <a:r>
              <a:rPr lang="en-US" dirty="0"/>
              <a:t>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augment human cognition </a:t>
            </a:r>
            <a:r>
              <a:rPr lang="en-US" dirty="0"/>
              <a:t>with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human-friendly visual summarization</a:t>
            </a:r>
            <a:r>
              <a:rPr lang="en-US" dirty="0"/>
              <a:t>, and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semantic adversarial learning </a:t>
            </a:r>
            <a:r>
              <a:rPr lang="en-US" dirty="0"/>
              <a:t>to expose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interpretable robustness issues </a:t>
            </a:r>
            <a:r>
              <a:rPr lang="en-US" dirty="0"/>
              <a:t>with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minimal human interactions</a:t>
            </a:r>
            <a:r>
              <a:rPr lang="en-US" dirty="0"/>
              <a:t>.</a:t>
            </a:r>
          </a:p>
          <a:p>
            <a:r>
              <a:rPr lang="en-US" dirty="0"/>
              <a:t> It was also demonstrated that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effectiveness of performance improvement</a:t>
            </a:r>
            <a:r>
              <a:rPr lang="en-US" dirty="0"/>
              <a:t> strategies derived with VATLD, and illustrated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practical implications </a:t>
            </a:r>
            <a:r>
              <a:rPr lang="en-US" dirty="0"/>
              <a:t>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real-world problems </a:t>
            </a:r>
            <a:r>
              <a:rPr lang="en-US" dirty="0"/>
              <a:t>in production environments. </a:t>
            </a:r>
          </a:p>
          <a:p>
            <a:r>
              <a:rPr lang="en-US" dirty="0"/>
              <a:t>It could capture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silver of ways </a:t>
            </a:r>
            <a:r>
              <a:rPr lang="en-US" dirty="0"/>
              <a:t>of applying the approaches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visual analytics and human-in-the-loop </a:t>
            </a:r>
            <a:r>
              <a:rPr lang="en-US" dirty="0"/>
              <a:t>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alleviate</a:t>
            </a:r>
            <a:r>
              <a:rPr lang="en-US" dirty="0"/>
              <a:t> some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trustworthy AI issues in autonomous driving domain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48233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B8BA-621A-45C5-9EAA-73D39AAE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BDB0D-1668-4D64-8CB3-748AA46A3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Extended to multi-object detection</a:t>
            </a:r>
          </a:p>
          <a:p>
            <a:r>
              <a:rPr lang="en-US" dirty="0"/>
              <a:t>Representation learning with powerful expressiveness</a:t>
            </a:r>
          </a:p>
          <a:p>
            <a:r>
              <a:rPr lang="en-US"/>
              <a:t>Understanding detector beyond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4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C40-18F2-4088-A8E1-8CF729B7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F85A6-8D54-4B0B-B64C-6490C88E3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Traffic light detection </a:t>
            </a:r>
            <a:r>
              <a:rPr lang="en-US" dirty="0"/>
              <a:t>is critical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autonomous driving</a:t>
            </a:r>
            <a:r>
              <a:rPr lang="en-US" dirty="0"/>
              <a:t>.</a:t>
            </a:r>
          </a:p>
          <a:p>
            <a:r>
              <a:rPr lang="en-US" dirty="0"/>
              <a:t>State-of-the-art AI algorithms are generally trained and lack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context in the training process</a:t>
            </a:r>
          </a:p>
          <a:p>
            <a:r>
              <a:rPr lang="en-US" dirty="0"/>
              <a:t>There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 enough data</a:t>
            </a:r>
            <a:r>
              <a:rPr lang="en-US" dirty="0"/>
              <a:t> showing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vulnerability</a:t>
            </a:r>
            <a:r>
              <a:rPr lang="en-US" dirty="0"/>
              <a:t> of models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detecting traffic lights </a:t>
            </a:r>
          </a:p>
          <a:p>
            <a:r>
              <a:rPr lang="en-US" dirty="0"/>
              <a:t>It all boils down to this:</a:t>
            </a:r>
          </a:p>
          <a:p>
            <a:pPr lvl="2"/>
            <a:r>
              <a:rPr lang="en-US" dirty="0"/>
              <a:t>Model accuracy over the available data</a:t>
            </a:r>
          </a:p>
          <a:p>
            <a:pPr lvl="2"/>
            <a:r>
              <a:rPr lang="en-US" dirty="0"/>
              <a:t>Model robustness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26501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5809-D1BF-4395-9AA5-F5AB1D60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ADAA7-0901-4A40-A399-2DEFA2096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233790"/>
            <a:ext cx="8285861" cy="541389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novel visual analytics </a:t>
            </a:r>
            <a:r>
              <a:rPr lang="en-US" dirty="0"/>
              <a:t>method to asses, understand and improve a detector’s performance of </a:t>
            </a:r>
            <a:r>
              <a:rPr lang="en-US" sz="2900" dirty="0"/>
              <a:t>both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accuracy and robustness</a:t>
            </a:r>
          </a:p>
          <a:p>
            <a:r>
              <a:rPr lang="en-US" dirty="0"/>
              <a:t>adapting a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representation</a:t>
            </a:r>
            <a:r>
              <a:rPr lang="en-US" dirty="0"/>
              <a:t> learning method to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efficiently</a:t>
            </a:r>
            <a:r>
              <a:rPr lang="en-US" dirty="0"/>
              <a:t> summarize, navigate and diagnose the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performance of detectors </a:t>
            </a:r>
            <a:r>
              <a:rPr lang="en-US" dirty="0"/>
              <a:t>over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large</a:t>
            </a:r>
            <a:r>
              <a:rPr lang="en-US" dirty="0"/>
              <a:t> amounts of data</a:t>
            </a:r>
          </a:p>
          <a:p>
            <a:r>
              <a:rPr lang="en-US" dirty="0"/>
              <a:t>proposing a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new semantic adversarial learning </a:t>
            </a:r>
            <a:r>
              <a:rPr lang="en-US" dirty="0"/>
              <a:t>algorithm to efficiently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reveal the robustness issues </a:t>
            </a:r>
            <a:r>
              <a:rPr lang="en-US" dirty="0"/>
              <a:t>of detectors without knowing detector parameters</a:t>
            </a:r>
          </a:p>
          <a:p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demonstrating the effectiveness</a:t>
            </a:r>
            <a:r>
              <a:rPr lang="en-US" dirty="0"/>
              <a:t> of model improvement strategies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guided</a:t>
            </a:r>
            <a:r>
              <a:rPr lang="en-US" dirty="0"/>
              <a:t> by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visual analytics</a:t>
            </a:r>
            <a:r>
              <a:rPr lang="en-US" dirty="0"/>
              <a:t> for real world problems, and illustrating a promising way of injecting human intelligence into models with few human interaction.</a:t>
            </a:r>
          </a:p>
          <a:p>
            <a:pPr marL="0" lvl="1" indent="0" algn="ctr">
              <a:buNone/>
            </a:pPr>
            <a:r>
              <a:rPr lang="en-US" sz="3700" dirty="0">
                <a:solidFill>
                  <a:srgbClr val="C00000"/>
                </a:solidFill>
              </a:rPr>
              <a:t>alleviating</a:t>
            </a:r>
            <a:r>
              <a:rPr lang="en-US" sz="3700" dirty="0">
                <a:solidFill>
                  <a:schemeClr val="tx1"/>
                </a:solidFill>
              </a:rPr>
              <a:t> some </a:t>
            </a:r>
            <a:r>
              <a:rPr lang="en-US" sz="3700" dirty="0">
                <a:solidFill>
                  <a:srgbClr val="C00000"/>
                </a:solidFill>
              </a:rPr>
              <a:t>trustworthy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>
                <a:solidFill>
                  <a:srgbClr val="C00000"/>
                </a:solidFill>
              </a:rPr>
              <a:t>AI</a:t>
            </a:r>
            <a:r>
              <a:rPr lang="en-US" sz="3700" dirty="0">
                <a:solidFill>
                  <a:schemeClr val="tx1"/>
                </a:solidFill>
              </a:rPr>
              <a:t> issues </a:t>
            </a:r>
            <a:r>
              <a:rPr lang="en-US" sz="3700" dirty="0">
                <a:solidFill>
                  <a:srgbClr val="C00000"/>
                </a:solidFill>
              </a:rPr>
              <a:t>in autonomous driving </a:t>
            </a:r>
            <a:r>
              <a:rPr lang="en-US" sz="3700" dirty="0">
                <a:solidFill>
                  <a:schemeClr val="tx1"/>
                </a:solidFill>
              </a:rPr>
              <a:t>applications by applying </a:t>
            </a:r>
            <a:r>
              <a:rPr lang="en-US" sz="3700" dirty="0">
                <a:solidFill>
                  <a:srgbClr val="C00000"/>
                </a:solidFill>
              </a:rPr>
              <a:t>visual analytics </a:t>
            </a:r>
            <a:r>
              <a:rPr lang="en-US" sz="3700" dirty="0">
                <a:solidFill>
                  <a:schemeClr val="tx1"/>
                </a:solidFill>
              </a:rPr>
              <a:t>and </a:t>
            </a:r>
            <a:r>
              <a:rPr lang="en-US" sz="3700" dirty="0">
                <a:solidFill>
                  <a:srgbClr val="C00000"/>
                </a:solidFill>
              </a:rPr>
              <a:t>human-in-the-loop approaches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4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AA2A-5F58-4869-80E9-C7ABFF0E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0A7A-C5D5-497D-8F58-2D38A5F0E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human-friendly data representation and summarization</a:t>
            </a:r>
          </a:p>
          <a:p>
            <a:r>
              <a:rPr lang="en-US" dirty="0"/>
              <a:t>efficient generation of unseen test cases</a:t>
            </a:r>
          </a:p>
          <a:p>
            <a:r>
              <a:rPr lang="en-US" dirty="0"/>
              <a:t>a contextualized understanding for model performance</a:t>
            </a:r>
          </a:p>
          <a:p>
            <a:r>
              <a:rPr lang="en-US" dirty="0"/>
              <a:t>performance interpretation for both accuracy and robustness</a:t>
            </a:r>
          </a:p>
          <a:p>
            <a:r>
              <a:rPr lang="en-US" dirty="0"/>
              <a:t>injecting human intelligence for performance improvement with minimal human interaction</a:t>
            </a:r>
          </a:p>
        </p:txBody>
      </p:sp>
    </p:spTree>
    <p:extLst>
      <p:ext uri="{BB962C8B-B14F-4D97-AF65-F5344CB8AC3E}">
        <p14:creationId xmlns:p14="http://schemas.microsoft.com/office/powerpoint/2010/main" val="61453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B399-4642-4342-A20A-5C4E6896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EE3FC-3371-4B66-90D5-927C0437F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7B6C4-A75D-48D0-9FE4-C65D79336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210"/>
            <a:ext cx="9144000" cy="27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57D2-4356-49F5-B9CC-8BC89781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828FB-E02E-4EEE-B25D-A9C820659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  <a:p>
            <a:r>
              <a:rPr lang="en-US" dirty="0"/>
              <a:t>Data Representation </a:t>
            </a:r>
          </a:p>
          <a:p>
            <a:r>
              <a:rPr lang="en-US" dirty="0"/>
              <a:t>Iterative Visualization </a:t>
            </a:r>
          </a:p>
          <a:p>
            <a:r>
              <a:rPr lang="en-US" dirty="0"/>
              <a:t>Visual-analytics Assisted Improvements </a:t>
            </a:r>
          </a:p>
        </p:txBody>
      </p:sp>
    </p:spTree>
    <p:extLst>
      <p:ext uri="{BB962C8B-B14F-4D97-AF65-F5344CB8AC3E}">
        <p14:creationId xmlns:p14="http://schemas.microsoft.com/office/powerpoint/2010/main" val="134669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0385-67CD-46D9-B620-DABE1A7F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901D-AE7D-47DC-87CE-CEA057507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disentangled representation learning: this component first provides a human-friendly data presentation, and also offers a data space where an adversarial generation can efficiently search. </a:t>
            </a:r>
          </a:p>
          <a:p>
            <a:r>
              <a:rPr lang="en-US" dirty="0"/>
              <a:t>semantic adversarial learning: it learns prediction behaviors of a detector, and generates meaningful 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170627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3086-D27B-4586-813B-C0FD66D7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D9489-07AE-49C5-9659-EF6C77E4A1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81A7D-B720-4C80-9D73-B3081309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61" y="1405733"/>
            <a:ext cx="6550378" cy="46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4433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0</TotalTime>
  <Words>995</Words>
  <Application>Microsoft Office PowerPoint</Application>
  <PresentationFormat>On-screen Show (4:3)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Gill Sans MT</vt:lpstr>
      <vt:lpstr>Open Sans</vt:lpstr>
      <vt:lpstr>Segoe UI</vt:lpstr>
      <vt:lpstr>Wingdings</vt:lpstr>
      <vt:lpstr>WelcomeDoc</vt:lpstr>
      <vt:lpstr>Custom Design</vt:lpstr>
      <vt:lpstr>VATLD: A Visual Analytics System to Assess, Understand and Improve Traffic Light Detection  Liang Gou, Lincan Zou, Nanxiang Li, Michael Hofmann, Arvind Kumar Shekar, Axel Wendt and Liu Ren   Sepehr (Sep) Sabeti – ITCS 4123/5123 – Visualization and Visual Communications </vt:lpstr>
      <vt:lpstr>Overview</vt:lpstr>
      <vt:lpstr>Problem</vt:lpstr>
      <vt:lpstr>Contribution</vt:lpstr>
      <vt:lpstr>Design Requirements  </vt:lpstr>
      <vt:lpstr>Methodology </vt:lpstr>
      <vt:lpstr>Methodology </vt:lpstr>
      <vt:lpstr>Data Representation </vt:lpstr>
      <vt:lpstr>Data Representation </vt:lpstr>
      <vt:lpstr>Iterative Visualization </vt:lpstr>
      <vt:lpstr>Visual-analytics Assisted Improvements </vt:lpstr>
      <vt:lpstr>Acquired Data</vt:lpstr>
      <vt:lpstr>Designed User Interface</vt:lpstr>
      <vt:lpstr>Designed User Interface</vt:lpstr>
      <vt:lpstr>Results </vt:lpstr>
      <vt:lpstr>Results - the confidence landscape over test dataset</vt:lpstr>
      <vt:lpstr>Results - the confidence landscape over test dataset</vt:lpstr>
      <vt:lpstr>Results - What confused the detector</vt:lpstr>
      <vt:lpstr>Results - What confused the detector</vt:lpstr>
      <vt:lpstr>Results - Identifying noisy labels, confusing objects and more</vt:lpstr>
      <vt:lpstr>Results - Identifying noisy labels, confusing objects and more</vt:lpstr>
      <vt:lpstr>Conclusion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2019-04-30T14:31:02Z</dcterms:created>
  <dcterms:modified xsi:type="dcterms:W3CDTF">2020-11-02T19:27:55Z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