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65" r:id="rId6"/>
    <p:sldId id="267" r:id="rId7"/>
    <p:sldId id="270" r:id="rId8"/>
    <p:sldId id="273" r:id="rId9"/>
    <p:sldId id="271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00703C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465" autoAdjust="0"/>
  </p:normalViewPr>
  <p:slideViewPr>
    <p:cSldViewPr snapToGrid="0">
      <p:cViewPr varScale="1">
        <p:scale>
          <a:sx n="75" d="100"/>
          <a:sy n="75" d="100"/>
        </p:scale>
        <p:origin x="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1"/>
            <a:ext cx="8915400" cy="66675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8A4E-C337-6D41-9483-E5B5B055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CD1B-3FAE-C54A-BCAD-AA33AAB1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A6E5-1E30-6F49-8741-FD91F7EA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57C-8428-424B-8D0B-E54C84E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4BB-B94B-2949-88B9-06DC301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EBC-6AE9-8B43-9E52-7E2BAAA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8A3-5988-4443-894D-B9854449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EC65-493A-A743-A44C-40E94C6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7FF5-8A75-0E45-AF30-C925FD5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090-F09B-6246-971B-A154AC3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B0C3-28B8-8542-BEFE-CA7DCD60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8E8-0C52-AA4D-A50F-3F6561F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28D0-F5EB-0145-B7EF-50D899BE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D762-563C-764B-97F5-93D75CA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92009-DAA2-EA45-914E-61C47436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43A4-19DC-5149-B23D-617BD451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0804-0A53-C549-81AF-E42F0C1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3D21-CFB0-9442-95ED-893D9F1C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D399B-B516-A04E-9610-0B6E2D0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245-6EEA-8C42-AAF5-AB1177D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56D6D-2545-EF4F-8E88-280E8B5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D39A7-C7D4-D941-A27E-247AE4F7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9F2D1-1650-2149-A759-3C43842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38D7-27A0-3147-9220-070E399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AAA3-9CD0-F64C-8414-18F7F85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8C1-8B6B-054F-9130-5DB381E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98F6-4941-214A-A10B-5AEB9C9D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E11-C657-8E4E-9DCD-0836210E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1C2B-D763-B648-BC5A-3404FA10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C8D-D1B0-FF4C-8C4A-4A585FD5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DEBD-F897-614A-A6B0-6E7771A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76EA-F926-2840-9492-82D28256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896-8D02-0645-907B-78A604B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A995-A948-6A4C-810D-76A8FAAB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BCDB-17AD-9B48-9F62-462B5B65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F8BE-C8DE-4D42-BF50-50F63BC4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6E14-4A6E-F742-B520-E9B2359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628C-7AC7-1047-B567-D08B76B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04E-CF76-3C47-B0BD-18C6491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29D0-E8DA-3A43-A4E5-03E18EEF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48E2-6813-F74C-AD98-CEBF9C9E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8E2-4CA5-374D-A8A4-6DDFE8A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BDD3-64A9-114F-B942-6E3987B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5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8BD-D8E1-C947-833E-6AA728FC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6FAC-D0F7-9548-BB68-DE30AAB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A717-9070-2742-BD2C-E4B240AA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A634-71FC-E444-8B56-D379B416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8B57-2BC5-8141-9969-FE85D57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0"/>
            <a:ext cx="8915400" cy="5652609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FA83-65C3-4966-8407-29A0F5022E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3423482" y="5882303"/>
            <a:ext cx="2297035" cy="8613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D11695-EF78-4A07-8B7F-72214156FA52}"/>
              </a:ext>
            </a:extLst>
          </p:cNvPr>
          <p:cNvSpPr/>
          <p:nvPr userDrawn="1"/>
        </p:nvSpPr>
        <p:spPr>
          <a:xfrm>
            <a:off x="8277303" y="6456396"/>
            <a:ext cx="713232" cy="324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620" y="210313"/>
            <a:ext cx="8285861" cy="746884"/>
          </a:xfrm>
        </p:spPr>
        <p:txBody>
          <a:bodyPr anchor="b" anchorCtr="0">
            <a:noAutofit/>
          </a:bodyPr>
          <a:lstStyle>
            <a:lvl1pPr>
              <a:defRPr lang="en-US" sz="3800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4694A-2A92-411E-BCBA-FB659AA80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040385"/>
          </a:xfrm>
        </p:spPr>
        <p:txBody>
          <a:bodyPr/>
          <a:lstStyle>
            <a:lvl1pPr>
              <a:defRPr sz="2800"/>
            </a:lvl1pPr>
            <a:lvl3pPr>
              <a:defRPr sz="2400"/>
            </a:lvl3pPr>
            <a:lvl4pPr marL="1028700" indent="-342900">
              <a:buFont typeface="Courier New" panose="02070309020205020404" pitchFamily="49" charset="0"/>
              <a:buChar char="o"/>
              <a:defRPr/>
            </a:lvl4pPr>
            <a:lvl5pPr marL="1371600" indent="-342900">
              <a:buFont typeface="Courier New" panose="02070309020205020404" pitchFamily="49" charset="0"/>
              <a:buChar char="o"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0A572-E181-4D7B-BEB4-CAAF1EFA5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7725877" y="6337352"/>
            <a:ext cx="1138194" cy="426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CB92D-E72C-C045-9DBA-990BC528F97B}"/>
              </a:ext>
            </a:extLst>
          </p:cNvPr>
          <p:cNvSpPr txBox="1"/>
          <p:nvPr userDrawn="1"/>
        </p:nvSpPr>
        <p:spPr>
          <a:xfrm>
            <a:off x="404620" y="639687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8C5D26-9E5F-744E-905E-4542877E37D4}" type="slidenum">
              <a:rPr lang="en-US" sz="1400" smtClean="0"/>
              <a:t>‹#›</a:t>
            </a:fld>
            <a:r>
              <a:rPr lang="en-US" sz="1400" dirty="0"/>
              <a:t>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AF53-62BB-481C-A584-A6D5445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6" y="212150"/>
            <a:ext cx="8237348" cy="790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ECA45-FF46-47F4-8E30-BA32FE0C7B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25" y="1207010"/>
            <a:ext cx="4117975" cy="497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48956DD-9B19-47B1-B804-F23AEDFD83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5825" y="1207010"/>
            <a:ext cx="3994150" cy="497471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1419C-5A80-4F4C-8B4C-72C54595D1F9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A0415-F97B-421E-B8C7-F0BE841813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6"/>
            <a:ext cx="8762287" cy="60113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7548608" cy="640080"/>
          </a:xfrm>
        </p:spPr>
        <p:txBody>
          <a:bodyPr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1" y="2560320"/>
            <a:ext cx="8411455" cy="3713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EA87F-27FF-41F7-9539-7B56A3AB3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6F504A-AF0B-48B0-8033-2A2C397F89B6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84D-B8B0-C848-B563-C41EE67C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7D71-E9D5-5A47-BB44-9B201B5B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ADEB-7D1E-8944-8490-D942980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A68-6976-4E47-848D-236B5EC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51D6-FBF7-EA49-A48B-9932CEE2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62F-66E2-1944-88CC-2312715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0CCF-8901-B244-90F1-489CD835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A67B-D329-D746-8BD4-66B05E8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12A6-5A5B-124F-965B-4C9DEC5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E01C-22BA-FF4D-BA50-0CF825C5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7205" y="113880"/>
            <a:ext cx="8929589" cy="66782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26" y="212151"/>
            <a:ext cx="823734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099117"/>
            <a:ext cx="8334756" cy="498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350047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5" r:id="rId4"/>
    <p:sldLayoutId id="2147483663" r:id="rId5"/>
    <p:sldLayoutId id="2147483664" r:id="rId6"/>
    <p:sldLayoutId id="2147483680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457200" indent="-4572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4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6858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0287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028700" indent="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D905-24AC-414B-8B3A-BB2C28BD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FF3A-F79C-354F-9552-FB3795DE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8AA8-1787-FC4A-8A38-04FB6C6C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CB30-9DF4-174B-920E-8A54E082F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1711-8FB2-5F46-A418-0A8D0CB0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701-6EDF-4905-ABC3-D3AD2D20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2" y="115842"/>
            <a:ext cx="8706678" cy="563061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latin typeface="Open Sans" panose="020B0606030504020204" pitchFamily="34" charset="0"/>
              </a:rPr>
              <a:t>Understanding Outdoor Augmented Reality</a:t>
            </a: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Sepehr (Sep) Sabeti – ITCS 4123/5123 – Visualization and Visual Communications</a:t>
            </a:r>
            <a:b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6F7F-7C2E-46B4-9D45-4154F3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Presenter: Simon Stannus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D5C-820D-42C4-85B9-C0CEF580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main focus is the application of computer vision and tracking for AR applications. </a:t>
            </a:r>
          </a:p>
          <a:p>
            <a:r>
              <a:rPr lang="en-US" dirty="0">
                <a:solidFill>
                  <a:schemeClr val="tx1"/>
                </a:solidFill>
              </a:rPr>
              <a:t>Accuracy and precision of vision models are still a challenge.</a:t>
            </a:r>
          </a:p>
          <a:p>
            <a:r>
              <a:rPr lang="en-US" dirty="0">
                <a:solidFill>
                  <a:schemeClr val="tx1"/>
                </a:solidFill>
              </a:rPr>
              <a:t>LiDAR and Deep learning models can be a huge help.</a:t>
            </a:r>
          </a:p>
          <a:p>
            <a:r>
              <a:rPr lang="en-US" dirty="0">
                <a:solidFill>
                  <a:schemeClr val="tx1"/>
                </a:solidFill>
              </a:rPr>
              <a:t>Reference: </a:t>
            </a:r>
            <a:r>
              <a:rPr lang="en-US" dirty="0" err="1"/>
              <a:t>Rosten</a:t>
            </a:r>
            <a:r>
              <a:rPr lang="en-US" dirty="0"/>
              <a:t>, E., &amp; Drummond, T. (2006, May). Machine learning for high-speed corner detection. In </a:t>
            </a:r>
            <a:r>
              <a:rPr lang="en-US" i="1" dirty="0"/>
              <a:t>European conference on computer vision</a:t>
            </a:r>
            <a:r>
              <a:rPr lang="en-US" dirty="0"/>
              <a:t> (pp. 430-443). Springer, Berlin, Heidelberg.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2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6F7F-7C2E-46B4-9D45-4154F3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Presenter: Jonathan Ventura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D5C-820D-42C4-85B9-C0CEF580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Localization in AR for outdoor activities: large scenes make annotation in AR applications really hard</a:t>
            </a:r>
          </a:p>
          <a:p>
            <a:r>
              <a:rPr lang="en-US" dirty="0">
                <a:solidFill>
                  <a:schemeClr val="tx1"/>
                </a:solidFill>
              </a:rPr>
              <a:t>GPS and compasses available in cellphones and wearables are not sufficient for a pixel-perfect augmentation </a:t>
            </a:r>
          </a:p>
          <a:p>
            <a:r>
              <a:rPr lang="en-US" dirty="0">
                <a:solidFill>
                  <a:schemeClr val="tx1"/>
                </a:solidFill>
              </a:rPr>
              <a:t>Image-based localization would be the way to go</a:t>
            </a:r>
          </a:p>
          <a:p>
            <a:r>
              <a:rPr lang="en-US" dirty="0">
                <a:solidFill>
                  <a:schemeClr val="tx1"/>
                </a:solidFill>
              </a:rPr>
              <a:t>However, real-time AR is still hardware extensive</a:t>
            </a:r>
          </a:p>
          <a:p>
            <a:r>
              <a:rPr lang="en-US" dirty="0">
                <a:solidFill>
                  <a:schemeClr val="tx1"/>
                </a:solidFill>
              </a:rPr>
              <a:t>Cloud-based computation could help in tracking </a:t>
            </a:r>
          </a:p>
          <a:p>
            <a:r>
              <a:rPr lang="en-US" dirty="0">
                <a:solidFill>
                  <a:schemeClr val="tx1"/>
                </a:solidFill>
              </a:rPr>
              <a:t>However, we need to consider latency </a:t>
            </a:r>
          </a:p>
          <a:p>
            <a:r>
              <a:rPr lang="en-US" dirty="0">
                <a:solidFill>
                  <a:schemeClr val="tx1"/>
                </a:solidFill>
              </a:rPr>
              <a:t>Reference: </a:t>
            </a:r>
            <a:r>
              <a:rPr lang="en-US" dirty="0"/>
              <a:t>Baker, L., Ventura, J., </a:t>
            </a:r>
            <a:r>
              <a:rPr lang="en-US" dirty="0" err="1"/>
              <a:t>Zollmann</a:t>
            </a:r>
            <a:r>
              <a:rPr lang="en-US" dirty="0"/>
              <a:t>, S., Mills, S., &amp; </a:t>
            </a:r>
            <a:r>
              <a:rPr lang="en-US" dirty="0" err="1"/>
              <a:t>Langlotz</a:t>
            </a:r>
            <a:r>
              <a:rPr lang="en-US" dirty="0"/>
              <a:t>, T. (2020, March). SPLAT: Spherical Localization and Tracking in Large Spaces. In </a:t>
            </a:r>
            <a:r>
              <a:rPr lang="en-US" i="1" dirty="0"/>
              <a:t>2020 IEEE Conference on Virtual Reality and 3D User Interfaces (VR)</a:t>
            </a:r>
            <a:r>
              <a:rPr lang="en-US" dirty="0"/>
              <a:t> (pp. 809-817). IEEE.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4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6F7F-7C2E-46B4-9D45-4154F3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Presenter: Stefanie </a:t>
            </a:r>
            <a:r>
              <a:rPr lang="en-US" dirty="0" err="1"/>
              <a:t>Zollmann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D5C-820D-42C4-85B9-C0CEF580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Depth perception is still a problem in outdoor AR</a:t>
            </a:r>
          </a:p>
          <a:p>
            <a:r>
              <a:rPr lang="en-US" dirty="0">
                <a:solidFill>
                  <a:schemeClr val="tx1"/>
                </a:solidFill>
              </a:rPr>
              <a:t>It is still believed that indoor AR is easier than outdoor AR</a:t>
            </a:r>
          </a:p>
          <a:p>
            <a:r>
              <a:rPr lang="en-US" dirty="0">
                <a:solidFill>
                  <a:schemeClr val="tx1"/>
                </a:solidFill>
              </a:rPr>
              <a:t>Why? More sparse models, dynamic and larger-scale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What to do? Cue management 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image-based ghosting for x-ray visualization </a:t>
            </a:r>
          </a:p>
          <a:p>
            <a:pPr lvl="2"/>
            <a:r>
              <a:rPr lang="en-US" dirty="0" err="1"/>
              <a:t>Zollmann</a:t>
            </a:r>
            <a:r>
              <a:rPr lang="en-US" dirty="0"/>
              <a:t>, S., </a:t>
            </a:r>
            <a:r>
              <a:rPr lang="en-US" dirty="0" err="1"/>
              <a:t>Kalkofen</a:t>
            </a:r>
            <a:r>
              <a:rPr lang="en-US" dirty="0"/>
              <a:t>, D., Mendez, E., &amp; </a:t>
            </a:r>
            <a:r>
              <a:rPr lang="en-US" dirty="0" err="1"/>
              <a:t>Reitmayr</a:t>
            </a:r>
            <a:r>
              <a:rPr lang="en-US" dirty="0"/>
              <a:t>, G. (2010, October). Image-based </a:t>
            </a:r>
            <a:r>
              <a:rPr lang="en-US" dirty="0" err="1"/>
              <a:t>ghostings</a:t>
            </a:r>
            <a:r>
              <a:rPr lang="en-US" dirty="0"/>
              <a:t> for single layer occlusions in augmented reality. In </a:t>
            </a:r>
            <a:r>
              <a:rPr lang="en-US" i="1" dirty="0"/>
              <a:t>2010 IEEE International Symposium on Mixed and Augmented Reality</a:t>
            </a:r>
            <a:r>
              <a:rPr lang="en-US" dirty="0"/>
              <a:t> (pp. 19-26). IEEE.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6F7F-7C2E-46B4-9D45-4154F3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Presenter: Mark Billinghurst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D5C-820D-42C4-85B9-C0CEF580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Do’s and Don’ts for outdoor interaction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Head Mounted Devices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Mobile Devices </a:t>
            </a:r>
          </a:p>
          <a:p>
            <a:r>
              <a:rPr lang="en-US" dirty="0">
                <a:solidFill>
                  <a:schemeClr val="tx1"/>
                </a:solidFill>
              </a:rPr>
              <a:t>Issues associated with see-through displays : </a:t>
            </a:r>
            <a:r>
              <a:rPr lang="en-US" dirty="0" err="1"/>
              <a:t>Huckauf</a:t>
            </a:r>
            <a:r>
              <a:rPr lang="en-US" dirty="0"/>
              <a:t>, A., Urbina, M. H., </a:t>
            </a:r>
            <a:r>
              <a:rPr lang="en-US" dirty="0" err="1"/>
              <a:t>Grubert</a:t>
            </a:r>
            <a:r>
              <a:rPr lang="en-US" dirty="0"/>
              <a:t>, J., </a:t>
            </a:r>
            <a:r>
              <a:rPr lang="en-US" dirty="0" err="1"/>
              <a:t>Böckelmann</a:t>
            </a:r>
            <a:r>
              <a:rPr lang="en-US" dirty="0"/>
              <a:t>, I., </a:t>
            </a:r>
            <a:r>
              <a:rPr lang="en-US" dirty="0" err="1"/>
              <a:t>Doil</a:t>
            </a:r>
            <a:r>
              <a:rPr lang="en-US" dirty="0"/>
              <a:t>, F., </a:t>
            </a:r>
            <a:r>
              <a:rPr lang="en-US" dirty="0" err="1"/>
              <a:t>Schega</a:t>
            </a:r>
            <a:r>
              <a:rPr lang="en-US" dirty="0"/>
              <a:t>, L., ... &amp; </a:t>
            </a:r>
            <a:r>
              <a:rPr lang="en-US" dirty="0" err="1"/>
              <a:t>Mecke</a:t>
            </a:r>
            <a:r>
              <a:rPr lang="en-US" dirty="0"/>
              <a:t>, R. (2010, July). Perceptual issues in optical-see-through displays. In </a:t>
            </a:r>
            <a:r>
              <a:rPr lang="en-US" i="1" dirty="0"/>
              <a:t>Proceedings of the 7th Symposium on Applied Perception in Graphics and Visualization</a:t>
            </a:r>
            <a:r>
              <a:rPr lang="en-US" dirty="0"/>
              <a:t> (pp. 41-48).</a:t>
            </a:r>
          </a:p>
          <a:p>
            <a:r>
              <a:rPr lang="en-US" dirty="0"/>
              <a:t>Also reading on different backgrounds is different !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6F7F-7C2E-46B4-9D45-4154F3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Presenter: Simon </a:t>
            </a:r>
            <a:r>
              <a:rPr lang="en-US" dirty="0" err="1"/>
              <a:t>Stannus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DD5C-820D-42C4-85B9-C0CEF580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Again, fundamentals are important: localization and occlusion </a:t>
            </a:r>
          </a:p>
          <a:p>
            <a:r>
              <a:rPr lang="en-US" dirty="0">
                <a:solidFill>
                  <a:schemeClr val="tx1"/>
                </a:solidFill>
              </a:rPr>
              <a:t>Updating camera position in real-time </a:t>
            </a:r>
          </a:p>
          <a:p>
            <a:r>
              <a:rPr lang="en-US" dirty="0">
                <a:solidFill>
                  <a:schemeClr val="tx1"/>
                </a:solidFill>
              </a:rPr>
              <a:t>Taking into consideration lighting condition and lighting effects</a:t>
            </a:r>
          </a:p>
          <a:p>
            <a:r>
              <a:rPr lang="en-US" dirty="0">
                <a:solidFill>
                  <a:schemeClr val="tx1"/>
                </a:solidFill>
              </a:rPr>
              <a:t>Reference: </a:t>
            </a:r>
            <a:r>
              <a:rPr lang="en-US" dirty="0" err="1"/>
              <a:t>Stannus</a:t>
            </a:r>
            <a:r>
              <a:rPr lang="en-US" dirty="0"/>
              <a:t>, S., </a:t>
            </a:r>
            <a:r>
              <a:rPr lang="en-US" dirty="0" err="1"/>
              <a:t>Lucieer</a:t>
            </a:r>
            <a:r>
              <a:rPr lang="en-US" dirty="0"/>
              <a:t>, A., &amp; Fu, W. T. (2014, November). Natural 7DoF navigation &amp; interaction in 3D </a:t>
            </a:r>
            <a:r>
              <a:rPr lang="en-US" dirty="0" err="1"/>
              <a:t>geovisualisations</a:t>
            </a:r>
            <a:r>
              <a:rPr lang="en-US" dirty="0"/>
              <a:t>. In </a:t>
            </a:r>
            <a:r>
              <a:rPr lang="en-US" i="1" dirty="0"/>
              <a:t>Proceedings of the 20th ACM Symposium on Virtual Reality Software and Technology</a:t>
            </a:r>
            <a:r>
              <a:rPr lang="en-US" dirty="0"/>
              <a:t> (pp. 229-230).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335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505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Gill Sans MT</vt:lpstr>
      <vt:lpstr>Open Sans</vt:lpstr>
      <vt:lpstr>Segoe UI</vt:lpstr>
      <vt:lpstr>Wingdings</vt:lpstr>
      <vt:lpstr>WelcomeDoc</vt:lpstr>
      <vt:lpstr>Custom Design</vt:lpstr>
      <vt:lpstr>Understanding Outdoor Augmented Reality     Sepehr (Sep) Sabeti – ITCS 4123/5123 – Visualization and Visual Communications </vt:lpstr>
      <vt:lpstr>First Presenter: Simon Stannus</vt:lpstr>
      <vt:lpstr>Second Presenter: Jonathan Ventura</vt:lpstr>
      <vt:lpstr>Third Presenter: Stefanie Zollmann</vt:lpstr>
      <vt:lpstr>Fourth Presenter: Mark Billinghurst</vt:lpstr>
      <vt:lpstr>Fifth Presenter: Simon Stannus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2019-04-30T14:31:02Z</dcterms:created>
  <dcterms:modified xsi:type="dcterms:W3CDTF">2020-11-17T15:28:10Z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