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21"/>
  </p:notesMasterIdLst>
  <p:handoutMasterIdLst>
    <p:handoutMasterId r:id="rId22"/>
  </p:handoutMasterIdLst>
  <p:sldIdLst>
    <p:sldId id="265" r:id="rId6"/>
    <p:sldId id="266" r:id="rId7"/>
    <p:sldId id="267" r:id="rId8"/>
    <p:sldId id="268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00703C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3465" autoAdjust="0"/>
  </p:normalViewPr>
  <p:slideViewPr>
    <p:cSldViewPr snapToGrid="0">
      <p:cViewPr varScale="1">
        <p:scale>
          <a:sx n="75" d="100"/>
          <a:sy n="75" d="100"/>
        </p:scale>
        <p:origin x="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1"/>
            <a:ext cx="8915400" cy="6667500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8A4E-C337-6D41-9483-E5B5B055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CD1B-3FAE-C54A-BCAD-AA33AAB1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A6E5-1E30-6F49-8741-FD91F7E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B57C-8428-424B-8D0B-E54C84E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4BB-B94B-2949-88B9-06DC301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EBC-6AE9-8B43-9E52-7E2BAAA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8A3-5988-4443-894D-B9854449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EC65-493A-A743-A44C-40E94C6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7FF5-8A75-0E45-AF30-C925FD57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090-F09B-6246-971B-A154AC3D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B0C3-28B8-8542-BEFE-CA7DCD6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88E8-0C52-AA4D-A50F-3F6561FF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28D0-F5EB-0145-B7EF-50D899BE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D762-563C-764B-97F5-93D75CA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92009-DAA2-EA45-914E-61C47436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43A4-19DC-5149-B23D-617BD4514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10804-0A53-C549-81AF-E42F0C1C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23D21-CFB0-9442-95ED-893D9F1C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D399B-B516-A04E-9610-0B6E2D06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245-6EEA-8C42-AAF5-AB1177D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56D6D-2545-EF4F-8E88-280E8B5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D39A7-C7D4-D941-A27E-247AE4F7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9F2D1-1650-2149-A759-3C438420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F38D7-27A0-3147-9220-070E3991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AAA3-9CD0-F64C-8414-18F7F858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B8C1-8B6B-054F-9130-5DB381E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98F6-4941-214A-A10B-5AEB9C9D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7E11-C657-8E4E-9DCD-0836210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1C2B-D763-B648-BC5A-3404FA10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C8D-D1B0-FF4C-8C4A-4A585FD5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DEBD-F897-614A-A6B0-6E7771A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476EA-F926-2840-9492-82D28256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896-8D02-0645-907B-78A604B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5A995-A948-6A4C-810D-76A8FAAB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BCDB-17AD-9B48-9F62-462B5B65B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F8BE-C8DE-4D42-BF50-50F63BC4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06E14-4A6E-F742-B520-E9B2359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628C-7AC7-1047-B567-D08B76B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1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04E-CF76-3C47-B0BD-18C6491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429D0-E8DA-3A43-A4E5-03E18EEF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48E2-6813-F74C-AD98-CEBF9C9E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8E2-4CA5-374D-A8A4-6DDFE8A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BDD3-64A9-114F-B942-6E3987BE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5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568BD-D8E1-C947-833E-6AA728FCD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6FAC-D0F7-9548-BB68-DE30AAB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17-9070-2742-BD2C-E4B240AA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634-71FC-E444-8B56-D379B416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8B57-2BC5-8141-9969-FE85D572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04775" y="114300"/>
            <a:ext cx="8915400" cy="5652609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1" y="407644"/>
            <a:ext cx="8237348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FA83-65C3-4966-8407-29A0F5022E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3423482" y="5882303"/>
            <a:ext cx="2297035" cy="8613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11695-EF78-4A07-8B7F-72214156FA52}"/>
              </a:ext>
            </a:extLst>
          </p:cNvPr>
          <p:cNvSpPr/>
          <p:nvPr userDrawn="1"/>
        </p:nvSpPr>
        <p:spPr>
          <a:xfrm>
            <a:off x="8277303" y="6456396"/>
            <a:ext cx="713232" cy="324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620" y="210313"/>
            <a:ext cx="8285861" cy="746884"/>
          </a:xfrm>
        </p:spPr>
        <p:txBody>
          <a:bodyPr anchor="b" anchorCtr="0">
            <a:noAutofit/>
          </a:bodyPr>
          <a:lstStyle>
            <a:lvl1pPr>
              <a:defRPr lang="en-US" sz="3800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54694A-2A92-411E-BCBA-FB659AA80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040385"/>
          </a:xfrm>
        </p:spPr>
        <p:txBody>
          <a:bodyPr/>
          <a:lstStyle>
            <a:lvl1pPr>
              <a:defRPr sz="2800"/>
            </a:lvl1pPr>
            <a:lvl3pPr>
              <a:defRPr sz="2400"/>
            </a:lvl3pPr>
            <a:lvl4pPr marL="1028700" indent="-342900">
              <a:buFont typeface="Courier New" panose="02070309020205020404" pitchFamily="49" charset="0"/>
              <a:buChar char="o"/>
              <a:defRPr/>
            </a:lvl4pPr>
            <a:lvl5pPr marL="1371600" indent="-342900">
              <a:buFont typeface="Courier New" panose="02070309020205020404" pitchFamily="49" charset="0"/>
              <a:buChar char="o"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80A572-E181-4D7B-BEB4-CAAF1EFA56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7725877" y="6337352"/>
            <a:ext cx="1138194" cy="426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CB92D-E72C-C045-9DBA-990BC528F97B}"/>
              </a:ext>
            </a:extLst>
          </p:cNvPr>
          <p:cNvSpPr txBox="1"/>
          <p:nvPr userDrawn="1"/>
        </p:nvSpPr>
        <p:spPr>
          <a:xfrm>
            <a:off x="404620" y="639687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48C5D26-9E5F-744E-905E-4542877E37D4}" type="slidenum">
              <a:rPr lang="en-US" sz="1400" smtClean="0"/>
              <a:t>‹#›</a:t>
            </a:fld>
            <a:r>
              <a:rPr lang="en-US" sz="140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AF53-62BB-481C-A584-A6D5445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6" y="212150"/>
            <a:ext cx="8237348" cy="790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ECA45-FF46-47F4-8E30-BA32FE0C7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025" y="1207010"/>
            <a:ext cx="4117975" cy="4974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48956DD-9B19-47B1-B804-F23AEDFD83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95825" y="1207010"/>
            <a:ext cx="3994150" cy="497471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D1419C-5A80-4F4C-8B4C-72C54595D1F9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A0415-F97B-421E-B8C7-F0BE841813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6"/>
            <a:ext cx="8762287" cy="60113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007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7548608" cy="640080"/>
          </a:xfrm>
        </p:spPr>
        <p:txBody>
          <a:bodyPr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1" y="2560320"/>
            <a:ext cx="8411455" cy="37138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2pPr>
            <a:lvl3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3pPr>
            <a:lvl4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EA87F-27FF-41F7-9539-7B56A3AB3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7063" t="-1265" r="25219" b="29140"/>
          <a:stretch/>
        </p:blipFill>
        <p:spPr>
          <a:xfrm>
            <a:off x="163573" y="6274175"/>
            <a:ext cx="1138194" cy="4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F504A-AF0B-48B0-8033-2A2C397F89B6}"/>
              </a:ext>
            </a:extLst>
          </p:cNvPr>
          <p:cNvCxnSpPr>
            <a:cxnSpLocks/>
          </p:cNvCxnSpPr>
          <p:nvPr userDrawn="1"/>
        </p:nvCxnSpPr>
        <p:spPr>
          <a:xfrm>
            <a:off x="404621" y="1095493"/>
            <a:ext cx="8285860" cy="0"/>
          </a:xfrm>
          <a:prstGeom prst="line">
            <a:avLst/>
          </a:prstGeom>
          <a:ln w="2540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15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84D-B8B0-C848-B563-C41EE67C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7D71-E9D5-5A47-BB44-9B201B5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ADEB-7D1E-8944-8490-D942980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A68-6976-4E47-848D-236B5EC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51D6-FBF7-EA49-A48B-9932CEE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62F-66E2-1944-88CC-231271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0CCF-8901-B244-90F1-489CD835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A67B-D329-D746-8BD4-66B05E8D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2A6-5A5B-124F-965B-4C9DEC5D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E01C-22BA-FF4D-BA50-0CF825C5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7205" y="113880"/>
            <a:ext cx="8929589" cy="667827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3326" y="212151"/>
            <a:ext cx="823734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099117"/>
            <a:ext cx="8334756" cy="498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350047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5" r:id="rId4"/>
    <p:sldLayoutId id="2147483663" r:id="rId5"/>
    <p:sldLayoutId id="2147483664" r:id="rId6"/>
    <p:sldLayoutId id="2147483680" r:id="rId7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6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1pPr>
      <a:lvl2pPr marL="3429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4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2pPr>
      <a:lvl3pPr marL="6858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3pPr>
      <a:lvl4pPr marL="1028700" indent="-34290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22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4pPr>
      <a:lvl5pPr marL="1028700" indent="0" algn="l" defTabSz="6858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Gill Sans MT" panose="020B0502020104020203" pitchFamily="34" charset="0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D905-24AC-414B-8B3A-BB2C28BD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FF3A-F79C-354F-9552-FB3795DE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8AA8-1787-FC4A-8A38-04FB6C6C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CB30-9DF4-174B-920E-8A54E08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711-8FB2-5F46-A418-0A8D0CB0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BD03-A9B0-934B-870D-1C9ADD62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1701-6EDF-4905-ABC3-D3AD2D20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2" y="115842"/>
            <a:ext cx="8706678" cy="563061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Open Sans" panose="020B0606030504020204" pitchFamily="34" charset="0"/>
              </a:rPr>
              <a:t>The Effects of Object Shape, Fidelity, Color, and Luminance on Depth Perception in Handheld Mobile Augmented Reality </a:t>
            </a: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dirty="0"/>
              <a:t>Tiffany D. Do , Joseph J. </a:t>
            </a:r>
            <a:r>
              <a:rPr lang="en-US" sz="2000" dirty="0" err="1"/>
              <a:t>LaViola</a:t>
            </a:r>
            <a:r>
              <a:rPr lang="en-US" sz="2000" dirty="0"/>
              <a:t> Jr. , Ryan P. McMahan</a:t>
            </a:r>
            <a:b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Sepehr (Sep) Sabeti – ITCS 4123/5123 – Visualization and Visual Communications</a:t>
            </a:r>
            <a:b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EC36-B289-49B9-93A8-A55AB79A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212E3-B31C-414C-AAA7-9F38FCAAF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H1 partially supported. </a:t>
            </a:r>
          </a:p>
          <a:p>
            <a:r>
              <a:rPr lang="en-US" dirty="0"/>
              <a:t>H2 fully supported.</a:t>
            </a:r>
          </a:p>
          <a:p>
            <a:r>
              <a:rPr lang="en-US" dirty="0"/>
              <a:t>H3 (Color) was not supported.</a:t>
            </a:r>
          </a:p>
          <a:p>
            <a:r>
              <a:rPr lang="en-US" dirty="0"/>
              <a:t>H4 (Luminance) was partially supported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E9AF1-E559-48E7-964C-BA3F7B03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25" y="4120387"/>
            <a:ext cx="6318249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9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B831-B695-4D8D-83A8-2CA8F504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2CFC-856F-4D80-933F-CD3F1D059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We cannot conclude that the depth perception of the low-fidelity, simple shape (the cube) is affected by color and luminance. However, the high-fidelity, simple shape (the sphere) was the only model that demonstrated classical effects of color on depth perception. </a:t>
            </a:r>
          </a:p>
        </p:txBody>
      </p:sp>
    </p:spTree>
    <p:extLst>
      <p:ext uri="{BB962C8B-B14F-4D97-AF65-F5344CB8AC3E}">
        <p14:creationId xmlns:p14="http://schemas.microsoft.com/office/powerpoint/2010/main" val="300864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0EF7-7FB2-46E9-9B1B-03505937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5AB78-28A0-423D-ABAF-FCD7EACE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The low-fidelity cube had only 1 total grouping, while the high-fidelity sphere had 5 total groupings and 3 distinct non-overlapping groupings. The low-fidelity bunny had 4 total groupings and 2 distinct groupings, while the high-fidelity bunny had 7 total groupings and 3 distinct groupings. </a:t>
            </a:r>
          </a:p>
        </p:txBody>
      </p:sp>
    </p:spTree>
    <p:extLst>
      <p:ext uri="{BB962C8B-B14F-4D97-AF65-F5344CB8AC3E}">
        <p14:creationId xmlns:p14="http://schemas.microsoft.com/office/powerpoint/2010/main" val="142503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5EB7-8B1A-4542-ADF5-B0839A84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H3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833F-F5D7-4F1D-822B-50219A098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Warm colors of the same luminance were not perceived as closer than cool colors for all objects, except for red in the sphere condition.</a:t>
            </a:r>
          </a:p>
        </p:txBody>
      </p:sp>
    </p:spTree>
    <p:extLst>
      <p:ext uri="{BB962C8B-B14F-4D97-AF65-F5344CB8AC3E}">
        <p14:creationId xmlns:p14="http://schemas.microsoft.com/office/powerpoint/2010/main" val="100775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F6E-5341-402D-A3D2-D1CD920C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H4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F79C-53D5-43C4-B527-3A28DF306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Except for the cube, most of the bright colors were perceived as significantly closer than their darker counterparts. </a:t>
            </a:r>
          </a:p>
        </p:txBody>
      </p:sp>
    </p:spTree>
    <p:extLst>
      <p:ext uri="{BB962C8B-B14F-4D97-AF65-F5344CB8AC3E}">
        <p14:creationId xmlns:p14="http://schemas.microsoft.com/office/powerpoint/2010/main" val="37675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01A0-7937-4F71-9F78-7AB6685A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66F5-0337-43E2-BABB-A0142CFEC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effects of object shape, fidelity, color, and luminance in a more ecologically valid application context</a:t>
            </a:r>
          </a:p>
        </p:txBody>
      </p:sp>
    </p:spTree>
    <p:extLst>
      <p:ext uri="{BB962C8B-B14F-4D97-AF65-F5344CB8AC3E}">
        <p14:creationId xmlns:p14="http://schemas.microsoft.com/office/powerpoint/2010/main" val="4535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2640B-1922-4D70-9E20-0093B7A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98CD8-0FEC-47BE-86D1-E1F5985F9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  <a:p>
            <a:r>
              <a:rPr lang="en-US" dirty="0"/>
              <a:t>Contribution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Experimental Design</a:t>
            </a:r>
          </a:p>
          <a:p>
            <a:r>
              <a:rPr lang="en-US" dirty="0"/>
              <a:t>Research Questions </a:t>
            </a:r>
          </a:p>
          <a:p>
            <a:r>
              <a:rPr lang="en-US" dirty="0"/>
              <a:t>Data Collection and Participants </a:t>
            </a:r>
          </a:p>
          <a:p>
            <a:r>
              <a:rPr lang="en-US" dirty="0"/>
              <a:t>Results </a:t>
            </a:r>
          </a:p>
          <a:p>
            <a:r>
              <a:rPr lang="en-US"/>
              <a:t>Future </a:t>
            </a:r>
            <a:r>
              <a:rPr lang="en-US" dirty="0"/>
              <a:t>Work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1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C40-18F2-4088-A8E1-8CF729B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85A6-8D54-4B0B-B64C-6490C88E3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Importance </a:t>
            </a:r>
            <a:r>
              <a:rPr lang="en-US" dirty="0"/>
              <a:t>of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depth perception </a:t>
            </a:r>
            <a:r>
              <a:rPr lang="en-US" dirty="0"/>
              <a:t>in visual applications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/>
              <a:t>especially augmented reality 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undeniable.</a:t>
            </a:r>
            <a:endParaRPr lang="en-US" dirty="0"/>
          </a:p>
          <a:p>
            <a:r>
              <a:rPr lang="en-US" dirty="0"/>
              <a:t>It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/>
              <a:t> to investigate the effect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luminance</a:t>
            </a:r>
            <a:r>
              <a:rPr lang="en-US" dirty="0"/>
              <a:t> in depth perception.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Warmer </a:t>
            </a:r>
            <a:r>
              <a:rPr lang="en-US" dirty="0"/>
              <a:t>colors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supposed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be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nearer </a:t>
            </a:r>
            <a:r>
              <a:rPr lang="en-US" dirty="0"/>
              <a:t>than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cooler </a:t>
            </a:r>
            <a:r>
              <a:rPr lang="en-US" dirty="0"/>
              <a:t>colors.</a:t>
            </a:r>
          </a:p>
          <a:p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Luminance</a:t>
            </a:r>
            <a:r>
              <a:rPr lang="en-US" dirty="0"/>
              <a:t> is a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better</a:t>
            </a:r>
            <a:r>
              <a:rPr lang="en-US" dirty="0"/>
              <a:t> cue than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hue</a:t>
            </a:r>
            <a:r>
              <a:rPr lang="en-US" dirty="0"/>
              <a:t>.</a:t>
            </a:r>
          </a:p>
          <a:p>
            <a:r>
              <a:rPr lang="en-US" dirty="0"/>
              <a:t>Previous studies have only investigated these effects on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real</a:t>
            </a:r>
            <a:r>
              <a:rPr lang="en-US" dirty="0"/>
              <a:t>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objects, </a:t>
            </a:r>
            <a:r>
              <a:rPr lang="en-US" dirty="0"/>
              <a:t>and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mostly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 2D objects.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5809-D1BF-4395-9AA5-F5AB1D60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DAA7-0901-4A40-A399-2DEFA2096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233790"/>
            <a:ext cx="8285861" cy="5413897"/>
          </a:xfrm>
        </p:spPr>
        <p:txBody>
          <a:bodyPr>
            <a:normAutofit/>
          </a:bodyPr>
          <a:lstStyle/>
          <a:p>
            <a:r>
              <a:rPr lang="en-US" dirty="0"/>
              <a:t>Investigate the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effects</a:t>
            </a:r>
            <a:r>
              <a:rPr lang="en-US" dirty="0"/>
              <a:t> of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dirty="0"/>
              <a:t>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/>
              <a:t>,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fidelity</a:t>
            </a:r>
            <a:r>
              <a:rPr lang="en-US" dirty="0"/>
              <a:t>,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/>
              <a:t>, and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luminance</a:t>
            </a:r>
            <a:r>
              <a:rPr lang="en-US" dirty="0"/>
              <a:t> on depth perception of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3D objects </a:t>
            </a:r>
            <a:r>
              <a:rPr lang="en-US" dirty="0"/>
              <a:t>in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handheld mobile AR.</a:t>
            </a:r>
          </a:p>
          <a:p>
            <a:pPr marL="0" indent="0">
              <a:buNone/>
            </a:pPr>
            <a:endParaRPr lang="en-US" sz="2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A2A-5F58-4869-80E9-C7ABFF0E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0A7A-C5D5-497D-8F58-2D38A5F0E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Conducting a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preliminary</a:t>
            </a:r>
            <a:r>
              <a:rPr lang="en-US" dirty="0"/>
              <a:t> paired comparison experiment to group colors into distinct groups of similar perception.</a:t>
            </a:r>
          </a:p>
          <a:p>
            <a:r>
              <a:rPr lang="en-US" dirty="0"/>
              <a:t>Administered the procedure for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dirty="0"/>
              <a:t> of varying </a:t>
            </a:r>
            <a:r>
              <a:rPr lang="en-US" sz="2900" dirty="0">
                <a:solidFill>
                  <a:schemeClr val="accent2">
                    <a:lumMod val="75000"/>
                  </a:schemeClr>
                </a:solidFill>
              </a:rPr>
              <a:t>shape and fidelity</a:t>
            </a:r>
          </a:p>
        </p:txBody>
      </p:sp>
    </p:spTree>
    <p:extLst>
      <p:ext uri="{BB962C8B-B14F-4D97-AF65-F5344CB8AC3E}">
        <p14:creationId xmlns:p14="http://schemas.microsoft.com/office/powerpoint/2010/main" val="61453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0385-67CD-46D9-B620-DABE1A7F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901D-AE7D-47DC-87CE-CEA057507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sz="2400" dirty="0"/>
              <a:t>a 2 x 2 x 6 x 2 within-subject experiment to evaluate the effects of object shape (2 shapes), fidelity (2 levels), color (6 hues), and luminance (2 levels) on depth perception for handheld mobile AR applications.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2CB52-3BF7-498B-8B41-A54C71137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18" y="3751683"/>
            <a:ext cx="385816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7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5D70-9DE1-4CC7-8A16-B466CE98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B62F-DF74-4D49-AFB3-AC53E368F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Six</a:t>
            </a:r>
            <a:r>
              <a:rPr lang="en-US" dirty="0"/>
              <a:t> color hues representing the spectrum of colors, </a:t>
            </a:r>
            <a:r>
              <a:rPr lang="en-US" dirty="0">
                <a:solidFill>
                  <a:schemeClr val="accent2"/>
                </a:solidFill>
              </a:rPr>
              <a:t>three warm colors (red, magenta, and yellow)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three cool colors (green, blue, and cyan), </a:t>
            </a:r>
            <a:r>
              <a:rPr lang="en-US" dirty="0"/>
              <a:t>both a bright and dark version of each color, giving us a total of 12 color conditions.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EB81-8C57-43CA-BD18-B4BCF4EA6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31" y="4481050"/>
            <a:ext cx="384863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88AD-C68F-44D4-BE13-BAD08914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7236-F4A4-46AC-95A7-F6485799E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RQ1: How does the </a:t>
            </a:r>
            <a:r>
              <a:rPr lang="en-US" dirty="0">
                <a:solidFill>
                  <a:schemeClr val="accent2"/>
                </a:solidFill>
              </a:rPr>
              <a:t>shape</a:t>
            </a:r>
            <a:r>
              <a:rPr lang="en-US" dirty="0"/>
              <a:t> of a 3D model </a:t>
            </a:r>
            <a:r>
              <a:rPr lang="en-US" dirty="0">
                <a:solidFill>
                  <a:schemeClr val="accent2"/>
                </a:solidFill>
              </a:rPr>
              <a:t>interact</a:t>
            </a:r>
            <a:r>
              <a:rPr lang="en-US" dirty="0"/>
              <a:t> with </a:t>
            </a:r>
            <a:r>
              <a:rPr lang="en-US" dirty="0">
                <a:solidFill>
                  <a:schemeClr val="accent2"/>
                </a:solidFill>
              </a:rPr>
              <a:t>color and luminance </a:t>
            </a:r>
            <a:r>
              <a:rPr lang="en-US" dirty="0"/>
              <a:t>as depth cues? </a:t>
            </a:r>
          </a:p>
          <a:p>
            <a:r>
              <a:rPr lang="en-US" dirty="0"/>
              <a:t>RQ2: How does the </a:t>
            </a:r>
            <a:r>
              <a:rPr lang="en-US" dirty="0">
                <a:solidFill>
                  <a:schemeClr val="accent2"/>
                </a:solidFill>
              </a:rPr>
              <a:t>fidelity</a:t>
            </a:r>
            <a:r>
              <a:rPr lang="en-US" dirty="0"/>
              <a:t> of a 3D model </a:t>
            </a:r>
            <a:r>
              <a:rPr lang="en-US" dirty="0">
                <a:solidFill>
                  <a:schemeClr val="accent2"/>
                </a:solidFill>
              </a:rPr>
              <a:t>interact</a:t>
            </a:r>
            <a:r>
              <a:rPr lang="en-US" dirty="0"/>
              <a:t> with </a:t>
            </a:r>
            <a:r>
              <a:rPr lang="en-US" dirty="0">
                <a:solidFill>
                  <a:schemeClr val="accent2"/>
                </a:solidFill>
              </a:rPr>
              <a:t>luminance and color</a:t>
            </a:r>
            <a:r>
              <a:rPr lang="en-US" dirty="0"/>
              <a:t> as depth cues?</a:t>
            </a:r>
          </a:p>
          <a:p>
            <a:r>
              <a:rPr lang="en-US" dirty="0"/>
              <a:t>RQ3: How does the </a:t>
            </a:r>
            <a:r>
              <a:rPr lang="en-US" dirty="0">
                <a:solidFill>
                  <a:schemeClr val="accent2"/>
                </a:solidFill>
              </a:rPr>
              <a:t>color</a:t>
            </a:r>
            <a:r>
              <a:rPr lang="en-US" dirty="0"/>
              <a:t> of a 3D model affect its </a:t>
            </a:r>
            <a:r>
              <a:rPr lang="en-US" dirty="0">
                <a:solidFill>
                  <a:schemeClr val="accent2"/>
                </a:solidFill>
              </a:rPr>
              <a:t>perceived depth</a:t>
            </a:r>
            <a:r>
              <a:rPr lang="en-US" dirty="0"/>
              <a:t>?</a:t>
            </a:r>
          </a:p>
          <a:p>
            <a:r>
              <a:rPr lang="en-US" dirty="0"/>
              <a:t>RQ4: How does the </a:t>
            </a:r>
            <a:r>
              <a:rPr lang="en-US" dirty="0">
                <a:solidFill>
                  <a:schemeClr val="accent2"/>
                </a:solidFill>
              </a:rPr>
              <a:t>luminance</a:t>
            </a:r>
            <a:r>
              <a:rPr lang="en-US" dirty="0"/>
              <a:t> of a 3D model affect its </a:t>
            </a:r>
            <a:r>
              <a:rPr lang="en-US" dirty="0">
                <a:solidFill>
                  <a:schemeClr val="accent2"/>
                </a:solidFill>
              </a:rPr>
              <a:t>perceived depth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7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BC52-2FA6-4A89-A5CD-73486B90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Participants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36BD-B65A-4E04-B9EF-C8B517738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8 females, 8 males</a:t>
            </a:r>
          </a:p>
          <a:p>
            <a:r>
              <a:rPr lang="en-US" dirty="0"/>
              <a:t>mean age was 24.76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508A8-90AB-4F85-BA6F-174B33BA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721297"/>
            <a:ext cx="5461000" cy="39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4755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0</TotalTime>
  <Words>572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Gill Sans MT</vt:lpstr>
      <vt:lpstr>Open Sans</vt:lpstr>
      <vt:lpstr>Segoe UI</vt:lpstr>
      <vt:lpstr>Wingdings</vt:lpstr>
      <vt:lpstr>WelcomeDoc</vt:lpstr>
      <vt:lpstr>Custom Design</vt:lpstr>
      <vt:lpstr>The Effects of Object Shape, Fidelity, Color, and Luminance on Depth Perception in Handheld Mobile Augmented Reality   Tiffany D. Do , Joseph J. LaViola Jr. , Ryan P. McMahan   Sepehr (Sep) Sabeti – ITCS 4123/5123 – Visualization and Visual Communications </vt:lpstr>
      <vt:lpstr>Overview</vt:lpstr>
      <vt:lpstr>Problem</vt:lpstr>
      <vt:lpstr>Contribution</vt:lpstr>
      <vt:lpstr>Methodology </vt:lpstr>
      <vt:lpstr>Experimental Design </vt:lpstr>
      <vt:lpstr>Experimental Design </vt:lpstr>
      <vt:lpstr>Research Questions </vt:lpstr>
      <vt:lpstr>Data Collection and Participants  </vt:lpstr>
      <vt:lpstr>Results</vt:lpstr>
      <vt:lpstr>Results – H1</vt:lpstr>
      <vt:lpstr>Results – H2</vt:lpstr>
      <vt:lpstr>Results- H3 </vt:lpstr>
      <vt:lpstr>Results – H4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2019-04-30T14:31:02Z</dcterms:created>
  <dcterms:modified xsi:type="dcterms:W3CDTF">2020-11-09T18:38:18Z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