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  <p:sldMasterId id="2147483668" r:id="rId5"/>
  </p:sldMasterIdLst>
  <p:notesMasterIdLst>
    <p:notesMasterId r:id="rId13"/>
  </p:notesMasterIdLst>
  <p:handoutMasterIdLst>
    <p:handoutMasterId r:id="rId14"/>
  </p:handoutMasterIdLst>
  <p:sldIdLst>
    <p:sldId id="265" r:id="rId6"/>
    <p:sldId id="266" r:id="rId7"/>
    <p:sldId id="267" r:id="rId8"/>
    <p:sldId id="268" r:id="rId9"/>
    <p:sldId id="270" r:id="rId10"/>
    <p:sldId id="271" r:id="rId11"/>
    <p:sldId id="27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2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B45"/>
    <a:srgbClr val="D24726"/>
    <a:srgbClr val="00703C"/>
    <a:srgbClr val="404040"/>
    <a:srgbClr val="DD462F"/>
    <a:srgbClr val="F8CFB6"/>
    <a:srgbClr val="F8CAB6"/>
    <a:srgbClr val="923922"/>
    <a:srgbClr val="F5F5F5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3465" autoAdjust="0"/>
  </p:normalViewPr>
  <p:slideViewPr>
    <p:cSldViewPr snapToGrid="0">
      <p:cViewPr varScale="1">
        <p:scale>
          <a:sx n="114" d="100"/>
          <a:sy n="114" d="100"/>
        </p:scale>
        <p:origin x="156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11/23/2020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11/23/2020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104775" y="114301"/>
            <a:ext cx="8915400" cy="6667500"/>
          </a:xfrm>
          <a:prstGeom prst="rect">
            <a:avLst/>
          </a:prstGeom>
          <a:solidFill>
            <a:srgbClr val="007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571" y="407644"/>
            <a:ext cx="8237348" cy="6400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A8A4E-C337-6D41-9483-E5B5B055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ECCD1B-3FAE-C54A-BCAD-AA33AAB13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9A6E5-1E30-6F49-8741-FD91F7EAA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BB57C-8428-424B-8D0B-E54C84E89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4D4BB-B94B-2949-88B9-06DC301E3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2BD03-A9B0-934B-870D-1C9ADD62A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01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51EBC-6AE9-8B43-9E52-7E2BAAA0E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D98A3-5988-4443-894D-B9854449AD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6EC65-493A-A743-A44C-40E94C658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2D7FF5-8A75-0E45-AF30-C925FD57A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7C090-F09B-6246-971B-A154AC3D9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FB0C3-28B8-8542-BEFE-CA7DCD607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2BD03-A9B0-934B-870D-1C9ADD62A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77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E88E8-0C52-AA4D-A50F-3F6561FFC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E28D0-F5EB-0145-B7EF-50D899BED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D0D762-563C-764B-97F5-93D75CA7B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092009-DAA2-EA45-914E-61C4743606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EC43A4-19DC-5149-B23D-617BD45144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010804-0A53-C549-81AF-E42F0C1C9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823D21-CFB0-9442-95ED-893D9F1C1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2D399B-B516-A04E-9610-0B6E2D06F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2BD03-A9B0-934B-870D-1C9ADD62A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31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6245-6EEA-8C42-AAF5-AB1177DC3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556D6D-2545-EF4F-8E88-280E8B5B3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D39A7-C7D4-D941-A27E-247AE4F7B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49F2D1-1650-2149-A759-3C4384200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2BD03-A9B0-934B-870D-1C9ADD62A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76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3F38D7-27A0-3147-9220-070E39915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92AAA3-9CD0-F64C-8414-18F7F8589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CB8C1-8B6B-054F-9130-5DB381ED2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2BD03-A9B0-934B-870D-1C9ADD62A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64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898F6-4941-214A-A10B-5AEB9C9D9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A7E11-C657-8E4E-9DCD-0836210E5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41C2B-D763-B648-BC5A-3404FA10DB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77C8D-D1B0-FF4C-8C4A-4A585FD5F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DDEBD-F897-614A-A6B0-6E7771A51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476EA-F926-2840-9492-82D28256E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2BD03-A9B0-934B-870D-1C9ADD62A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829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3A896-8D02-0645-907B-78A604B62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B5A995-A948-6A4C-810D-76A8FAAB57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0CBCDB-17AD-9B48-9F62-462B5B65B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DF8BE-C8DE-4D42-BF50-50F63BC4C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06E14-4A6E-F742-B520-E9B2359C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AE628C-7AC7-1047-B567-D08B76BEE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2BD03-A9B0-934B-870D-1C9ADD62A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11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7204E-CF76-3C47-B0BD-18C6491A0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B429D0-E8DA-3A43-A4E5-03E18EEF7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348E2-6813-F74C-AD98-CEBF9C9E2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A38E2-4CA5-374D-A8A4-6DDFE8A4C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4BDD3-64A9-114F-B942-6E3987BE4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2BD03-A9B0-934B-870D-1C9ADD62A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258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8568BD-D8E1-C947-833E-6AA728FCDB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486FAC-D0F7-9548-BB68-DE30AAB7C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5A717-9070-2742-BD2C-E4B240AAD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AA634-71FC-E444-8B56-D379B4168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08B57-2BC5-8141-9969-FE85D5720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2BD03-A9B0-934B-870D-1C9ADD62A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21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104775" y="114300"/>
            <a:ext cx="8915400" cy="5652609"/>
          </a:xfrm>
          <a:prstGeom prst="rect">
            <a:avLst/>
          </a:prstGeom>
          <a:solidFill>
            <a:srgbClr val="007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571" y="407644"/>
            <a:ext cx="8237348" cy="6400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8EFA83-65C3-4966-8407-29A0F5022E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l="27063" t="-1265" r="25219" b="29140"/>
          <a:stretch/>
        </p:blipFill>
        <p:spPr>
          <a:xfrm>
            <a:off x="3423482" y="5882303"/>
            <a:ext cx="2297035" cy="86139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3D11695-EF78-4A07-8B7F-72214156FA52}"/>
              </a:ext>
            </a:extLst>
          </p:cNvPr>
          <p:cNvSpPr/>
          <p:nvPr userDrawn="1"/>
        </p:nvSpPr>
        <p:spPr>
          <a:xfrm>
            <a:off x="8277303" y="6456396"/>
            <a:ext cx="713232" cy="3246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588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>
            <a:cxnSpLocks/>
          </p:cNvCxnSpPr>
          <p:nvPr userDrawn="1"/>
        </p:nvCxnSpPr>
        <p:spPr>
          <a:xfrm>
            <a:off x="404621" y="1095493"/>
            <a:ext cx="8285860" cy="0"/>
          </a:xfrm>
          <a:prstGeom prst="line">
            <a:avLst/>
          </a:prstGeom>
          <a:ln w="25400">
            <a:solidFill>
              <a:srgbClr val="0070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4620" y="210313"/>
            <a:ext cx="8285861" cy="746884"/>
          </a:xfrm>
        </p:spPr>
        <p:txBody>
          <a:bodyPr anchor="b" anchorCtr="0">
            <a:noAutofit/>
          </a:bodyPr>
          <a:lstStyle>
            <a:lvl1pPr>
              <a:defRPr lang="en-US" sz="3800" kern="12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54694A-2A92-411E-BCBA-FB659AA80A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4812" y="1233790"/>
            <a:ext cx="8285861" cy="5040385"/>
          </a:xfrm>
        </p:spPr>
        <p:txBody>
          <a:bodyPr/>
          <a:lstStyle>
            <a:lvl1pPr>
              <a:defRPr sz="2800"/>
            </a:lvl1pPr>
            <a:lvl3pPr>
              <a:defRPr sz="2400"/>
            </a:lvl3pPr>
            <a:lvl4pPr marL="1028700" indent="-342900">
              <a:buFont typeface="Courier New" panose="02070309020205020404" pitchFamily="49" charset="0"/>
              <a:buChar char="o"/>
              <a:defRPr/>
            </a:lvl4pPr>
            <a:lvl5pPr marL="1371600" indent="-342900">
              <a:buFont typeface="Courier New" panose="02070309020205020404" pitchFamily="49" charset="0"/>
              <a:buChar char="o"/>
              <a:defRPr sz="2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80A572-E181-4D7B-BEB4-CAAF1EFA56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l="27063" t="-1265" r="25219" b="29140"/>
          <a:stretch/>
        </p:blipFill>
        <p:spPr>
          <a:xfrm>
            <a:off x="7725877" y="6337352"/>
            <a:ext cx="1138194" cy="42682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63CB92D-E72C-C045-9DBA-990BC528F97B}"/>
              </a:ext>
            </a:extLst>
          </p:cNvPr>
          <p:cNvSpPr txBox="1"/>
          <p:nvPr userDrawn="1"/>
        </p:nvSpPr>
        <p:spPr>
          <a:xfrm>
            <a:off x="404620" y="6396878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48C5D26-9E5F-744E-905E-4542877E37D4}" type="slidenum">
              <a:rPr lang="en-US" sz="1400" smtClean="0"/>
              <a:t>‹#›</a:t>
            </a:fld>
            <a:r>
              <a:rPr lang="en-US" sz="1400" dirty="0"/>
              <a:t>/7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AAF53-62BB-481C-A584-A6D544588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26" y="212150"/>
            <a:ext cx="8237348" cy="79088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DECA45-FF46-47F4-8E30-BA32FE0C7B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4025" y="1207010"/>
            <a:ext cx="4117975" cy="49747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48956DD-9B19-47B1-B804-F23AEDFD830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695825" y="1207010"/>
            <a:ext cx="3994150" cy="4974715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D1419C-5A80-4F4C-8B4C-72C54595D1F9}"/>
              </a:ext>
            </a:extLst>
          </p:cNvPr>
          <p:cNvCxnSpPr>
            <a:cxnSpLocks/>
          </p:cNvCxnSpPr>
          <p:nvPr userDrawn="1"/>
        </p:nvCxnSpPr>
        <p:spPr>
          <a:xfrm>
            <a:off x="404621" y="1095493"/>
            <a:ext cx="8285860" cy="0"/>
          </a:xfrm>
          <a:prstGeom prst="line">
            <a:avLst/>
          </a:prstGeom>
          <a:ln w="25400">
            <a:solidFill>
              <a:srgbClr val="0070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B15A0415-F97B-421E-B8C7-F0BE841813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l="27063" t="-1265" r="25219" b="29140"/>
          <a:stretch/>
        </p:blipFill>
        <p:spPr>
          <a:xfrm>
            <a:off x="163573" y="6274175"/>
            <a:ext cx="1138194" cy="42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470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1214" y="262786"/>
            <a:ext cx="8762287" cy="60113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191213" y="262785"/>
            <a:ext cx="8761576" cy="2072643"/>
          </a:xfrm>
          <a:prstGeom prst="rect">
            <a:avLst/>
          </a:prstGeom>
          <a:solidFill>
            <a:srgbClr val="007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906" y="1536192"/>
            <a:ext cx="7548608" cy="640080"/>
          </a:xfrm>
        </p:spPr>
        <p:txBody>
          <a:bodyPr>
            <a:noAutofit/>
          </a:bodyPr>
          <a:lstStyle>
            <a:lvl1pPr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04621" y="2560320"/>
            <a:ext cx="8411455" cy="371386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</a:defRPr>
            </a:lvl1pPr>
            <a:lvl2pPr>
              <a:def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</a:defRPr>
            </a:lvl2pPr>
            <a:lvl3pPr>
              <a:def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</a:defRPr>
            </a:lvl3pPr>
            <a:lvl4pPr>
              <a:def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</a:defRPr>
            </a:lvl4pPr>
            <a:lvl5pPr>
              <a:def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 dirty="0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 dirty="0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05EA87F-27FF-41F7-9539-7B56A3AB34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l="27063" t="-1265" r="25219" b="29140"/>
          <a:stretch/>
        </p:blipFill>
        <p:spPr>
          <a:xfrm>
            <a:off x="163573" y="6274175"/>
            <a:ext cx="1138194" cy="42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76F504A-AF0B-48B0-8033-2A2C397F89B6}"/>
              </a:ext>
            </a:extLst>
          </p:cNvPr>
          <p:cNvCxnSpPr>
            <a:cxnSpLocks/>
          </p:cNvCxnSpPr>
          <p:nvPr userDrawn="1"/>
        </p:nvCxnSpPr>
        <p:spPr>
          <a:xfrm>
            <a:off x="404621" y="1095493"/>
            <a:ext cx="8285860" cy="0"/>
          </a:xfrm>
          <a:prstGeom prst="line">
            <a:avLst/>
          </a:prstGeom>
          <a:ln w="25400">
            <a:solidFill>
              <a:srgbClr val="0070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32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2154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DA84D-B8B0-C848-B563-C41EE67C5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7B7D71-E9D5-5A47-BB44-9B201B5B86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0ADEB-7D1E-8944-8490-D942980F6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4FA68-6976-4E47-848D-236B5ECC3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151D6-FBF7-EA49-A48B-9932CEE2B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2BD03-A9B0-934B-870D-1C9ADD62A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43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962F-66E2-1944-88CC-231271570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A0CCF-8901-B244-90F1-489CD8350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3A67B-D329-D746-8BD4-66B05E8D4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F12A6-5A5B-124F-965B-4C9DEC5D8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6E01C-22BA-FF4D-BA50-0CF825C54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2BD03-A9B0-934B-870D-1C9ADD62A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13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07205" y="113880"/>
            <a:ext cx="8929589" cy="667827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35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3326" y="212151"/>
            <a:ext cx="823734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622" y="1099117"/>
            <a:ext cx="8334756" cy="4981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4622" y="6350047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2" r:id="rId3"/>
    <p:sldLayoutId id="2147483665" r:id="rId4"/>
    <p:sldLayoutId id="2147483663" r:id="rId5"/>
    <p:sldLayoutId id="2147483664" r:id="rId6"/>
    <p:sldLayoutId id="2147483680" r:id="rId7"/>
  </p:sldLayoutIdLst>
  <p:hf hdr="0" ftr="0" dt="0"/>
  <p:txStyles>
    <p:titleStyle>
      <a:lvl1pPr algn="l" defTabSz="685800" rtl="0" eaLnBrk="1" latinLnBrk="0" hangingPunct="1">
        <a:spcBef>
          <a:spcPct val="0"/>
        </a:spcBef>
        <a:buNone/>
        <a:defRPr sz="3800" kern="120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457200" indent="-457200" algn="l" defTabSz="685800" rtl="0" eaLnBrk="1" latinLnBrk="0" hangingPunct="1">
        <a:lnSpc>
          <a:spcPct val="15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2600" kern="1200" dirty="0">
          <a:solidFill>
            <a:schemeClr val="tx1">
              <a:lumMod val="75000"/>
              <a:lumOff val="25000"/>
            </a:schemeClr>
          </a:solidFill>
          <a:latin typeface="Gill Sans MT" panose="020B0502020104020203" pitchFamily="34" charset="0"/>
          <a:ea typeface="+mn-ea"/>
          <a:cs typeface="+mn-cs"/>
        </a:defRPr>
      </a:lvl1pPr>
      <a:lvl2pPr marL="342900" indent="-342900" algn="l" defTabSz="685800" rtl="0" eaLnBrk="1" latinLnBrk="0" hangingPunct="1">
        <a:lnSpc>
          <a:spcPct val="15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lang="en-US" sz="2400" kern="1200" dirty="0">
          <a:solidFill>
            <a:schemeClr val="tx1">
              <a:lumMod val="75000"/>
              <a:lumOff val="25000"/>
            </a:schemeClr>
          </a:solidFill>
          <a:latin typeface="Gill Sans MT" panose="020B0502020104020203" pitchFamily="34" charset="0"/>
          <a:ea typeface="+mn-ea"/>
          <a:cs typeface="+mn-cs"/>
        </a:defRPr>
      </a:lvl2pPr>
      <a:lvl3pPr marL="685800" indent="-342900" algn="l" defTabSz="685800" rtl="0" eaLnBrk="1" latinLnBrk="0" hangingPunct="1">
        <a:lnSpc>
          <a:spcPct val="15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lang="en-US" sz="2200" kern="1200" dirty="0">
          <a:solidFill>
            <a:schemeClr val="tx1">
              <a:lumMod val="75000"/>
              <a:lumOff val="25000"/>
            </a:schemeClr>
          </a:solidFill>
          <a:latin typeface="Gill Sans MT" panose="020B0502020104020203" pitchFamily="34" charset="0"/>
          <a:ea typeface="+mn-ea"/>
          <a:cs typeface="+mn-cs"/>
        </a:defRPr>
      </a:lvl3pPr>
      <a:lvl4pPr marL="1028700" indent="-342900" algn="l" defTabSz="685800" rtl="0" eaLnBrk="1" latinLnBrk="0" hangingPunct="1">
        <a:lnSpc>
          <a:spcPct val="15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lang="en-US" sz="2200" kern="1200" dirty="0" smtClean="0">
          <a:solidFill>
            <a:schemeClr val="tx1">
              <a:lumMod val="75000"/>
              <a:lumOff val="25000"/>
            </a:schemeClr>
          </a:solidFill>
          <a:latin typeface="Gill Sans MT" panose="020B0502020104020203" pitchFamily="34" charset="0"/>
          <a:ea typeface="+mn-ea"/>
          <a:cs typeface="+mn-cs"/>
        </a:defRPr>
      </a:lvl4pPr>
      <a:lvl5pPr marL="1028700" indent="0" algn="l" defTabSz="685800" rtl="0" eaLnBrk="1" latinLnBrk="0" hangingPunct="1">
        <a:lnSpc>
          <a:spcPct val="15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lang="en-US" sz="2400" kern="1200" dirty="0" smtClean="0">
          <a:solidFill>
            <a:schemeClr val="tx1">
              <a:lumMod val="75000"/>
              <a:lumOff val="25000"/>
            </a:schemeClr>
          </a:solidFill>
          <a:latin typeface="Gill Sans MT" panose="020B0502020104020203" pitchFamily="34" charset="0"/>
          <a:ea typeface="+mn-ea"/>
          <a:cs typeface="+mn-cs"/>
        </a:defRPr>
      </a:lvl5pPr>
      <a:lvl6pPr marL="15430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18859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2288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25717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F3D905-24AC-414B-8B3A-BB2C28BDE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EFF3A-F79C-354F-9552-FB3795DE8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E8AA8-1787-FC4A-8A38-04FB6C6C58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4CB30-9DF4-174B-920E-8A54E082F3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F1711-8FB2-5F46-A418-0A8D0CB02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2BD03-A9B0-934B-870D-1C9ADD62A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989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noaa.gov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71701-6EDF-4905-ABC3-D3AD2D20C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212" y="115842"/>
            <a:ext cx="8706678" cy="5630617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000" b="1" dirty="0">
                <a:latin typeface="Open Sans" panose="020B0606030504020204" pitchFamily="34" charset="0"/>
              </a:rPr>
              <a:t>Final Project Proposal – An Interactive Dashboard for Weather Stations </a:t>
            </a:r>
            <a:br>
              <a:rPr lang="en-US" sz="4000" b="1" dirty="0">
                <a:latin typeface="Open Sans" panose="020B0606030504020204" pitchFamily="34" charset="0"/>
              </a:rPr>
            </a:br>
            <a:b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4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Sepehr (Sep) Sabeti – ITCS 4123/5123 – Visualization and Visual Communications</a:t>
            </a:r>
            <a:b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sz="1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545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2640B-1922-4D70-9E20-0093B7A7E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C98CD8-0FEC-47BE-86D1-E1F5985F90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Objective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Task</a:t>
            </a:r>
          </a:p>
          <a:p>
            <a:r>
              <a:rPr lang="en-US" dirty="0"/>
              <a:t>Dashboard  </a:t>
            </a:r>
          </a:p>
          <a:p>
            <a:r>
              <a:rPr lang="en-US" dirty="0"/>
              <a:t>Plan</a:t>
            </a:r>
          </a:p>
        </p:txBody>
      </p:sp>
    </p:spTree>
    <p:extLst>
      <p:ext uri="{BB962C8B-B14F-4D97-AF65-F5344CB8AC3E}">
        <p14:creationId xmlns:p14="http://schemas.microsoft.com/office/powerpoint/2010/main" val="3254811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83C40-18F2-4088-A8E1-8CF729B73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F85A6-8D54-4B0B-B64C-6490C88E3A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tx1"/>
                </a:solidFill>
              </a:rPr>
              <a:t>The main objective of this project is to create an interactive multi-view dashboard for weather stations </a:t>
            </a:r>
          </a:p>
          <a:p>
            <a:r>
              <a:rPr lang="en-US" dirty="0">
                <a:solidFill>
                  <a:schemeClr val="tx1"/>
                </a:solidFill>
              </a:rPr>
              <a:t>The weather stations for this project will be chosen in the state of Virginia.</a:t>
            </a:r>
          </a:p>
          <a:p>
            <a:r>
              <a:rPr lang="en-US" dirty="0">
                <a:solidFill>
                  <a:schemeClr val="tx1"/>
                </a:solidFill>
              </a:rPr>
              <a:t>The Dashboard would give users the capability of visualizing multiple weather features next to each other </a:t>
            </a:r>
          </a:p>
          <a:p>
            <a:r>
              <a:rPr lang="en-US" dirty="0">
                <a:solidFill>
                  <a:schemeClr val="tx1"/>
                </a:solidFill>
              </a:rPr>
              <a:t>The temporal content of the data is between 2015-2020.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19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C5809-D1BF-4395-9AA5-F5AB1D60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ADAA7-0901-4A40-A399-2DEFA20968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4812" y="1233790"/>
            <a:ext cx="8285861" cy="5413897"/>
          </a:xfrm>
        </p:spPr>
        <p:txBody>
          <a:bodyPr>
            <a:normAutofit/>
          </a:bodyPr>
          <a:lstStyle/>
          <a:p>
            <a:r>
              <a:rPr lang="en-US" dirty="0"/>
              <a:t>The data will be collected from </a:t>
            </a:r>
            <a:r>
              <a:rPr lang="en-US" dirty="0">
                <a:hlinkClick r:id="rId2"/>
              </a:rPr>
              <a:t>NOAA</a:t>
            </a:r>
            <a:endParaRPr lang="en-US" sz="29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9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F9548A7-7A55-440F-B381-617873887F92}"/>
              </a:ext>
            </a:extLst>
          </p:cNvPr>
          <p:cNvGrpSpPr/>
          <p:nvPr/>
        </p:nvGrpSpPr>
        <p:grpSpPr>
          <a:xfrm>
            <a:off x="729843" y="2177214"/>
            <a:ext cx="7290033" cy="3801340"/>
            <a:chOff x="0" y="250280"/>
            <a:chExt cx="12192000" cy="635743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D982FDE-CFFC-4E77-A2BD-E62A5E5D9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250280"/>
              <a:ext cx="12192000" cy="635743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577BBEC-3923-4222-9CC6-CB9DFC2E2EFB}"/>
                </a:ext>
              </a:extLst>
            </p:cNvPr>
            <p:cNvSpPr txBox="1"/>
            <p:nvPr/>
          </p:nvSpPr>
          <p:spPr>
            <a:xfrm>
              <a:off x="4929051" y="2542903"/>
              <a:ext cx="1776549" cy="7720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Lat=37.648</a:t>
              </a:r>
            </a:p>
            <a:p>
              <a:r>
                <a:rPr lang="en-US" sz="1200" dirty="0"/>
                <a:t>Lon=-82.967</a:t>
              </a:r>
            </a:p>
          </p:txBody>
        </p:sp>
        <p:sp>
          <p:nvSpPr>
            <p:cNvPr id="8" name="Arrow: Down 7">
              <a:extLst>
                <a:ext uri="{FF2B5EF4-FFF2-40B4-BE49-F238E27FC236}">
                  <a16:creationId xmlns:a16="http://schemas.microsoft.com/office/drawing/2014/main" id="{76D6FD43-8570-4B33-A6A3-92E620796C9B}"/>
                </a:ext>
              </a:extLst>
            </p:cNvPr>
            <p:cNvSpPr/>
            <p:nvPr/>
          </p:nvSpPr>
          <p:spPr>
            <a:xfrm>
              <a:off x="5190309" y="3187337"/>
              <a:ext cx="156754" cy="241663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7FA4441-18C3-4154-9A9A-505493BFFEF2}"/>
                </a:ext>
              </a:extLst>
            </p:cNvPr>
            <p:cNvSpPr txBox="1"/>
            <p:nvPr/>
          </p:nvSpPr>
          <p:spPr>
            <a:xfrm>
              <a:off x="8112035" y="5603966"/>
              <a:ext cx="1776549" cy="7720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Lat=36.319</a:t>
              </a:r>
            </a:p>
            <a:p>
              <a:r>
                <a:rPr lang="en-US" sz="1200" dirty="0"/>
                <a:t>Lon=-80.324</a:t>
              </a:r>
            </a:p>
          </p:txBody>
        </p:sp>
        <p:sp>
          <p:nvSpPr>
            <p:cNvPr id="10" name="Arrow: Down 9">
              <a:extLst>
                <a:ext uri="{FF2B5EF4-FFF2-40B4-BE49-F238E27FC236}">
                  <a16:creationId xmlns:a16="http://schemas.microsoft.com/office/drawing/2014/main" id="{3FE1DAD5-7942-4FFE-B556-6446663D630E}"/>
                </a:ext>
              </a:extLst>
            </p:cNvPr>
            <p:cNvSpPr/>
            <p:nvPr/>
          </p:nvSpPr>
          <p:spPr>
            <a:xfrm rot="10800000">
              <a:off x="8251373" y="5362303"/>
              <a:ext cx="156754" cy="241663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C18BAB1-5081-4EC9-8D7E-996723867B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95093" y="565917"/>
              <a:ext cx="3781425" cy="1828800"/>
            </a:xfrm>
            <a:prstGeom prst="rect">
              <a:avLst/>
            </a:prstGeom>
          </p:spPr>
        </p:pic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B41C9C4D-6715-4D10-9385-1422B60C350D}"/>
                </a:ext>
              </a:extLst>
            </p:cNvPr>
            <p:cNvSpPr/>
            <p:nvPr/>
          </p:nvSpPr>
          <p:spPr>
            <a:xfrm>
              <a:off x="678792" y="896983"/>
              <a:ext cx="2412751" cy="313508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row: Down 12">
              <a:extLst>
                <a:ext uri="{FF2B5EF4-FFF2-40B4-BE49-F238E27FC236}">
                  <a16:creationId xmlns:a16="http://schemas.microsoft.com/office/drawing/2014/main" id="{7710FE25-468C-4019-B937-2B8960DD4323}"/>
                </a:ext>
              </a:extLst>
            </p:cNvPr>
            <p:cNvSpPr/>
            <p:nvPr/>
          </p:nvSpPr>
          <p:spPr>
            <a:xfrm rot="10800000">
              <a:off x="6313716" y="1778726"/>
              <a:ext cx="156754" cy="241663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608F51C-8687-443F-8051-7B1596181B0B}"/>
                </a:ext>
              </a:extLst>
            </p:cNvPr>
            <p:cNvSpPr txBox="1"/>
            <p:nvPr/>
          </p:nvSpPr>
          <p:spPr>
            <a:xfrm>
              <a:off x="5621955" y="2078577"/>
              <a:ext cx="1276993" cy="46325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Click</a:t>
              </a:r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FCBC8CBB-8B0D-4672-8C1D-B708F1233EE1}"/>
                </a:ext>
              </a:extLst>
            </p:cNvPr>
            <p:cNvSpPr/>
            <p:nvPr/>
          </p:nvSpPr>
          <p:spPr>
            <a:xfrm>
              <a:off x="6898948" y="2153451"/>
              <a:ext cx="2412751" cy="313509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4340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8AA2A-5F58-4869-80E9-C7ABFF0E2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C0A7A-C5D5-497D-8F58-2D38A5F0E7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main purpose of this dashboard is to put at least two features together to enable us to investigate the correlation between features in a selected time in two different stations. </a:t>
            </a:r>
          </a:p>
        </p:txBody>
      </p:sp>
    </p:spTree>
    <p:extLst>
      <p:ext uri="{BB962C8B-B14F-4D97-AF65-F5344CB8AC3E}">
        <p14:creationId xmlns:p14="http://schemas.microsoft.com/office/powerpoint/2010/main" val="614535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2E68A-1D87-4556-9F88-83F156D85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CDCC0-0CB0-46B2-83D6-5803948ECC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the dashboard, at least two scatter plots and one bar chart will be included. However, the objectives are not limited to only these options and depending on the needs, I will add more views. </a:t>
            </a:r>
          </a:p>
        </p:txBody>
      </p:sp>
    </p:spTree>
    <p:extLst>
      <p:ext uri="{BB962C8B-B14F-4D97-AF65-F5344CB8AC3E}">
        <p14:creationId xmlns:p14="http://schemas.microsoft.com/office/powerpoint/2010/main" val="3649947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3F29E-7A6F-4BBF-A3D7-D15315247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99A5CE-5A05-4B2C-A2B0-50860C364E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First week: Data collection, data preprocessing, and visualization of the locations of the weather stations.</a:t>
            </a:r>
          </a:p>
          <a:p>
            <a:r>
              <a:rPr lang="en-US" dirty="0"/>
              <a:t>Second week: the first two views of the dashboard</a:t>
            </a:r>
          </a:p>
          <a:p>
            <a:r>
              <a:rPr lang="en-US" dirty="0"/>
              <a:t>Third week: Finishing up the dashboard and debugging the previous codes if any</a:t>
            </a:r>
          </a:p>
          <a:p>
            <a:r>
              <a:rPr lang="en-US" dirty="0"/>
              <a:t>Fourth week: Final execution and demo</a:t>
            </a:r>
          </a:p>
        </p:txBody>
      </p:sp>
    </p:spTree>
    <p:extLst>
      <p:ext uri="{BB962C8B-B14F-4D97-AF65-F5344CB8AC3E}">
        <p14:creationId xmlns:p14="http://schemas.microsoft.com/office/powerpoint/2010/main" val="2330224174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A670225-786D-4D35-95D2-EE23BCCC822D}" vid="{047B070F-071F-4F7E-B21E-00157DBF8DCB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60B3179-FCE1-482B-B473-8B7BB6F9AC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ED6A94-6CEC-4690-B5D0-3E831BCC769C}">
  <ds:schemaRefs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documentManagement/types"/>
    <ds:schemaRef ds:uri="16c05727-aa75-4e4a-9b5f-8a80a1165891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68F36FF-D6F8-4F25-B1D6-7893F2294B6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PowerPoint(2)</Template>
  <TotalTime>0</TotalTime>
  <Words>238</Words>
  <Application>Microsoft Office PowerPoint</Application>
  <PresentationFormat>On-screen Show (4:3)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Gill Sans MT</vt:lpstr>
      <vt:lpstr>Open Sans</vt:lpstr>
      <vt:lpstr>Segoe UI</vt:lpstr>
      <vt:lpstr>Wingdings</vt:lpstr>
      <vt:lpstr>WelcomeDoc</vt:lpstr>
      <vt:lpstr>Custom Design</vt:lpstr>
      <vt:lpstr>Final Project Proposal – An Interactive Dashboard for Weather Stations     Sepehr (Sep) Sabeti – ITCS 4123/5123 – Visualization and Visual Communications </vt:lpstr>
      <vt:lpstr>Overview</vt:lpstr>
      <vt:lpstr>Objective </vt:lpstr>
      <vt:lpstr>Data</vt:lpstr>
      <vt:lpstr>Task </vt:lpstr>
      <vt:lpstr>Dashboard  </vt:lpstr>
      <vt:lpstr>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2019-04-30T14:31:02Z</dcterms:created>
  <dcterms:modified xsi:type="dcterms:W3CDTF">2020-11-23T17:02:02Z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