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6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3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1F5F9FB-6826-4954-A23B-D11EBF8D456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FA60-BCF7-460F-B79B-0C1713B9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7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1292" y="3429000"/>
            <a:ext cx="3891686" cy="2268559"/>
          </a:xfrm>
        </p:spPr>
        <p:txBody>
          <a:bodyPr/>
          <a:lstStyle/>
          <a:p>
            <a:pPr algn="l"/>
            <a:r>
              <a:rPr lang="en-US" dirty="0"/>
              <a:t>Medusa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1292" y="4958895"/>
            <a:ext cx="22115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pPr>
              <a:lnSpc>
                <a:spcPct val="150000"/>
              </a:lnSpc>
            </a:pPr>
            <a:r>
              <a:rPr lang="en-US" dirty="0"/>
              <a:t>Sepand Haghighi</a:t>
            </a:r>
          </a:p>
          <a:p>
            <a:pPr>
              <a:lnSpc>
                <a:spcPct val="150000"/>
              </a:lnSpc>
            </a:pPr>
            <a:r>
              <a:rPr lang="en-US" dirty="0"/>
              <a:t>Vahid Amini</a:t>
            </a:r>
          </a:p>
          <a:p>
            <a:pPr>
              <a:lnSpc>
                <a:spcPct val="150000"/>
              </a:lnSpc>
            </a:pPr>
            <a:r>
              <a:rPr lang="en-US" dirty="0"/>
              <a:t>Amin Fotovat</a:t>
            </a:r>
          </a:p>
        </p:txBody>
      </p:sp>
    </p:spTree>
    <p:extLst>
      <p:ext uri="{BB962C8B-B14F-4D97-AF65-F5344CB8AC3E}">
        <p14:creationId xmlns:p14="http://schemas.microsoft.com/office/powerpoint/2010/main" val="34086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Req</a:t>
            </a:r>
            <a:r>
              <a:rPr lang="en-US" dirty="0" smtClean="0"/>
              <a:t>uirement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14528" y="1885286"/>
            <a:ext cx="5713092" cy="4000066"/>
          </a:xfrm>
        </p:spPr>
        <p:txBody>
          <a:bodyPr/>
          <a:lstStyle/>
          <a:p>
            <a:r>
              <a:rPr lang="en-US" sz="2400" dirty="0" smtClean="0"/>
              <a:t>Programming</a:t>
            </a:r>
            <a:endParaRPr lang="en-US" sz="2400" dirty="0"/>
          </a:p>
          <a:p>
            <a:pPr lvl="1"/>
            <a:r>
              <a:rPr lang="en-US" sz="2000" dirty="0" smtClean="0"/>
              <a:t>CUDA 7.5</a:t>
            </a:r>
          </a:p>
          <a:p>
            <a:pPr lvl="1"/>
            <a:r>
              <a:rPr lang="en-US" sz="2000" dirty="0" smtClean="0"/>
              <a:t>C++ 03</a:t>
            </a:r>
          </a:p>
          <a:p>
            <a:r>
              <a:rPr lang="en-US" sz="2400" dirty="0" smtClean="0"/>
              <a:t>Build</a:t>
            </a:r>
            <a:endParaRPr lang="en-US" sz="2400" dirty="0"/>
          </a:p>
          <a:p>
            <a:pPr lvl="1"/>
            <a:r>
              <a:rPr lang="en-US" sz="2000" dirty="0" err="1" smtClean="0"/>
              <a:t>gcc</a:t>
            </a:r>
            <a:endParaRPr lang="en-US" sz="2000" dirty="0"/>
          </a:p>
          <a:p>
            <a:pPr lvl="1"/>
            <a:r>
              <a:rPr lang="en-US" sz="2000" dirty="0" smtClean="0"/>
              <a:t>CUDA </a:t>
            </a:r>
            <a:r>
              <a:rPr lang="en-US" sz="2000" dirty="0" err="1" smtClean="0"/>
              <a:t>nvcc</a:t>
            </a:r>
            <a:endParaRPr lang="en-US" sz="2000" dirty="0"/>
          </a:p>
          <a:p>
            <a:pPr marL="342900" lvl="1" indent="0">
              <a:buNone/>
            </a:pPr>
            <a:endParaRPr lang="en-US" sz="2000" dirty="0" smtClean="0"/>
          </a:p>
          <a:p>
            <a:pPr marL="342900" lvl="1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to build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14528" y="1885286"/>
            <a:ext cx="5713092" cy="4000066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342900" lvl="1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11" y="2292261"/>
            <a:ext cx="7224543" cy="29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2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Previous Talk</a:t>
            </a:r>
          </a:p>
          <a:p>
            <a:r>
              <a:rPr lang="en-US" sz="3200" dirty="0"/>
              <a:t>Implementation</a:t>
            </a:r>
          </a:p>
          <a:p>
            <a:r>
              <a:rPr lang="en-US" sz="32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3239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Let’s Flashback!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847" y="1346671"/>
            <a:ext cx="7060018" cy="5043496"/>
          </a:xfrm>
        </p:spPr>
        <p:txBody>
          <a:bodyPr>
            <a:normAutofit/>
          </a:bodyPr>
          <a:lstStyle/>
          <a:p>
            <a:r>
              <a:rPr lang="en-US" sz="2800" dirty="0"/>
              <a:t>Why graphs? </a:t>
            </a:r>
          </a:p>
          <a:p>
            <a:pPr lvl="1"/>
            <a:r>
              <a:rPr lang="en-US" sz="2400" dirty="0"/>
              <a:t>Many real-world applications:</a:t>
            </a:r>
          </a:p>
          <a:p>
            <a:pPr lvl="2"/>
            <a:r>
              <a:rPr lang="en-US" sz="2000" dirty="0"/>
              <a:t>Social Networks</a:t>
            </a:r>
          </a:p>
          <a:p>
            <a:pPr lvl="2"/>
            <a:r>
              <a:rPr lang="en-US" sz="2000" dirty="0"/>
              <a:t>Web link analysis</a:t>
            </a:r>
          </a:p>
          <a:p>
            <a:pPr lvl="2"/>
            <a:endParaRPr lang="en-US" sz="2000" dirty="0"/>
          </a:p>
          <a:p>
            <a:r>
              <a:rPr lang="en-US" sz="2800" dirty="0"/>
              <a:t>Challenging CUDA code?</a:t>
            </a:r>
          </a:p>
          <a:p>
            <a:pPr lvl="1"/>
            <a:r>
              <a:rPr lang="en-US" sz="2400" dirty="0"/>
              <a:t>Solution: Sequential Programming Framework</a:t>
            </a:r>
          </a:p>
        </p:txBody>
      </p:sp>
    </p:spTree>
    <p:extLst>
      <p:ext uri="{BB962C8B-B14F-4D97-AF65-F5344CB8AC3E}">
        <p14:creationId xmlns:p14="http://schemas.microsoft.com/office/powerpoint/2010/main" val="8826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GPU As An Accelerator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813" y="2049878"/>
            <a:ext cx="5713092" cy="4000066"/>
          </a:xfrm>
        </p:spPr>
        <p:txBody>
          <a:bodyPr/>
          <a:lstStyle/>
          <a:p>
            <a:r>
              <a:rPr lang="en-US" sz="2400" dirty="0"/>
              <a:t>GPU-based solutions vs CPU-based</a:t>
            </a:r>
          </a:p>
          <a:p>
            <a:pPr lvl="1"/>
            <a:r>
              <a:rPr lang="en-US" sz="2000" dirty="0"/>
              <a:t>Improved performance</a:t>
            </a:r>
          </a:p>
          <a:p>
            <a:pPr lvl="1"/>
            <a:r>
              <a:rPr lang="en-US" sz="2000" dirty="0"/>
              <a:t>Limited to specific graph operations</a:t>
            </a:r>
          </a:p>
          <a:p>
            <a:pPr lvl="1"/>
            <a:r>
              <a:rPr lang="en-US" sz="2000" dirty="0"/>
              <a:t>Optimization for each graph processing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2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Random Graph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813" y="2049878"/>
            <a:ext cx="5713092" cy="4000066"/>
          </a:xfrm>
        </p:spPr>
        <p:txBody>
          <a:bodyPr/>
          <a:lstStyle/>
          <a:p>
            <a:r>
              <a:rPr lang="en-US" sz="2400" dirty="0" smtClean="0"/>
              <a:t>Based on DIMACS</a:t>
            </a:r>
          </a:p>
          <a:p>
            <a:r>
              <a:rPr lang="en-US" sz="2400" dirty="0" smtClean="0"/>
              <a:t>Written in Python</a:t>
            </a:r>
          </a:p>
          <a:p>
            <a:r>
              <a:rPr lang="en-US" sz="2400" dirty="0" smtClean="0"/>
              <a:t>Available on our repo (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1026" name="Picture 2" descr="https://camo.githubusercontent.com/e94d5919d74ce81843b119cbbbde2dff8a40f276/687474703a2f2f7777772e7368616768696768692e69722f70797267672f7079726767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36" y="4257218"/>
            <a:ext cx="3485539" cy="20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11039" y="6450997"/>
            <a:ext cx="3776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http://github.com/sepandhaghighi/pyrgg</a:t>
            </a:r>
          </a:p>
        </p:txBody>
      </p:sp>
    </p:spTree>
    <p:extLst>
      <p:ext uri="{BB962C8B-B14F-4D97-AF65-F5344CB8AC3E}">
        <p14:creationId xmlns:p14="http://schemas.microsoft.com/office/powerpoint/2010/main" val="45723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DIMACS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813" y="2049878"/>
            <a:ext cx="5713092" cy="4000066"/>
          </a:xfrm>
        </p:spPr>
        <p:txBody>
          <a:bodyPr>
            <a:normAutofit/>
          </a:bodyPr>
          <a:lstStyle/>
          <a:p>
            <a:r>
              <a:rPr lang="en-US" sz="2400" dirty="0"/>
              <a:t>A graph contains </a:t>
            </a:r>
            <a:r>
              <a:rPr lang="en-US" sz="2400" i="1" dirty="0"/>
              <a:t>n </a:t>
            </a:r>
            <a:r>
              <a:rPr lang="en-US" sz="2400" dirty="0"/>
              <a:t>nodes and </a:t>
            </a:r>
            <a:r>
              <a:rPr lang="en-US" sz="2400" i="1" dirty="0"/>
              <a:t>m </a:t>
            </a:r>
            <a:r>
              <a:rPr lang="en-US" sz="2400" dirty="0" smtClean="0"/>
              <a:t>arcs</a:t>
            </a:r>
          </a:p>
          <a:p>
            <a:r>
              <a:rPr lang="en-US" sz="2400" dirty="0"/>
              <a:t>Nodes are identified by integers 1...</a:t>
            </a:r>
            <a:r>
              <a:rPr lang="en-US" sz="2400" i="1" dirty="0" smtClean="0"/>
              <a:t>n</a:t>
            </a:r>
          </a:p>
          <a:p>
            <a:r>
              <a:rPr lang="en-US" sz="2400" dirty="0"/>
              <a:t>Graphs can be interpreted as directed or </a:t>
            </a:r>
            <a:r>
              <a:rPr lang="en-US" sz="2400" dirty="0" smtClean="0"/>
              <a:t>undirected</a:t>
            </a:r>
          </a:p>
          <a:p>
            <a:r>
              <a:rPr lang="en-US" sz="2400" dirty="0" smtClean="0"/>
              <a:t> Graphs can have parallel arcs and self-loops</a:t>
            </a:r>
          </a:p>
          <a:p>
            <a:r>
              <a:rPr lang="en-US" sz="2400" dirty="0" smtClean="0"/>
              <a:t>Arc </a:t>
            </a:r>
            <a:r>
              <a:rPr lang="en-US" sz="2400" dirty="0"/>
              <a:t>weights are signed integers</a:t>
            </a:r>
            <a:endParaRPr lang="en-US" sz="2400" dirty="0" smtClean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2058" name="Picture 10" descr="https://mpe.dimacs.rutgers.edu/doc/dimacs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88" y="5494751"/>
            <a:ext cx="5007853" cy="136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5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Pyrgg</a:t>
            </a:r>
            <a:r>
              <a:rPr lang="en-US" dirty="0" smtClean="0"/>
              <a:t> (</a:t>
            </a:r>
            <a:r>
              <a:rPr lang="en-US" dirty="0" err="1" smtClean="0"/>
              <a:t>branch_gen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09" y="1398739"/>
            <a:ext cx="7172192" cy="53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Pyrgg</a:t>
            </a:r>
            <a:r>
              <a:rPr lang="en-US" dirty="0" smtClean="0"/>
              <a:t> (</a:t>
            </a:r>
            <a:r>
              <a:rPr lang="en-US" dirty="0" err="1" smtClean="0"/>
              <a:t>edge_gen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94" y="1461369"/>
            <a:ext cx="7274361" cy="50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23" y="1346671"/>
            <a:ext cx="7099906" cy="543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161</TotalTime>
  <Words>107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Medusa Implementation</vt:lpstr>
      <vt:lpstr>Overview</vt:lpstr>
      <vt:lpstr>Let’s Flashback!</vt:lpstr>
      <vt:lpstr>GPU As An Accelerator</vt:lpstr>
      <vt:lpstr>Python Random Graph Generator</vt:lpstr>
      <vt:lpstr>DIMACS Standard</vt:lpstr>
      <vt:lpstr>Pyrgg (branch_gen)</vt:lpstr>
      <vt:lpstr>Pyrgg (edge_gen)</vt:lpstr>
      <vt:lpstr>Output</vt:lpstr>
      <vt:lpstr>Requirement  </vt:lpstr>
      <vt:lpstr>How to build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Fotovat</dc:creator>
  <cp:lastModifiedBy>Sepkjaer</cp:lastModifiedBy>
  <cp:revision>13</cp:revision>
  <dcterms:created xsi:type="dcterms:W3CDTF">2017-05-20T14:11:02Z</dcterms:created>
  <dcterms:modified xsi:type="dcterms:W3CDTF">2017-05-23T12:50:50Z</dcterms:modified>
</cp:coreProperties>
</file>