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F0DA"/>
          </a:solidFill>
        </a:fill>
      </a:tcStyle>
    </a:wholeTbl>
    <a:band2H>
      <a:tcTxStyle b="def" i="def"/>
      <a:tcStyle>
        <a:tcBdr/>
        <a:fill>
          <a:solidFill>
            <a:srgbClr val="F0F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2ED"/>
          </a:solidFill>
        </a:fill>
      </a:tcStyle>
    </a:wholeTbl>
    <a:band2H>
      <a:tcTxStyle b="def" i="def"/>
      <a:tcStyle>
        <a:tcBdr/>
        <a:fill>
          <a:solidFill>
            <a:srgbClr val="E8F1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8E9"/>
          </a:solidFill>
        </a:fill>
      </a:tcStyle>
    </a:wholeTbl>
    <a:band2H>
      <a:tcTxStyle b="def" i="def"/>
      <a:tcStyle>
        <a:tcBdr/>
        <a:fill>
          <a:solidFill>
            <a:schemeClr val="accent6">
              <a:satOff val="-3304"/>
              <a:lumOff val="28736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1007533" y="0"/>
            <a:ext cx="5898827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6906359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958856" y="3428998"/>
            <a:ext cx="4138551" cy="226856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2131292" y="2268786"/>
            <a:ext cx="3966115" cy="1160214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FontTx/>
              <a:buNone/>
              <a:defRPr sz="1600"/>
            </a:lvl1pPr>
            <a:lvl2pPr marL="0" indent="342900" algn="r">
              <a:buClrTx/>
              <a:buSzTx/>
              <a:buFontTx/>
              <a:buNone/>
              <a:defRPr sz="1600"/>
            </a:lvl2pPr>
            <a:lvl3pPr marL="0" indent="685800" algn="r">
              <a:buClrTx/>
              <a:buSzTx/>
              <a:buFontTx/>
              <a:buNone/>
              <a:defRPr sz="1600"/>
            </a:lvl3pPr>
            <a:lvl4pPr marL="0" indent="1028700" algn="r">
              <a:buClrTx/>
              <a:buSzTx/>
              <a:buFontTx/>
              <a:buNone/>
              <a:defRPr sz="1600"/>
            </a:lvl4pPr>
            <a:lvl5pPr marL="0" indent="1371600" algn="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/>
        </p:nvSpPr>
        <p:spPr>
          <a:xfrm>
            <a:off x="1641439" y="3262167"/>
            <a:ext cx="31172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2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61" name="Shape 161"/>
          <p:cNvSpPr/>
          <p:nvPr>
            <p:ph type="title"/>
          </p:nvPr>
        </p:nvSpPr>
        <p:spPr>
          <a:xfrm>
            <a:off x="1958856" y="808057"/>
            <a:ext cx="5885352" cy="10772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Shape 162"/>
          <p:cNvSpPr/>
          <p:nvPr>
            <p:ph type="body" sz="half" idx="1"/>
          </p:nvPr>
        </p:nvSpPr>
        <p:spPr>
          <a:xfrm>
            <a:off x="2120792" y="2049877"/>
            <a:ext cx="5723414" cy="40000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 rot="5400000">
            <a:off x="7697600" y="489934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xfrm>
            <a:off x="6849316" y="805818"/>
            <a:ext cx="994890" cy="524412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xfrm>
            <a:off x="1964597" y="970409"/>
            <a:ext cx="4715442" cy="50795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>
            <p:ph type="title"/>
          </p:nvPr>
        </p:nvSpPr>
        <p:spPr>
          <a:xfrm>
            <a:off x="1961316" y="808057"/>
            <a:ext cx="5878012" cy="10772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3" name="Shape 193"/>
          <p:cNvSpPr/>
          <p:nvPr>
            <p:ph type="body" sz="half" idx="1"/>
          </p:nvPr>
        </p:nvSpPr>
        <p:spPr>
          <a:xfrm>
            <a:off x="2126235" y="2049877"/>
            <a:ext cx="5713093" cy="400006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hape 194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>
            <p:ph type="title"/>
          </p:nvPr>
        </p:nvSpPr>
        <p:spPr>
          <a:xfrm>
            <a:off x="1961426" y="805818"/>
            <a:ext cx="5882781" cy="10817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xfrm>
            <a:off x="1965406" y="2056800"/>
            <a:ext cx="2855548" cy="39931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hape 209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961316" y="808057"/>
            <a:ext cx="5878012" cy="10772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2126235" y="2049877"/>
            <a:ext cx="5713093" cy="400006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1957404" y="3199027"/>
            <a:ext cx="5967421" cy="13729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2121130" y="2272143"/>
            <a:ext cx="5803295" cy="926886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ClrTx/>
              <a:buSzTx/>
              <a:buFontTx/>
              <a:buNone/>
              <a:defRPr sz="1600"/>
            </a:lvl1pPr>
            <a:lvl2pPr marL="0" indent="342900" algn="r">
              <a:buClrTx/>
              <a:buSzTx/>
              <a:buFontTx/>
              <a:buNone/>
              <a:defRPr sz="1600"/>
            </a:lvl2pPr>
            <a:lvl3pPr marL="0" indent="685800" algn="r">
              <a:buClrTx/>
              <a:buSzTx/>
              <a:buFontTx/>
              <a:buNone/>
              <a:defRPr sz="1600"/>
            </a:lvl3pPr>
            <a:lvl4pPr marL="0" indent="1028700" algn="r">
              <a:buClrTx/>
              <a:buSzTx/>
              <a:buFontTx/>
              <a:buNone/>
              <a:defRPr sz="1600"/>
            </a:lvl4pPr>
            <a:lvl5pPr marL="0" indent="1371600" algn="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/>
        </p:nvSpPr>
        <p:spPr>
          <a:xfrm>
            <a:off x="1644924" y="3023992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961426" y="805818"/>
            <a:ext cx="5882781" cy="10817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1965406" y="2056800"/>
            <a:ext cx="2855548" cy="39931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1963589" y="805818"/>
            <a:ext cx="5880618" cy="10770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xfrm>
            <a:off x="1963589" y="2054562"/>
            <a:ext cx="2857365" cy="71381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chemeClr val="accent6"/>
                </a:solidFill>
              </a:defRPr>
            </a:lvl1pPr>
            <a:lvl2pPr marL="0" indent="3429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chemeClr val="accent6"/>
                </a:solidFill>
              </a:defRPr>
            </a:lvl2pPr>
            <a:lvl3pPr marL="0" indent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chemeClr val="accent6"/>
                </a:solidFill>
              </a:defRPr>
            </a:lvl3pPr>
            <a:lvl4pPr marL="0" indent="10287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chemeClr val="accent6"/>
                </a:solidFill>
              </a:defRPr>
            </a:lvl4pPr>
            <a:lvl5pPr marL="0" indent="13716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body" sz="quarter" idx="13"/>
          </p:nvPr>
        </p:nvSpPr>
        <p:spPr>
          <a:xfrm>
            <a:off x="4984679" y="2054562"/>
            <a:ext cx="2859528" cy="71381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chemeClr val="accent6"/>
                </a:solidFill>
              </a:defRPr>
            </a:pP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1651861" y="636540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05" name="Shape 105"/>
          <p:cNvSpPr/>
          <p:nvPr>
            <p:ph type="title"/>
          </p:nvPr>
        </p:nvSpPr>
        <p:spPr>
          <a:xfrm>
            <a:off x="1961316" y="808057"/>
            <a:ext cx="5878012" cy="10772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179465" y="1127642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1485983" y="1296618"/>
            <a:ext cx="2120703" cy="1889076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xfrm>
            <a:off x="4088538" y="805818"/>
            <a:ext cx="3755669" cy="52441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body" sz="quarter" idx="13"/>
          </p:nvPr>
        </p:nvSpPr>
        <p:spPr>
          <a:xfrm>
            <a:off x="1485981" y="3186154"/>
            <a:ext cx="2120704" cy="238639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3.png"/>
          <p:cNvPicPr>
            <a:picLocks noChangeAspect="1"/>
          </p:cNvPicPr>
          <p:nvPr/>
        </p:nvPicPr>
        <p:blipFill>
          <a:blip r:embed="rId3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179465" y="1127642"/>
            <a:ext cx="31172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chemeClr val="accent6"/>
                </a:solidFill>
                <a:latin typeface="Wingdings 3"/>
                <a:ea typeface="Wingdings 3"/>
                <a:cs typeface="Wingdings 3"/>
                <a:sym typeface="Wingdings 3"/>
              </a:defRPr>
            </a:lvl1pPr>
          </a:lstStyle>
          <a:p>
            <a:pPr/>
            <a:r>
              <a:t></a:t>
            </a:r>
          </a:p>
        </p:txBody>
      </p:sp>
      <p:sp>
        <p:nvSpPr>
          <p:cNvPr id="144" name="Shape 144"/>
          <p:cNvSpPr/>
          <p:nvPr>
            <p:ph type="pic" idx="13"/>
          </p:nvPr>
        </p:nvSpPr>
        <p:spPr>
          <a:xfrm>
            <a:off x="4582986" y="3228"/>
            <a:ext cx="372777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Shape 145"/>
          <p:cNvSpPr/>
          <p:nvPr>
            <p:ph type="title"/>
          </p:nvPr>
        </p:nvSpPr>
        <p:spPr>
          <a:xfrm>
            <a:off x="1486670" y="1296618"/>
            <a:ext cx="2603214" cy="1886308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1485984" y="3182928"/>
            <a:ext cx="2603794" cy="238639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342900">
              <a:buClrTx/>
              <a:buSzTx/>
              <a:buFontTx/>
              <a:buNone/>
              <a:defRPr sz="1600"/>
            </a:lvl2pPr>
            <a:lvl3pPr marL="0" indent="685800">
              <a:buClrTx/>
              <a:buSzTx/>
              <a:buFontTx/>
              <a:buNone/>
              <a:defRPr sz="1600"/>
            </a:lvl3pPr>
            <a:lvl4pPr marL="0" indent="1028700">
              <a:buClrTx/>
              <a:buSzTx/>
              <a:buFontTx/>
              <a:buNone/>
              <a:defRPr sz="1600"/>
            </a:lvl4pPr>
            <a:lvl5pPr marL="0" indent="13716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060" y="2912531"/>
            <a:ext cx="7772939" cy="3945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4">
            <a:extLst/>
          </a:blip>
          <a:srcRect l="0" t="0" r="24997" b="0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1F2D2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962041" y="0"/>
            <a:ext cx="45720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rgbClr val="1F2D29">
              <a:alpha val="92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8321168" y="0"/>
            <a:ext cx="27433" cy="6858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Shape 8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470287" y="169322"/>
            <a:ext cx="330161" cy="31339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 xmlns:p14="http://schemas.microsoft.com/office/powerpoint/2010/main" spd="med" advClick="1"/>
  <p:txStyles>
    <p:titleStyle>
      <a:lvl1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58365" marR="0" indent="-258365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628204" marR="0" indent="-285304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1017984" marR="0" indent="-332184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1409106" marR="0" indent="-380406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1759149" marR="0" indent="-387549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2138033" marR="0" indent="-418961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2403209" marR="0" indent="-418961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2832977" marR="0" indent="-418961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3180449" marR="0" indent="-418961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6"/>
        </a:buClr>
        <a:buSzPct val="90000"/>
        <a:buFont typeface="Wingdings"/>
        <a:buChar char="▪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ctrTitle"/>
          </p:nvPr>
        </p:nvSpPr>
        <p:spPr>
          <a:xfrm>
            <a:off x="2131292" y="3429000"/>
            <a:ext cx="3891687" cy="2268560"/>
          </a:xfrm>
          <a:prstGeom prst="rect">
            <a:avLst/>
          </a:prstGeom>
        </p:spPr>
        <p:txBody>
          <a:bodyPr/>
          <a:lstStyle/>
          <a:p>
            <a:pPr algn="l"/>
            <a:r>
              <a:t>Medusa</a:t>
            </a:r>
            <a:br/>
            <a:r>
              <a:t>Implementation</a:t>
            </a:r>
          </a:p>
        </p:txBody>
      </p:sp>
      <p:sp>
        <p:nvSpPr>
          <p:cNvPr id="221" name="Shape 221"/>
          <p:cNvSpPr/>
          <p:nvPr/>
        </p:nvSpPr>
        <p:spPr>
          <a:xfrm>
            <a:off x="2131292" y="4958894"/>
            <a:ext cx="2211572" cy="140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By: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Sepand Haghighi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Vahid Amini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</a:defRPr>
            </a:pPr>
            <a:r>
              <a:t>Amin Fotovat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Pyrgg (edge_gen)</a:t>
            </a:r>
          </a:p>
        </p:txBody>
      </p:sp>
      <p:pic>
        <p:nvPicPr>
          <p:cNvPr id="251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694" y="1461369"/>
            <a:ext cx="7274361" cy="5002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Output</a:t>
            </a:r>
          </a:p>
        </p:txBody>
      </p:sp>
      <p:pic>
        <p:nvPicPr>
          <p:cNvPr id="254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323" y="1346670"/>
            <a:ext cx="7099907" cy="5434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678941">
              <a:defRPr sz="2475"/>
            </a:pPr>
            <a:r>
              <a:t>Requirement</a:t>
            </a:r>
            <a:br/>
            <a:br/>
          </a:p>
        </p:txBody>
      </p:sp>
      <p:sp>
        <p:nvSpPr>
          <p:cNvPr id="257" name="Shape 257"/>
          <p:cNvSpPr/>
          <p:nvPr>
            <p:ph type="body" sz="half" idx="1"/>
          </p:nvPr>
        </p:nvSpPr>
        <p:spPr>
          <a:xfrm>
            <a:off x="1714527" y="1885286"/>
            <a:ext cx="5713093" cy="4000067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Programming</a:t>
            </a:r>
          </a:p>
          <a:p>
            <a:pPr lvl="1" marL="596503" indent="-253603">
              <a:spcBef>
                <a:spcPts val="400"/>
              </a:spcBef>
              <a:defRPr sz="2000"/>
            </a:pPr>
            <a:r>
              <a:t>CUDA 7.5</a:t>
            </a:r>
            <a:endParaRPr sz="1600"/>
          </a:p>
          <a:p>
            <a:pPr lvl="1" marL="596503" indent="-253603">
              <a:spcBef>
                <a:spcPts val="400"/>
              </a:spcBef>
              <a:defRPr sz="2000"/>
            </a:pPr>
            <a:r>
              <a:t>C++ 03</a:t>
            </a:r>
            <a:endParaRPr sz="1600"/>
          </a:p>
          <a:p>
            <a:pPr>
              <a:defRPr sz="2400"/>
            </a:pPr>
            <a:r>
              <a:t>Build</a:t>
            </a:r>
          </a:p>
          <a:p>
            <a:pPr lvl="1" marL="596503" indent="-253603">
              <a:spcBef>
                <a:spcPts val="400"/>
              </a:spcBef>
              <a:defRPr sz="2000"/>
            </a:pPr>
            <a:r>
              <a:t>gcc</a:t>
            </a:r>
          </a:p>
          <a:p>
            <a:pPr lvl="1" marL="596503" indent="-253603">
              <a:spcBef>
                <a:spcPts val="400"/>
              </a:spcBef>
              <a:defRPr sz="2000"/>
            </a:pPr>
            <a:r>
              <a:t>CUDA nvcc</a:t>
            </a:r>
          </a:p>
          <a:p>
            <a:pPr lvl="1" marL="0" indent="342900">
              <a:spcBef>
                <a:spcPts val="400"/>
              </a:spcBef>
              <a:buSzTx/>
              <a:buNone/>
              <a:defRPr sz="2000"/>
            </a:pPr>
          </a:p>
          <a:p>
            <a:pPr lvl="1" marL="0" indent="342900">
              <a:spcBef>
                <a:spcPts val="400"/>
              </a:spcBef>
              <a:buSzTx/>
              <a:buNone/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678941">
              <a:defRPr sz="2475"/>
            </a:pPr>
            <a:r>
              <a:t>How to build</a:t>
            </a:r>
            <a:br/>
            <a:br/>
          </a:p>
        </p:txBody>
      </p:sp>
      <p:sp>
        <p:nvSpPr>
          <p:cNvPr id="260" name="Shape 260"/>
          <p:cNvSpPr/>
          <p:nvPr>
            <p:ph type="body" sz="half" idx="1"/>
          </p:nvPr>
        </p:nvSpPr>
        <p:spPr>
          <a:xfrm>
            <a:off x="1714527" y="1885286"/>
            <a:ext cx="5713093" cy="40000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</a:p>
          <a:p>
            <a:pPr lvl="1" marL="0" indent="342900">
              <a:spcBef>
                <a:spcPts val="400"/>
              </a:spcBef>
              <a:buSzTx/>
              <a:buNone/>
              <a:defRPr sz="2000"/>
            </a:pPr>
          </a:p>
        </p:txBody>
      </p:sp>
      <p:pic>
        <p:nvPicPr>
          <p:cNvPr id="26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011" y="2292261"/>
            <a:ext cx="7224543" cy="2976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Overview</a:t>
            </a:r>
          </a:p>
        </p:txBody>
      </p:sp>
      <p:sp>
        <p:nvSpPr>
          <p:cNvPr id="224" name="Shape 22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Previous Talk</a:t>
            </a:r>
          </a:p>
          <a:p>
            <a:pPr>
              <a:defRPr sz="3200"/>
            </a:pPr>
            <a:r>
              <a:t>Implementation</a:t>
            </a:r>
          </a:p>
          <a:p>
            <a:pPr>
              <a:defRPr sz="3200"/>
            </a:pPr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Let’s Flashback!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1190847" y="1346670"/>
            <a:ext cx="7060018" cy="5043498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Why graphs? </a:t>
            </a:r>
          </a:p>
          <a:p>
            <a:pPr lvl="1" marL="596503" indent="-253603">
              <a:spcBef>
                <a:spcPts val="400"/>
              </a:spcBef>
              <a:defRPr sz="2400"/>
            </a:pPr>
            <a:r>
              <a:t>Many real-world applications:</a:t>
            </a:r>
            <a:endParaRPr sz="1600"/>
          </a:p>
          <a:p>
            <a:pPr lvl="2" marL="944166" indent="-258366">
              <a:spcBef>
                <a:spcPts val="400"/>
              </a:spcBef>
              <a:defRPr sz="2000"/>
            </a:pPr>
            <a:r>
              <a:t>Social Networks</a:t>
            </a:r>
            <a:endParaRPr sz="1400"/>
          </a:p>
          <a:p>
            <a:pPr lvl="2" marL="944166" indent="-258366">
              <a:spcBef>
                <a:spcPts val="400"/>
              </a:spcBef>
              <a:defRPr sz="2000"/>
            </a:pPr>
            <a:r>
              <a:t>Web link analysis</a:t>
            </a:r>
            <a:endParaRPr sz="1400"/>
          </a:p>
          <a:p>
            <a:pPr lvl="2" marL="944166" indent="-258366">
              <a:spcBef>
                <a:spcPts val="400"/>
              </a:spcBef>
              <a:defRPr sz="2000"/>
            </a:pPr>
          </a:p>
          <a:p>
            <a:pPr>
              <a:defRPr sz="2800"/>
            </a:pPr>
            <a:r>
              <a:t>Challenging CUDA code?</a:t>
            </a:r>
          </a:p>
          <a:p>
            <a:pPr lvl="1" marL="596503" indent="-253603">
              <a:spcBef>
                <a:spcPts val="400"/>
              </a:spcBef>
              <a:defRPr sz="2400"/>
            </a:pPr>
            <a:r>
              <a:t>Solution: Sequential Programming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GPU As An Accelerator</a:t>
            </a:r>
          </a:p>
        </p:txBody>
      </p:sp>
      <p:sp>
        <p:nvSpPr>
          <p:cNvPr id="230" name="Shape 230"/>
          <p:cNvSpPr/>
          <p:nvPr>
            <p:ph type="body" sz="half" idx="1"/>
          </p:nvPr>
        </p:nvSpPr>
        <p:spPr>
          <a:xfrm>
            <a:off x="1530812" y="2049877"/>
            <a:ext cx="5713093" cy="4000067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GPU-based solutions vs CPU-based</a:t>
            </a:r>
          </a:p>
          <a:p>
            <a:pPr lvl="1" marL="596503" indent="-253603">
              <a:spcBef>
                <a:spcPts val="400"/>
              </a:spcBef>
              <a:defRPr sz="2000"/>
            </a:pPr>
            <a:r>
              <a:t>Improved performance</a:t>
            </a:r>
            <a:endParaRPr sz="1600"/>
          </a:p>
          <a:p>
            <a:pPr lvl="1" marL="596503" indent="-253603">
              <a:spcBef>
                <a:spcPts val="400"/>
              </a:spcBef>
              <a:defRPr sz="2000"/>
            </a:pPr>
            <a:r>
              <a:t>Limited to specific graph operations</a:t>
            </a:r>
            <a:endParaRPr sz="1600"/>
          </a:p>
          <a:p>
            <a:pPr lvl="1" marL="596503" indent="-253603">
              <a:spcBef>
                <a:spcPts val="400"/>
              </a:spcBef>
              <a:defRPr sz="2000"/>
            </a:pPr>
            <a:r>
              <a:t>Optimization for each graph processing task</a:t>
            </a:r>
            <a:endParaRPr sz="160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 Medusa Offers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1491299" y="2049877"/>
            <a:ext cx="6348029" cy="4000067"/>
          </a:xfrm>
          <a:prstGeom prst="rect">
            <a:avLst/>
          </a:prstGeom>
        </p:spPr>
        <p:txBody>
          <a:bodyPr/>
          <a:lstStyle/>
          <a:p>
            <a:pPr marL="258365" indent="-258365">
              <a:defRPr sz="2400"/>
            </a:pPr>
            <a:r>
              <a:t>A Soft Framework</a:t>
            </a:r>
          </a:p>
          <a:p>
            <a:pPr lvl="1" marL="601265" indent="-258365">
              <a:defRPr sz="2400"/>
            </a:pPr>
            <a:r>
              <a:t>Simplify Programming</a:t>
            </a:r>
          </a:p>
          <a:p>
            <a:pPr lvl="1" marL="601265" indent="-258365">
              <a:defRPr sz="2400"/>
            </a:pPr>
          </a:p>
          <a:p>
            <a:pPr lvl="1" marL="601265" indent="-258365">
              <a:defRPr sz="2400"/>
            </a:pPr>
          </a:p>
          <a:p>
            <a:pPr marL="258365" indent="-258365">
              <a:defRPr sz="2400"/>
            </a:pPr>
            <a:r>
              <a:t>Novel Graph Programming Model</a:t>
            </a:r>
          </a:p>
          <a:p>
            <a:pPr lvl="1" marL="601265" indent="-258365">
              <a:defRPr sz="2400"/>
            </a:pPr>
            <a:r>
              <a:t>Edge-Message-Vertex</a:t>
            </a:r>
          </a:p>
          <a:p>
            <a:pPr lvl="2" marL="944166" indent="-258366">
              <a:defRPr sz="2400"/>
            </a:pPr>
            <a:r>
              <a:t>Suitable for Parallel Graph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Overview of Medusa</a:t>
            </a:r>
          </a:p>
        </p:txBody>
      </p:sp>
      <p:pic>
        <p:nvPicPr>
          <p:cNvPr id="23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567" y="2089298"/>
            <a:ext cx="6933493" cy="4271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Python Random Graph Generator</a:t>
            </a:r>
          </a:p>
        </p:txBody>
      </p:sp>
      <p:sp>
        <p:nvSpPr>
          <p:cNvPr id="239" name="Shape 239"/>
          <p:cNvSpPr/>
          <p:nvPr>
            <p:ph type="body" sz="half" idx="1"/>
          </p:nvPr>
        </p:nvSpPr>
        <p:spPr>
          <a:xfrm>
            <a:off x="1530812" y="2049877"/>
            <a:ext cx="5713093" cy="4000067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Based on DIMACS</a:t>
            </a:r>
          </a:p>
          <a:p>
            <a:pPr>
              <a:defRPr sz="2400"/>
            </a:pPr>
            <a:r>
              <a:t>Written in Python</a:t>
            </a:r>
          </a:p>
          <a:p>
            <a:pPr>
              <a:defRPr sz="2400"/>
            </a:pPr>
            <a:r>
              <a:t>Available on our repo (Github)</a:t>
            </a:r>
          </a:p>
          <a:p>
            <a:pPr marL="0" indent="0">
              <a:buSzTx/>
              <a:buNone/>
              <a:defRPr sz="2400"/>
            </a:pPr>
          </a:p>
          <a:p>
            <a:pPr>
              <a:defRPr sz="2000"/>
            </a:pPr>
          </a:p>
        </p:txBody>
      </p:sp>
      <p:pic>
        <p:nvPicPr>
          <p:cNvPr id="240" name="image4.png" descr="https://camo.githubusercontent.com/e94d5919d74ce81843b119cbbbde2dff8a40f276/687474703a2f2f7777772e7368616768696768692e69722f70797267672f70797267672d6c6f676f2e706e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1236" y="4257218"/>
            <a:ext cx="3485540" cy="2049637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011038" y="6450996"/>
            <a:ext cx="3662622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http://github.com/sepandhaghighi/pyrgg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DIMACS Standard</a:t>
            </a:r>
          </a:p>
        </p:txBody>
      </p:sp>
      <p:sp>
        <p:nvSpPr>
          <p:cNvPr id="244" name="Shape 244"/>
          <p:cNvSpPr/>
          <p:nvPr>
            <p:ph type="body" sz="half" idx="1"/>
          </p:nvPr>
        </p:nvSpPr>
        <p:spPr>
          <a:xfrm>
            <a:off x="1530812" y="2049877"/>
            <a:ext cx="5713093" cy="4000067"/>
          </a:xfrm>
          <a:prstGeom prst="rect">
            <a:avLst/>
          </a:prstGeom>
        </p:spPr>
        <p:txBody>
          <a:bodyPr/>
          <a:lstStyle/>
          <a:p>
            <a:pPr marL="242864" indent="-242864" defTabSz="644651">
              <a:spcBef>
                <a:spcPts val="600"/>
              </a:spcBef>
              <a:defRPr sz="2256"/>
            </a:pPr>
            <a:r>
              <a:t>A graph contains </a:t>
            </a:r>
            <a:r>
              <a:rPr i="1"/>
              <a:t>n </a:t>
            </a:r>
            <a:r>
              <a:t>nodes and </a:t>
            </a:r>
            <a:r>
              <a:rPr i="1"/>
              <a:t>m </a:t>
            </a:r>
            <a:r>
              <a:t>arcs</a:t>
            </a:r>
          </a:p>
          <a:p>
            <a:pPr marL="242864" indent="-242864" defTabSz="644651">
              <a:spcBef>
                <a:spcPts val="600"/>
              </a:spcBef>
              <a:defRPr sz="2256"/>
            </a:pPr>
            <a:r>
              <a:t>Nodes are identified by integers 1...</a:t>
            </a:r>
            <a:r>
              <a:rPr i="1"/>
              <a:t>n</a:t>
            </a:r>
            <a:endParaRPr i="1"/>
          </a:p>
          <a:p>
            <a:pPr marL="242864" indent="-242864" defTabSz="644651">
              <a:spcBef>
                <a:spcPts val="600"/>
              </a:spcBef>
              <a:defRPr sz="2256"/>
            </a:pPr>
            <a:r>
              <a:t>Graphs can be interpreted as directed or undirected</a:t>
            </a:r>
          </a:p>
          <a:p>
            <a:pPr marL="242864" indent="-242864" defTabSz="644651">
              <a:spcBef>
                <a:spcPts val="600"/>
              </a:spcBef>
              <a:defRPr sz="2256"/>
            </a:pPr>
            <a:r>
              <a:t> Graphs can have parallel arcs and self-loops</a:t>
            </a:r>
          </a:p>
          <a:p>
            <a:pPr marL="242864" indent="-242864" defTabSz="644651">
              <a:spcBef>
                <a:spcPts val="600"/>
              </a:spcBef>
              <a:defRPr sz="2256"/>
            </a:pPr>
            <a:r>
              <a:t>Arc weights are signed integers</a:t>
            </a:r>
          </a:p>
          <a:p>
            <a:pPr marL="242864" indent="-242864" defTabSz="644651">
              <a:spcBef>
                <a:spcPts val="600"/>
              </a:spcBef>
              <a:defRPr sz="1879"/>
            </a:pPr>
          </a:p>
        </p:txBody>
      </p:sp>
      <p:pic>
        <p:nvPicPr>
          <p:cNvPr id="245" name="image5.gif" descr="https://mpe.dimacs.rutgers.edu/doc/dimacs_logo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6588" y="5494751"/>
            <a:ext cx="5007854" cy="1363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Pyrgg (branch_gen)</a:t>
            </a:r>
          </a:p>
        </p:txBody>
      </p:sp>
      <p:pic>
        <p:nvPicPr>
          <p:cNvPr id="24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608" y="1398739"/>
            <a:ext cx="7172193" cy="536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0000FF"/>
      </a:hlink>
      <a:folHlink>
        <a:srgbClr val="FF00FF"/>
      </a:folHlink>
    </a:clrScheme>
    <a:fontScheme name="Madis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0000FF"/>
      </a:hlink>
      <a:folHlink>
        <a:srgbClr val="FF00FF"/>
      </a:folHlink>
    </a:clrScheme>
    <a:fontScheme name="Madis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