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764" r:id="rId2"/>
  </p:sldMasterIdLst>
  <p:notesMasterIdLst>
    <p:notesMasterId r:id="rId28"/>
  </p:notesMasterIdLst>
  <p:sldIdLst>
    <p:sldId id="336" r:id="rId3"/>
    <p:sldId id="339" r:id="rId4"/>
    <p:sldId id="347" r:id="rId5"/>
    <p:sldId id="346" r:id="rId6"/>
    <p:sldId id="340" r:id="rId7"/>
    <p:sldId id="341" r:id="rId8"/>
    <p:sldId id="342" r:id="rId9"/>
    <p:sldId id="348" r:id="rId10"/>
    <p:sldId id="363" r:id="rId11"/>
    <p:sldId id="349" r:id="rId12"/>
    <p:sldId id="361" r:id="rId13"/>
    <p:sldId id="350" r:id="rId14"/>
    <p:sldId id="351" r:id="rId15"/>
    <p:sldId id="352" r:id="rId16"/>
    <p:sldId id="362" r:id="rId17"/>
    <p:sldId id="343" r:id="rId18"/>
    <p:sldId id="353" r:id="rId19"/>
    <p:sldId id="354" r:id="rId20"/>
    <p:sldId id="355" r:id="rId21"/>
    <p:sldId id="356" r:id="rId22"/>
    <p:sldId id="359" r:id="rId23"/>
    <p:sldId id="360" r:id="rId24"/>
    <p:sldId id="364" r:id="rId25"/>
    <p:sldId id="344" r:id="rId26"/>
    <p:sldId id="345" r:id="rId27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srgbClr val="FF0000"/>
    </p:penClr>
  </p:showPr>
  <p:clrMru>
    <a:srgbClr val="FCF600"/>
    <a:srgbClr val="FFFF66"/>
    <a:srgbClr val="FF6D6D"/>
    <a:srgbClr val="FCBE24"/>
    <a:srgbClr val="3AF85E"/>
    <a:srgbClr val="CF9503"/>
    <a:srgbClr val="B0FB37"/>
    <a:srgbClr val="3AF3F8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879" autoAdjust="0"/>
    <p:restoredTop sz="91092" autoAdjust="0"/>
  </p:normalViewPr>
  <p:slideViewPr>
    <p:cSldViewPr>
      <p:cViewPr>
        <p:scale>
          <a:sx n="70" d="100"/>
          <a:sy n="70" d="100"/>
        </p:scale>
        <p:origin x="-1356" y="20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93A27513-5BA5-48FC-B5D9-905A666AD35B}" type="datetimeFigureOut">
              <a:rPr lang="fa-IR"/>
              <a:pPr>
                <a:defRPr/>
              </a:pPr>
              <a:t>1435/08/17</a:t>
            </a:fld>
            <a:endParaRPr lang="fa-I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fa-IR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fa-I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fld id="{13D85053-7EAD-4119-9065-B2FEEC078742}" type="slidenum">
              <a:rPr lang="fa-IR"/>
              <a:pPr>
                <a:defRPr/>
              </a:pPr>
              <a:t>‹#›</a:t>
            </a:fld>
            <a:endParaRPr lang="fa-I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fa-IR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CA5B5B76-112A-48C7-8187-5C66B3EE68A5}" type="slidenum">
              <a:rPr lang="fa-IR" smtClean="0"/>
              <a:pPr>
                <a:defRPr/>
              </a:pPr>
              <a:t>1</a:t>
            </a:fld>
            <a:endParaRPr lang="fa-I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416CD-67A3-4CF0-A210-F6AF31AC147F}" type="datetimeFigureOut">
              <a:rPr lang="en-US" smtClean="0"/>
              <a:pPr/>
              <a:t>6/15/2014</a:t>
            </a:fld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Oval 12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 algn="r" eaLnBrk="1" latinLnBrk="0" hangingPunct="1"/>
            <a:fld id="{96652B35-718D-4E28-AFEB-B694A3B357E8}" type="slidenum">
              <a:rPr kumimoji="0" lang="en-US" smtClean="0"/>
              <a:pPr algn="r" eaLnBrk="1" latinLnBrk="0" hangingPunct="1"/>
              <a:t>‹#›</a:t>
            </a:fld>
            <a:endParaRPr kumimoji="0" lang="en-US" sz="1800" dirty="0">
              <a:solidFill>
                <a:schemeClr val="bg1"/>
              </a:solidFill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9D215FD7-69B7-4ECE-924D-D7BFFD1E968A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Straight Connector 12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Oval 13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pPr>
              <a:defRPr/>
            </a:pPr>
            <a:fld id="{52D37098-3E1A-4392-A5B3-3127AD6C97E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pPr>
              <a:defRPr/>
            </a:pPr>
            <a:fld id="{184C919B-9C03-4645-8C33-C923ED37106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197D582B-6846-4316-B4D3-6631B904549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C343356-B1E1-42A2-B629-C52D94CB371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Content Placeholder 9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2" name="Content Placeholder 11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traight Connector 9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Rectangle 12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5" name="Straight Connector 14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Content Placeholder 23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Content Placeholder 25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5" name="Oval 24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Oval 26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pPr>
              <a:defRPr/>
            </a:pPr>
            <a:fld id="{C63FB122-74D4-4334-A833-454BF4FDCA58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3" name="Title 22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pPr>
              <a:defRPr/>
            </a:pPr>
            <a:fld id="{B5C79055-2852-4A3E-AE1E-DE81CA2F465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82C5AFE5-4BF0-4443-BA6F-B3D16B4917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Rectangle 12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Content Placeholder 19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0" name="Oval 9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Oval 10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939D3D83-4B8E-44B7-AC99-FCDE9810F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Straight Connector 20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Rectangle 7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Rectangle 14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Oval 11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Oval 12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pPr>
              <a:defRPr/>
            </a:pPr>
            <a:fld id="{5FE64385-A66E-4A12-9275-EB072DB4CAE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22" name="Rectangle 21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Rectangle 15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Rectangle 17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Rectangle 18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Oval 11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Oval 14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pPr>
              <a:defRPr/>
            </a:pPr>
            <a:fld id="{08798D39-1ACD-496F-A4FE-7DF346E2247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765" r:id="rId1"/>
    <p:sldLayoutId id="2147484766" r:id="rId2"/>
    <p:sldLayoutId id="2147484767" r:id="rId3"/>
    <p:sldLayoutId id="2147484768" r:id="rId4"/>
    <p:sldLayoutId id="2147484769" r:id="rId5"/>
    <p:sldLayoutId id="2147484770" r:id="rId6"/>
    <p:sldLayoutId id="2147484771" r:id="rId7"/>
    <p:sldLayoutId id="2147484772" r:id="rId8"/>
    <p:sldLayoutId id="2147484773" r:id="rId9"/>
    <p:sldLayoutId id="2147484774" r:id="rId10"/>
    <p:sldLayoutId id="2147484775" r:id="rId11"/>
  </p:sldLayoutIdLst>
  <p:hf sldNum="0" hdr="0" ftr="0" dt="0"/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video" Target="file:///C:\Project\Thermo%20Electric%20Cooling%20Project\5b716629fe66e0e77e5cdb880c255157992706.mp4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1" descr="aut3"/>
          <p:cNvPicPr>
            <a:picLocks noChangeAspect="1" noChangeArrowheads="1"/>
          </p:cNvPicPr>
          <p:nvPr/>
        </p:nvPicPr>
        <p:blipFill>
          <a:blip r:embed="rId3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-33" y="-24"/>
            <a:ext cx="1373617" cy="12858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" name="Picture 8" descr="04.jpg"/>
          <p:cNvPicPr>
            <a:picLocks noChangeAspect="1" noChangeArrowheads="1"/>
          </p:cNvPicPr>
          <p:nvPr/>
        </p:nvPicPr>
        <p:blipFill>
          <a:blip r:embed="rId4" cstate="print">
            <a:duotone>
              <a:schemeClr val="accent4">
                <a:shade val="45000"/>
                <a:satMod val="135000"/>
              </a:schemeClr>
              <a:prstClr val="white"/>
            </a:duotone>
          </a:blip>
          <a:srcRect/>
          <a:stretch>
            <a:fillRect/>
          </a:stretch>
        </p:blipFill>
        <p:spPr bwMode="auto">
          <a:xfrm>
            <a:off x="7722762" y="0"/>
            <a:ext cx="1421238" cy="12858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TextBox 12"/>
          <p:cNvSpPr txBox="1"/>
          <p:nvPr/>
        </p:nvSpPr>
        <p:spPr>
          <a:xfrm>
            <a:off x="1857356" y="4763168"/>
            <a:ext cx="6572296" cy="1323439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ctr" rtl="1">
              <a:defRPr/>
            </a:pPr>
            <a:r>
              <a:rPr lang="en-US" sz="28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               </a:t>
            </a:r>
            <a:r>
              <a:rPr lang="fa-IR" sz="28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ارائه دهنده:      سپند حقیقی</a:t>
            </a:r>
            <a:endParaRPr lang="en-US" sz="2800" b="1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  <a:p>
            <a:pPr algn="ctr" rtl="1">
              <a:defRPr/>
            </a:pPr>
            <a:endParaRPr lang="en-US" sz="2800" b="1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  <a:p>
            <a:pPr algn="ctr" rtl="1">
              <a:defRPr/>
            </a:pPr>
            <a:endParaRPr lang="fa-IR" sz="2400" b="1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002060"/>
              </a:solidFill>
              <a:cs typeface="B Lotus" pitchFamily="2" charset="-78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1259632" y="1137518"/>
            <a:ext cx="6572296" cy="2585323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ctr" rtl="1">
              <a:defRPr/>
            </a:pPr>
            <a:r>
              <a:rPr lang="fa-IR" sz="5400" b="1" dirty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عنوان پروژه : </a:t>
            </a:r>
            <a:r>
              <a:rPr lang="ar-SA" sz="5400" b="1" dirty="0" smtClean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بررسي اثر ترموالكتريك و </a:t>
            </a:r>
            <a:r>
              <a:rPr lang="fa-IR" sz="5400" b="1" dirty="0" smtClean="0">
                <a:ln w="12700">
                  <a:solidFill>
                    <a:schemeClr val="accent1">
                      <a:lumMod val="60000"/>
                      <a:lumOff val="40000"/>
                    </a:schemeClr>
                  </a:solidFill>
                  <a:prstDash val="solid"/>
                </a:ln>
                <a:solidFill>
                  <a:srgbClr val="002060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طراحی دیوار هوشمند گرمایشی سرمایشی</a:t>
            </a:r>
            <a:endParaRPr lang="fa-IR" sz="5400" b="1" dirty="0">
              <a:ln w="12700">
                <a:solidFill>
                  <a:schemeClr val="accent1">
                    <a:lumMod val="60000"/>
                    <a:lumOff val="40000"/>
                  </a:schemeClr>
                </a:solidFill>
                <a:prstDash val="solid"/>
              </a:ln>
              <a:solidFill>
                <a:srgbClr val="002060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3078" name="TextBox 5"/>
          <p:cNvSpPr txBox="1">
            <a:spLocks noChangeArrowheads="1"/>
          </p:cNvSpPr>
          <p:nvPr/>
        </p:nvSpPr>
        <p:spPr bwMode="auto">
          <a:xfrm>
            <a:off x="3000375" y="5572125"/>
            <a:ext cx="5000625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dirty="0">
                <a:cs typeface="Lotus" pitchFamily="2" charset="-78"/>
              </a:rPr>
              <a:t>              </a:t>
            </a:r>
            <a:r>
              <a:rPr lang="fa-IR" sz="2400" dirty="0">
                <a:cs typeface="Lotus" pitchFamily="2" charset="-78"/>
              </a:rPr>
              <a:t>خرداد 93</a:t>
            </a:r>
            <a:endParaRPr lang="en-US" sz="2400" dirty="0">
              <a:cs typeface="Lot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کاربرد منفرد سلول های پلتیر</a:t>
            </a:r>
          </a:p>
        </p:txBody>
      </p:sp>
      <p:sp>
        <p:nvSpPr>
          <p:cNvPr id="7172" name="AutoShape 14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16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AutoShape 18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3174" y="1571612"/>
            <a:ext cx="603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 smtClean="0">
                <a:cs typeface="Lotus" pitchFamily="2" charset="-78"/>
              </a:rPr>
              <a:t>-خنک کردن موضعی پردازنده های جدید</a:t>
            </a:r>
            <a:endParaRPr lang="en-US" sz="3200" dirty="0">
              <a:cs typeface="Lot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C1-12705_Thermoelectric_Cooler_Peltier_Plat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071538" y="1428736"/>
            <a:ext cx="7358114" cy="492993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کاربرد منفرد سلول های پلتیر</a:t>
            </a:r>
          </a:p>
        </p:txBody>
      </p:sp>
      <p:sp>
        <p:nvSpPr>
          <p:cNvPr id="7172" name="AutoShape 14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16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AutoShape 18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3174" y="1571612"/>
            <a:ext cx="603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 smtClean="0">
                <a:cs typeface="Lotus" pitchFamily="2" charset="-78"/>
              </a:rPr>
              <a:t>- خنک کردن موضعی پردازنده های جدید</a:t>
            </a:r>
            <a:endParaRPr lang="en-US" sz="3200" dirty="0">
              <a:cs typeface="Lotus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36" y="3071810"/>
            <a:ext cx="603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 smtClean="0">
                <a:cs typeface="Lotus" pitchFamily="2" charset="-78"/>
              </a:rPr>
              <a:t>- ساخت یخچال های حمل اعضای بدن</a:t>
            </a:r>
            <a:endParaRPr lang="en-US" sz="3200" dirty="0">
              <a:cs typeface="Lot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کاربرد منفرد سلول های پلتیر</a:t>
            </a:r>
          </a:p>
        </p:txBody>
      </p:sp>
      <p:sp>
        <p:nvSpPr>
          <p:cNvPr id="7172" name="AutoShape 14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16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AutoShape 18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2643174" y="1571612"/>
            <a:ext cx="603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 smtClean="0">
                <a:cs typeface="Lotus" pitchFamily="2" charset="-78"/>
              </a:rPr>
              <a:t>- خنک کردن موضعی پردازنده های جدید</a:t>
            </a:r>
            <a:endParaRPr lang="en-US" sz="3200" dirty="0">
              <a:cs typeface="Lotus" pitchFamily="2" charset="-78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571736" y="3071810"/>
            <a:ext cx="603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 smtClean="0">
                <a:cs typeface="Lotus" pitchFamily="2" charset="-78"/>
              </a:rPr>
              <a:t>- ساخت یخچال های حمل اعضای بدن</a:t>
            </a:r>
            <a:endParaRPr lang="en-US" sz="3200" dirty="0">
              <a:cs typeface="Lotus" pitchFamily="2" charset="-78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571736" y="4857760"/>
            <a:ext cx="60388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fa-IR" sz="3200" dirty="0" smtClean="0">
                <a:cs typeface="Lotus" pitchFamily="2" charset="-78"/>
              </a:rPr>
              <a:t>- ساخت خنک کننده های موضعی در پزشکی</a:t>
            </a:r>
            <a:endParaRPr lang="en-US" sz="3200" dirty="0">
              <a:cs typeface="Lot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اتصال سلول های پلتیر و ساخت واحد های بزرگتر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76200" y="1268413"/>
            <a:ext cx="9112250" cy="133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4 سلول پلتیر متصل به هم برای ساخت هر بخش دیوار</a:t>
            </a: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</p:txBody>
      </p:sp>
      <p:pic>
        <p:nvPicPr>
          <p:cNvPr id="6" name="Picture 5" descr="Peltier_Four_Modua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357422" y="2500282"/>
            <a:ext cx="4357718" cy="4357718"/>
          </a:xfrm>
          <a:prstGeom prst="rect">
            <a:avLst/>
          </a:prstGeom>
        </p:spPr>
      </p:pic>
      <p:sp>
        <p:nvSpPr>
          <p:cNvPr id="7" name="Down Arrow 6"/>
          <p:cNvSpPr/>
          <p:nvPr/>
        </p:nvSpPr>
        <p:spPr bwMode="auto">
          <a:xfrm rot="2862008">
            <a:off x="7080535" y="2146002"/>
            <a:ext cx="714380" cy="72435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اتصال سلول های پلتیر و ساخت واحد های بزرگتر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76200" y="1268413"/>
            <a:ext cx="9112250" cy="133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تست یک اتصال چهارگانه </a:t>
            </a: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</p:txBody>
      </p:sp>
      <p:sp>
        <p:nvSpPr>
          <p:cNvPr id="7" name="Down Arrow 6"/>
          <p:cNvSpPr/>
          <p:nvPr/>
        </p:nvSpPr>
        <p:spPr bwMode="auto">
          <a:xfrm rot="2862008">
            <a:off x="6580468" y="1931688"/>
            <a:ext cx="714380" cy="724353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pic>
        <p:nvPicPr>
          <p:cNvPr id="8" name="Picture 7" descr="exp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2214554"/>
            <a:ext cx="6357950" cy="419227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ایجاد شبکه ماتریسی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76200" y="1268413"/>
            <a:ext cx="9112250" cy="13311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اتصال سلول ها به صورت شبکه ای</a:t>
            </a: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</p:txBody>
      </p:sp>
      <p:pic>
        <p:nvPicPr>
          <p:cNvPr id="5" name="Picture 4" descr="Matrix.jpg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643174" y="3000372"/>
            <a:ext cx="3857644" cy="3228991"/>
          </a:xfrm>
          <a:prstGeom prst="rect">
            <a:avLst/>
          </a:prstGeom>
        </p:spPr>
      </p:pic>
      <p:sp>
        <p:nvSpPr>
          <p:cNvPr id="6" name="Down Arrow 5"/>
          <p:cNvSpPr/>
          <p:nvPr/>
        </p:nvSpPr>
        <p:spPr bwMode="auto">
          <a:xfrm>
            <a:off x="3286116" y="1785926"/>
            <a:ext cx="1571636" cy="1214446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مزایای این سیستم گرمایشی سرمایشی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76200" y="1268413"/>
            <a:ext cx="9112250" cy="6848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توانایی سرد سازی و گرم سازی با تغییر جهت جریان با استفاده از اثر پلتیر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مزایای این سیستم گرمایشی سرمایشی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76200" y="1268413"/>
            <a:ext cx="9112250" cy="262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توانایی سرد سازی و گرم سازی با تغییر جهت جریان با استفاده از اثر پلتیر</a:t>
            </a:r>
          </a:p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توانایی تولید انرژی الکتریکی با استفاده از اثر سی بک</a:t>
            </a: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مزایای این سیستم گرمایشی سرمایشی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76200" y="1268413"/>
            <a:ext cx="91122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توانایی سرد سازی و گرم سازی با تغییر جهت جریان با استفاده از اثر پلتیر</a:t>
            </a:r>
          </a:p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توانایی تولید انرژی الکتریکی با استفاده از اثر سی بک</a:t>
            </a:r>
          </a:p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توانایی استفاده به صورت شبکه ای و گرمایش/سرمایش منطقه ای</a:t>
            </a: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19087" y="1571612"/>
            <a:ext cx="88249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endParaRPr lang="fa-IR" sz="2800">
              <a:solidFill>
                <a:schemeClr val="tx2"/>
              </a:solidFill>
              <a:cs typeface="B Mitra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بحران انرژِی های سنتی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1142976" y="1571612"/>
            <a:ext cx="7643813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a-IR" sz="2800" dirty="0">
                <a:cs typeface="Lotus" pitchFamily="2" charset="-78"/>
              </a:rPr>
              <a:t> </a:t>
            </a:r>
            <a:r>
              <a:rPr lang="fa-IR" sz="2800" dirty="0" smtClean="0">
                <a:cs typeface="Lotus" pitchFamily="2" charset="-78"/>
              </a:rPr>
              <a:t> - اتمام منابع انرژی تجدید ناپذیر</a:t>
            </a:r>
          </a:p>
          <a:p>
            <a:pPr algn="r"/>
            <a:r>
              <a:rPr lang="fa-IR" sz="2800" dirty="0" smtClean="0">
                <a:cs typeface="Lotus" pitchFamily="2" charset="-78"/>
              </a:rPr>
              <a:t>  - آلودگی</a:t>
            </a:r>
          </a:p>
          <a:p>
            <a:pPr algn="r"/>
            <a:endParaRPr lang="en-US" sz="2800" dirty="0">
              <a:cs typeface="Lotus" pitchFamily="2" charset="-78"/>
            </a:endParaRPr>
          </a:p>
        </p:txBody>
      </p:sp>
      <p:pic>
        <p:nvPicPr>
          <p:cNvPr id="11" name="Picture 10" descr="preview_html_57bea200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71472" y="2857496"/>
            <a:ext cx="7786742" cy="3641048"/>
          </a:xfrm>
          <a:prstGeom prst="rect">
            <a:avLst/>
          </a:prstGeom>
        </p:spPr>
      </p:pic>
      <p:sp>
        <p:nvSpPr>
          <p:cNvPr id="17" name="Curved Left Arrow 16"/>
          <p:cNvSpPr/>
          <p:nvPr/>
        </p:nvSpPr>
        <p:spPr bwMode="auto">
          <a:xfrm>
            <a:off x="8358214" y="2214554"/>
            <a:ext cx="642942" cy="1571636"/>
          </a:xfrm>
          <a:prstGeom prst="curvedLeft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مزایای این سیستم گرمایشی سرمایشی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76200" y="1268413"/>
            <a:ext cx="9112250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توانایی سرد سازی و گرم سازی با تغییر جهت جریان با استفاده از اثر پلتیر</a:t>
            </a:r>
          </a:p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توانایی تولید انرژی الکتریکی با استفاده از اثر سی بک</a:t>
            </a:r>
          </a:p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توانایی استفاده به صورت شبکه ای و گرمایش/سرمایش منطقه ای</a:t>
            </a:r>
          </a:p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توانایی استفاده از اثر دوگانه سی بک – پلتیر به صورت همزمان</a:t>
            </a: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معایب این سیستم گرمایشی سرمایشی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-76200" y="1268413"/>
            <a:ext cx="9112250" cy="33239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نیاز به اختلاف دمای نسبتا بالا برای تولید انرژی الکتریکی در حالت سی بک</a:t>
            </a:r>
          </a:p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نیاز به جریان بالا برای ایجاد اختلاف دما در حالت پلتیر</a:t>
            </a:r>
          </a:p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بهینه نبودن ترتیب روشن شدن سلول ها ( اشکال توپولوژی)</a:t>
            </a:r>
          </a:p>
          <a:p>
            <a:pPr marL="519113" indent="-519113" algn="just" rtl="1">
              <a:lnSpc>
                <a:spcPct val="150000"/>
              </a:lnSpc>
            </a:pPr>
            <a:endParaRPr lang="fa-IR" sz="2800" dirty="0" smtClean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نتیجه گیری و پیشنهاد</a:t>
            </a:r>
          </a:p>
        </p:txBody>
      </p:sp>
      <p:pic>
        <p:nvPicPr>
          <p:cNvPr id="4" name="Picture 3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1423354"/>
            <a:ext cx="3643338" cy="5434646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428736"/>
            <a:ext cx="5214942" cy="2623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ترکیب طرح با سلول های خورشیدی</a:t>
            </a:r>
          </a:p>
          <a:p>
            <a:pPr marL="519113" indent="-519113" algn="just" rtl="1">
              <a:lnSpc>
                <a:spcPct val="150000"/>
              </a:lnSpc>
            </a:pPr>
            <a:endParaRPr lang="fa-IR" sz="2800" dirty="0" smtClean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 smtClean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نتیجه گیری و پیشنهاد</a:t>
            </a:r>
          </a:p>
        </p:txBody>
      </p:sp>
      <p:pic>
        <p:nvPicPr>
          <p:cNvPr id="4" name="Picture 3" descr="11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5286380" y="1423354"/>
            <a:ext cx="3643338" cy="5434646"/>
          </a:xfrm>
          <a:prstGeom prst="rect">
            <a:avLst/>
          </a:prstGeom>
        </p:spPr>
      </p:pic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0" y="1428736"/>
            <a:ext cx="5214942" cy="397031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ترکیب طرح با سلول های خورشیدی</a:t>
            </a:r>
          </a:p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بهینه سازی توپولوژی با استفاده از روش های هوش مصنوعی و یادگیری ماشین</a:t>
            </a:r>
          </a:p>
          <a:p>
            <a:pPr marL="519113" indent="-519113" algn="just" rtl="1">
              <a:lnSpc>
                <a:spcPct val="150000"/>
              </a:lnSpc>
            </a:pPr>
            <a:endParaRPr lang="fa-IR" sz="2800" dirty="0" smtClean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 smtClean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500042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منابع</a:t>
            </a:r>
          </a:p>
        </p:txBody>
      </p:sp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31750" y="0"/>
            <a:ext cx="9112250" cy="51706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2400" dirty="0"/>
              <a:t>1-Chambers, R. G. (1977). Thermoelectric effects and contact potentials. Physics Education, 12(6), 374-380. </a:t>
            </a:r>
          </a:p>
          <a:p>
            <a:r>
              <a:rPr lang="en-US" sz="2400" dirty="0"/>
              <a:t>2-Omega. (</a:t>
            </a:r>
            <a:r>
              <a:rPr lang="en-US" sz="2400" dirty="0" err="1"/>
              <a:t>n.d</a:t>
            </a:r>
            <a:r>
              <a:rPr lang="en-US" sz="2400" dirty="0"/>
              <a:t>.). The thermocouple. Retrieved October 10, 2010, from http://www.omega.com/temperature/z/pdf/z021-032.pdf . </a:t>
            </a:r>
          </a:p>
          <a:p>
            <a:r>
              <a:rPr lang="en-US" sz="2400" dirty="0"/>
              <a:t>3-U.S. Secretary of Commerce. (1995). NIST ITS-90 thermocouple database. Available from http://srdata.nist.gov/its90/main/ . </a:t>
            </a:r>
          </a:p>
          <a:p>
            <a:r>
              <a:rPr lang="en-US" sz="2400" dirty="0"/>
              <a:t>4-Chryser, G.M., presented at forum Next Generation Thermal Management Materials and Systems, 28-30 October 2002, Dallas/Fort Worth.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Box 2"/>
          <p:cNvSpPr txBox="1">
            <a:spLocks noChangeArrowheads="1"/>
          </p:cNvSpPr>
          <p:nvPr/>
        </p:nvSpPr>
        <p:spPr bwMode="auto">
          <a:xfrm>
            <a:off x="-76200" y="1268413"/>
            <a:ext cx="9112250" cy="19389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fa-IR" sz="6000" dirty="0">
              <a:cs typeface="Lotus" pitchFamily="2" charset="-78"/>
            </a:endParaRPr>
          </a:p>
          <a:p>
            <a:pPr algn="ctr"/>
            <a:r>
              <a:rPr lang="fa-IR" sz="6000" dirty="0" smtClean="0">
                <a:cs typeface="Lotus" pitchFamily="2" charset="-78"/>
              </a:rPr>
              <a:t>با </a:t>
            </a:r>
            <a:r>
              <a:rPr lang="fa-IR" sz="6000" dirty="0">
                <a:cs typeface="Lotus" pitchFamily="2" charset="-78"/>
              </a:rPr>
              <a:t>تشکراز توجه شما</a:t>
            </a:r>
            <a:endParaRPr lang="en-US" sz="6000" dirty="0">
              <a:cs typeface="Lotus" pitchFamily="2" charset="-78"/>
            </a:endParaRPr>
          </a:p>
        </p:txBody>
      </p:sp>
      <p:pic>
        <p:nvPicPr>
          <p:cNvPr id="3" name="Picture 2" descr="Question.pn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1714480" y="3286124"/>
            <a:ext cx="5696745" cy="33246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9700" y="1052513"/>
            <a:ext cx="88249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endParaRPr lang="fa-IR" sz="2800">
              <a:solidFill>
                <a:schemeClr val="tx2"/>
              </a:solidFill>
              <a:cs typeface="B Mitra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جهان به سمت انرژی های نو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71500" y="2000250"/>
            <a:ext cx="7643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a-IR" sz="2800">
                <a:cs typeface="Lotus" pitchFamily="2" charset="-78"/>
              </a:rPr>
              <a:t> </a:t>
            </a:r>
            <a:endParaRPr lang="en-US" sz="2800">
              <a:cs typeface="Lotus" pitchFamily="2" charset="-78"/>
            </a:endParaRPr>
          </a:p>
        </p:txBody>
      </p:sp>
      <p:pic>
        <p:nvPicPr>
          <p:cNvPr id="4101" name="Picture 4" descr="download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500438"/>
            <a:ext cx="5715000" cy="3081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5" descr="Tesla-coil_1 (1)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238500" y="1142984"/>
            <a:ext cx="5905500" cy="2838450"/>
          </a:xfrm>
          <a:prstGeom prst="rect">
            <a:avLst/>
          </a:prstGeom>
        </p:spPr>
      </p:pic>
      <p:sp>
        <p:nvSpPr>
          <p:cNvPr id="7" name="Up Arrow 6"/>
          <p:cNvSpPr/>
          <p:nvPr/>
        </p:nvSpPr>
        <p:spPr bwMode="auto">
          <a:xfrm>
            <a:off x="7215206" y="4000504"/>
            <a:ext cx="714380" cy="78581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1000100" y="2571744"/>
            <a:ext cx="714380" cy="92869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928802"/>
            <a:ext cx="184056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>
                <a:cs typeface="Lotus" pitchFamily="2" charset="-78"/>
              </a:rPr>
              <a:t>نیروگاه بادی </a:t>
            </a:r>
            <a:endParaRPr lang="en-US" sz="3200" dirty="0">
              <a:cs typeface="Lotus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643702" y="4786322"/>
            <a:ext cx="186301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>
                <a:cs typeface="Lotus" pitchFamily="2" charset="-78"/>
              </a:rPr>
              <a:t>سیم پیچ تسلا</a:t>
            </a:r>
            <a:endParaRPr lang="en-US" sz="3200" dirty="0">
              <a:cs typeface="Lotus" pitchFamily="2" charset="-7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39700" y="1052513"/>
            <a:ext cx="8824913" cy="6842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endParaRPr lang="fa-IR" sz="2800">
              <a:solidFill>
                <a:schemeClr val="tx2"/>
              </a:solidFill>
              <a:cs typeface="B Mitra" pitchFamily="2" charset="-78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جهان به سمت انرژی های نو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4100" name="Rectangle 3"/>
          <p:cNvSpPr>
            <a:spLocks noChangeArrowheads="1"/>
          </p:cNvSpPr>
          <p:nvPr/>
        </p:nvSpPr>
        <p:spPr bwMode="auto">
          <a:xfrm>
            <a:off x="571500" y="2000250"/>
            <a:ext cx="7643813" cy="523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r"/>
            <a:r>
              <a:rPr lang="fa-IR" sz="2800">
                <a:cs typeface="Lotus" pitchFamily="2" charset="-78"/>
              </a:rPr>
              <a:t> </a:t>
            </a:r>
            <a:endParaRPr lang="en-US" sz="2800">
              <a:cs typeface="Lotus" pitchFamily="2" charset="-78"/>
            </a:endParaRPr>
          </a:p>
        </p:txBody>
      </p:sp>
      <p:sp>
        <p:nvSpPr>
          <p:cNvPr id="7" name="Up Arrow 6"/>
          <p:cNvSpPr/>
          <p:nvPr/>
        </p:nvSpPr>
        <p:spPr bwMode="auto">
          <a:xfrm>
            <a:off x="7215206" y="4000504"/>
            <a:ext cx="714380" cy="785818"/>
          </a:xfrm>
          <a:prstGeom prst="up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Down Arrow 7"/>
          <p:cNvSpPr/>
          <p:nvPr/>
        </p:nvSpPr>
        <p:spPr bwMode="auto">
          <a:xfrm>
            <a:off x="1000100" y="2571744"/>
            <a:ext cx="714380" cy="928694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596" y="1928802"/>
            <a:ext cx="21339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>
                <a:solidFill>
                  <a:srgbClr val="FF0000"/>
                </a:solidFill>
                <a:cs typeface="Lotus" pitchFamily="2" charset="-78"/>
              </a:rPr>
              <a:t>سلول های پلتیر</a:t>
            </a:r>
            <a:endParaRPr lang="en-US" sz="3200" dirty="0">
              <a:solidFill>
                <a:srgbClr val="FF0000"/>
              </a:solidFill>
              <a:cs typeface="Lotus" pitchFamily="2" charset="-78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224611" y="4786322"/>
            <a:ext cx="29193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a-IR" sz="3200" dirty="0" smtClean="0">
                <a:cs typeface="Lotus" pitchFamily="2" charset="-78"/>
              </a:rPr>
              <a:t>سلول های خورشیدی</a:t>
            </a:r>
            <a:endParaRPr lang="en-US" sz="3200" dirty="0">
              <a:cs typeface="Lotus" pitchFamily="2" charset="-78"/>
            </a:endParaRPr>
          </a:p>
        </p:txBody>
      </p:sp>
      <p:pic>
        <p:nvPicPr>
          <p:cNvPr id="11" name="Picture 10" descr="Solar Cell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3571868" y="1214422"/>
            <a:ext cx="5572132" cy="2786082"/>
          </a:xfrm>
          <a:prstGeom prst="rect">
            <a:avLst/>
          </a:prstGeom>
        </p:spPr>
      </p:pic>
      <p:pic>
        <p:nvPicPr>
          <p:cNvPr id="12" name="Picture 11" descr="Foto0226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3750447"/>
            <a:ext cx="4143404" cy="3107553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107950" y="1341438"/>
            <a:ext cx="8824913" cy="203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</a:pP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توماس جان سی بک ، دانشمند </a:t>
            </a:r>
            <a:r>
              <a:rPr lang="fa-IR" sz="2800" dirty="0">
                <a:solidFill>
                  <a:schemeClr val="tx2"/>
                </a:solidFill>
                <a:cs typeface="B Mitra" pitchFamily="2" charset="-78"/>
              </a:rPr>
              <a:t>آلمانی که در سال 1821 اثر ترموالکتریک را کشف کرد او با قرار دادن دو فلز غیر هم نام در کنار هم و ایجاد اختلاف دما در دو سمت آن اختلاف پتانسیل ایجاد کرد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en-US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Thomas Johann </a:t>
            </a:r>
            <a:r>
              <a:rPr lang="en-US" sz="3600" b="1" dirty="0" err="1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Seebeck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pic>
        <p:nvPicPr>
          <p:cNvPr id="5124" name="Picture 8" descr="ThomasSeebeck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4282" y="2928934"/>
            <a:ext cx="2571768" cy="36823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Seebeck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571868" y="3931694"/>
            <a:ext cx="4214842" cy="2926305"/>
          </a:xfrm>
          <a:prstGeom prst="rect">
            <a:avLst/>
          </a:prstGeom>
        </p:spPr>
      </p:pic>
      <p:pic>
        <p:nvPicPr>
          <p:cNvPr id="6" name="Picture 5" descr="seebeck_f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2857488" y="2857496"/>
            <a:ext cx="2634351" cy="314326"/>
          </a:xfrm>
          <a:prstGeom prst="rect">
            <a:avLst/>
          </a:prstGeom>
        </p:spPr>
      </p:pic>
      <p:pic>
        <p:nvPicPr>
          <p:cNvPr id="7" name="Picture 6" descr="seebeck_f2.png"/>
          <p:cNvPicPr>
            <a:picLocks noChangeAspect="1"/>
          </p:cNvPicPr>
          <p:nvPr/>
        </p:nvPicPr>
        <p:blipFill>
          <a:blip r:embed="rId5" cstate="print"/>
          <a:stretch>
            <a:fillRect/>
          </a:stretch>
        </p:blipFill>
        <p:spPr>
          <a:xfrm>
            <a:off x="2857488" y="3429000"/>
            <a:ext cx="2620977" cy="371477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utoUpdateAnimBg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en-US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 John Charles </a:t>
            </a:r>
            <a:r>
              <a:rPr lang="en-US" sz="3600" b="1" dirty="0" err="1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Peltier</a:t>
            </a:r>
            <a:endParaRPr lang="fa-IR" sz="3600" b="1" dirty="0">
              <a:ln w="12700">
                <a:solidFill>
                  <a:schemeClr val="tx2"/>
                </a:solidFill>
                <a:prstDash val="solid"/>
              </a:ln>
              <a:solidFill>
                <a:schemeClr val="bg1"/>
              </a:solidFill>
              <a:effectLst>
                <a:outerShdw blurRad="41275" dist="20320" dir="1800000" algn="tl" rotWithShape="0">
                  <a:srgbClr val="000000">
                    <a:alpha val="40000"/>
                  </a:srgbClr>
                </a:outerShdw>
              </a:effectLst>
              <a:cs typeface="B Lotus" pitchFamily="2" charset="-78"/>
            </a:endParaRPr>
          </a:p>
        </p:txBody>
      </p:sp>
      <p:sp>
        <p:nvSpPr>
          <p:cNvPr id="4" name="TextBox 3"/>
          <p:cNvSpPr txBox="1">
            <a:spLocks noChangeArrowheads="1"/>
          </p:cNvSpPr>
          <p:nvPr/>
        </p:nvSpPr>
        <p:spPr bwMode="auto">
          <a:xfrm>
            <a:off x="107950" y="1341438"/>
            <a:ext cx="8824913" cy="138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>
                <a:solidFill>
                  <a:schemeClr val="tx2"/>
                </a:solidFill>
                <a:cs typeface="B Mitra" pitchFamily="2" charset="-78"/>
              </a:rPr>
              <a:t>جان چارلز پلتیر در سال 1840 آزمایش سی بک را در جهت عکس انجام داد و توانست با اعمال اختلاف پتانسیل در دو فلز مختلف ، اختلاف دما تولید کند.</a:t>
            </a:r>
          </a:p>
        </p:txBody>
      </p:sp>
      <p:pic>
        <p:nvPicPr>
          <p:cNvPr id="6148" name="Picture 6" descr="Jean Charles Athanase Peltier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020844"/>
            <a:ext cx="2786054" cy="38371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" name="Picture 4" descr="Peltier Effect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3357554" y="3714752"/>
            <a:ext cx="4286280" cy="2928155"/>
          </a:xfrm>
          <a:prstGeom prst="rect">
            <a:avLst/>
          </a:prstGeom>
        </p:spPr>
      </p:pic>
      <p:pic>
        <p:nvPicPr>
          <p:cNvPr id="6" name="Picture 5" descr="Peltier_f1.pn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3857620" y="3000372"/>
            <a:ext cx="2868231" cy="47149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50421"/>
            <a:ext cx="8786842" cy="646331"/>
          </a:xfrm>
          <a:prstGeom prst="rect">
            <a:avLst/>
          </a:prstGeom>
          <a:noFill/>
        </p:spPr>
        <p:txBody>
          <a:bodyPr rtlCol="1">
            <a:spAutoFit/>
          </a:bodyPr>
          <a:lstStyle/>
          <a:p>
            <a:pPr algn="r" rtl="1">
              <a:defRPr/>
            </a:pPr>
            <a:r>
              <a:rPr lang="fa-IR" sz="36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سلول </a:t>
            </a: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های</a:t>
            </a:r>
            <a:r>
              <a:rPr lang="en-US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 </a:t>
            </a:r>
            <a:r>
              <a:rPr lang="fa-IR" sz="3600" b="1" dirty="0" smtClean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دوطرفه </a:t>
            </a:r>
            <a:r>
              <a:rPr lang="fa-IR" sz="3600" b="1" dirty="0">
                <a:ln w="12700">
                  <a:solidFill>
                    <a:schemeClr val="tx2"/>
                  </a:solidFill>
                  <a:prstDash val="solid"/>
                </a:ln>
                <a:solidFill>
                  <a:schemeClr val="bg1"/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  <a:cs typeface="B Lotus" pitchFamily="2" charset="-78"/>
              </a:rPr>
              <a:t>پلتیر در عصر جدید</a:t>
            </a: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>
            <a:off x="107950" y="1341438"/>
            <a:ext cx="8824913" cy="19774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19113" indent="-519113" algn="just" rtl="1">
              <a:lnSpc>
                <a:spcPct val="150000"/>
              </a:lnSpc>
              <a:buFont typeface="Wingdings" pitchFamily="2" charset="2"/>
              <a:buChar char="Ø"/>
            </a:pPr>
            <a:r>
              <a:rPr lang="fa-IR" sz="2800" dirty="0">
                <a:solidFill>
                  <a:schemeClr val="tx2"/>
                </a:solidFill>
                <a:cs typeface="B Mitra" pitchFamily="2" charset="-78"/>
              </a:rPr>
              <a:t>با توجه به پیشرفت نیمه هادی ها در عصر جدید ، </a:t>
            </a:r>
            <a:r>
              <a:rPr lang="fa-IR" sz="2800" dirty="0" smtClean="0">
                <a:solidFill>
                  <a:schemeClr val="tx2"/>
                </a:solidFill>
                <a:cs typeface="B Mitra" pitchFamily="2" charset="-78"/>
              </a:rPr>
              <a:t>سلول های دو طرفه با خاصیت پلتیر و سی بک در یک بسته بندی تولید می شوند. </a:t>
            </a:r>
            <a:endParaRPr lang="en-US" sz="2800" dirty="0">
              <a:solidFill>
                <a:schemeClr val="tx2"/>
              </a:solidFill>
              <a:cs typeface="B Mitra" pitchFamily="2" charset="-78"/>
            </a:endParaRPr>
          </a:p>
          <a:p>
            <a:pPr marL="519113" indent="-519113" algn="just" rtl="1">
              <a:lnSpc>
                <a:spcPct val="150000"/>
              </a:lnSpc>
            </a:pPr>
            <a:endParaRPr lang="fa-IR" sz="2800" dirty="0">
              <a:solidFill>
                <a:schemeClr val="tx2"/>
              </a:solidFill>
              <a:cs typeface="B Mitra" pitchFamily="2" charset="-78"/>
            </a:endParaRPr>
          </a:p>
        </p:txBody>
      </p:sp>
      <p:sp>
        <p:nvSpPr>
          <p:cNvPr id="7172" name="AutoShape 14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16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AutoShape 18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175" name="Picture 14" descr="sebbeck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71736" y="2857496"/>
            <a:ext cx="4429156" cy="35462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Down Arrow 7"/>
          <p:cNvSpPr/>
          <p:nvPr/>
        </p:nvSpPr>
        <p:spPr bwMode="auto">
          <a:xfrm rot="18884874">
            <a:off x="1417764" y="1952446"/>
            <a:ext cx="714380" cy="1071570"/>
          </a:xfrm>
          <a:prstGeom prst="downArrow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AutoShape 14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3" name="AutoShape 16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7174" name="AutoShape 18" descr="data:image/jpeg;base64,/9j/4AAQSkZJRgABAQAAAQABAAD/2wCEAAkGBhQSERQUEBQVFBUWFRYWFhgVFhYYFBoVFxYVFhcYFBUXHCgfFxwjGRcUHy8gIycqLCwsFR4xNTAqNSYrLCoBCQoKDgwOGg8PGiolHyQsLCwpMDQvLCosLSwsKjUuKiksLiwvKi8qKSw1LSksLDUqLDQvLCwsLC8sLCksKSw1Kf/AABEIALgBEgMBIgACEQEDEQH/xAAcAAEAAgMBAQEAAAAAAAAAAAAABQYDBAcBAgj/xABGEAACAQMCAwQHBAcGBQQDAAABAgMABBESIQUTMQYiQXEHFDJRYYGRI0JSoSRicoKSsbIVFjM0k6IIQ2PB0XOj0vFTdJT/xAAaAQEAAgMBAAAAAAAAAAAAAAAAAwUBAgQG/8QAMhEAAgECAwMLBAMBAQAAAAAAAAECAxEEBRIhMTITFEFRYXGhscHR8CKBkeEjQlJyM//aAAwDAQACEQMRAD8A7hSlKAUpSgFKUoBSlKAUpSgFYZLgA4rNUFxS60ykfAfyrWTsiWlDXKxKeuCvPXRUAb2nrvxrTWdXNSe9drw31QPrtfPrtNZtzUn/AF6hvqgPXa89drGszzUn/X689fqA9drz12mszzUsdvd6mArcqt8IuczKPP8AkaslSRd0cdenolYUpStiAUpSgFKUoBSlKAUpSgFKUoBSlKAUpSgFKUoBSlKAUpSgFKUoBVN7SXGLhh8F/kKuVc57ZXOLtx8E/pFR1NxZZZDXWa7PVD1yvPXKhfXa+fXKhPRc2Jz1yvn1yoT12nrtBzYmzeV565UJ67XnrtDbmxN+t1563UIb2vPXaWM82Lf2auM3KD9r+k1ea5j2Mus3kQ/b/oNdOqanuPO5rDRWS7PVilKVIVQpSlAKUpQClKUApSlAKUpQClKUApSlAKUpQClKUApSlAKUpQCuQekO9038g/Vj/oFdfri3pKhzxGU/qx/0Clrl7kWnnL1f5fmiE/tKvP7T+NZ7bstK6oygYcAqTkDvSiEDOMZLHp7hmkvZl1EpyhWLTrILAZYgYUMoJxkE7bCmiJ67nGGva5r/ANp18niVbc3Zl1mWENG7sAe6x0qCA2XJUae73vgKyx9j5ioI0by8rBYg6tfLzuMY1fHOxOKaIh4rDJXuR39pV4eJVIf3WfDENGca9I1MGfljVJy1KgnSOucbgitmXsPMurJj7qlj3j4a8j2diNDdcDbrWdMTV4zDLeyF/tGvDxA/Gpj+5smrTqiDdzYsw70mdCZK41HB+G3Woc21NKNo4uhLhLH6O7stxGEfCT+hq7TXF/R3DjiEJ+En9DV2isWtuPI57OM8QnH/ACvNilKUKIUpSgFKUoBSlKAUpSgFKUoBSlKAUpSgFKUoBSlKAUpSgFKVF8Xtro72syKfwyR5B/eByPoaGUrkpXIPSGv6fJ+zH/QKlOLdo+KW5+2AUfiEalP4ht9aqXEuJvcSGSYhnIGSAANhgbD4VNGm953YV8jPVfoNq17RSx6ANJCCMBTq0/ZFiNs9SWyT8BW8k1xJCcCJIZFfVrbAwzBdbSSEtksoVe9vyzttmq7mpQ8aBiEbRhl5aockjDI0hV1K/CQgg9a35I6pYhb0jd5dyskkwWMPIDqwVJjXRzMFSTo1Rocagdhjxr6v+IztCryRQmNmDsAzau+0joXUPlMsXIIwTjr4Vr/3nPezEn2gPNwzguxTRqznu4XVsNu8a1rzjetAgjVB9mGwWJYRLpQbnujGTt4nNY5N9Rpzm7V0iZaa6MjApAZATltW8Yl7zRk6sLkI2c5IBbfevTdXZDBxDl2WPWz7trB06MNiQaJvccAjxFR/96j05SldITBdy2kJIgBcnJOJG3+AHhXqdqidAePuo4dQjsq9wII0ZScMo0Jucnr4mnJPqI+X7EfMvaaTW5McYcuHyeY2iRNYDIGcgY1NgdAfCoTTXrvkknqSSfM7mvM1vyRNHFKO4sPYAfp8Pk/9DV2GuDcO4k8EgkiOHXOCQD1GDsfgas3Du2PEp20w/aH4RLgebdB8zWkqL3nHiJ8rLVc6nSq9wi3vzg3MsSD8KRhm+bZwPlmrCKgascjVhSlYLu+jiXVK6ovvdgo+WetYMGelQHGeKM9q8ts8kZQjDGL2gSBssq7rv1A8OtaL8deJpNcxZ4ndRb8tNUiJEWDnSupdXtax3B7OM0BbaVTx2wk1/wDJ0+xzNR9Wzu2vm4zg45ePx+NWPgl00ltBI/tPFG7bY7zIpO3huTQG7SlKAUpSgFKUoBWrxDiAiVSQzFmCIqAFmYgnAyQBsGOSQAFNbVanEeHCYL3mRkYOjrjUrAFc4YEEFWYEEdGNAYV4/CAOY4hOlmKy4RlC5yWBOB7LHOcEAkZG9G7RWwyTNGMYz3h97p5/Ko+bsRC7FnaRiVw5YoWZu/hixXKnvsMLgYwMbVmXspHzzOXkLaiQCVwMtqxnTqwCTgZ2G3hQGwO0luRqEyFQDlgwK7FBjrvnmJjHXI94r5vu0UcZiADSc1WdOXpbKLpyy5I1+0uFXLHOwrAeyMWVKvIrIECMCpKlFjUHBXB2jA3GO8ay8S7OLNGqNJJpVdDZ0NrBxuwdSA+2zqARk4oDLedooItJeVQGYqDnIBGvr7hlHHmK8l7SW6nBlQkuid057z+z08xv4ZFag7IIGDJNMrKSUIKHRkykgalOrJlfdsnpvtXkPY2JD3HkAwgABUAaCuM93vHu4y2SATgigNqbtVaqpczoVCl+6dXdBxkY6/Lw36Vu2/EI3ZlR1ZkOGAOSOo3+YI8wR4VETdjY2IPMlAWPlqAUwo5XKypK5G2DjpkZxua2eHdnY4GleMnMmrchO7qZpDghcnvsT3ifCgJVlBGDuPy+dVri/o/tp8lV5Lnxj2GfinT6YrBxbtfHZ7TX1oxH3H2lPyhLH/ZWtbekeSYH1bh13Nj2XCiOBv2ZJ9B/21lScdwKxxj0e3UOSgE6+9Pbx8UO/wBM1V3JBIYEEdQRgjzB3FdG/vBxKYgObPhoPhMJpZh82EcRPkTW0vo9W4ZZby8nuyOmnlRRY+CxLuPNjXXDE240aSUv6s5drrzmVe+NeiZhlrOXP6kux+UgH8x86ovFODz2zabiN4/cSO6f2WGx+RqxpKnV4X7ldVxNWlxRZ5zKcysnCeAXFycQRO4/FjCDzc7VeODeiQ7G7m/ci/7uw/kPnSpyVLiZiniKtXhiyhq2SANyegG5PkBVl4R2Bu58EpyVPjLsfkg731xVmt/RzPasz8OvihJzouIIpl8g6hXUeRrJP2i4paDVd2ttOg6vb3AiP+ncYyfgGqvqYpf0R3whP+zNvhPo2tosGXM7frbJ/AOvzJq0wwKihUUKo6BQAB5AVRX9MVuqoZYLqBn6esRNFH5mXcafiM1NcM4ib0ao72DSfu2jI7eTSvk/RFNckpOW9kxPXV7HEuqV1Rfe7BR9TUf/AG4X/wAtDJL+sw5UX8Um7D4qrVntOBQxtqCan/HITJJ/G5LD5Gt+tQRPqNxJ/izCIfhgXfyMsgJPmFWs9pwOGNtSoC/43JeT/UclvzrfrVuOIKjrHuzt0VRkhc4Lt+FR7z5DJ2oDarzFVq+vHFy4LT6g0fIjjX7ORCql9RKlT3tYYsRpCgjGd9e27Q3bjIjUhV1k8mZckcvVCFY5DAsw1b9OmQaAtuK9qmx9prgOzOhK6ACohlxHJi4ITO/MbUkSlhsdQ23FZDx66bBA0kSprjEEmQhJGkyE6Tr7pyPZzvQFupmq3wTjNzNIquqhMFmflSpkhY/s1DnYqzsCxznT0yDjQvL6e1llKmaUGXCiRXdOWI7d2CFcYOp5d99kIxsaAudKpCdprtI/Z1lSNTGCUMD9r9npyA7nTGc5Ud7bcrm7KaA9pSlAKUpQClKUApSlAfEsgVSx6AEnyAzVJj9JUlwAbCxnlVt1kneO2iIPRgXJZh5LVzvEJjcDclWA8yCK43ZdvP7Phtba7tJ43EccPtQnLKqqTgPkDzoC5B+KTf4l3ZWa+6BDPJ/HKQufjg0PYW2k3vby5vPestwyRfKKHSorTuO2KJbxztG+mTGBldW5kA8d/YOcdMj3182fbiKQkBHUKQGLEaQW9kEjPXBrILVwng9jbD9Git4viiIG+bYyfmalPX4/xr9ap7dqIQMllx4faKc+WDWovbpCcJBcP8UQFfPOaAvZvo/xr9RXkd1EowrIB7hgD6CqNbekG3YkMJIiNvtQEz5ZOK25u2lug7zj4YZWJ8gpJoC4eux/jX618TTROCrlGU9Q2CD5g1TIe3cbZ0wXZA8RDt8u9vWW37e2zYBLxsfuyjlt/uOPzoC4JcxgABlAHQDAA8hX162n4l+tVGft3apsXJPuTDn6KTXyO30OnVyroL7+Q35b0BcPW0/EPrWmljbiQy6UMhOdTHUw/ZLZ0j4DAqvW3pEs32EhU+510H/cRX3N6QrNfvs37C6vzBx+dYBannQjBKkHqCQR8xVc4p2B4ZcHU9vCr/ji+yfPv1REEnzrVi9JNmcbyjOwzEwz5ZNS8HaWJhka8fs/+DQEGOxcsP8AkeK3MY8EnKXMXkBJhgPI0HFeLwe3FZ3q++GUwSnzWXK5+ANb3EfSHaW4JldwBucIzbe/C5quT+mawmfQs8qRj2ikUvNf4LpXMa+Bb2vdjrQG7N6Vl/w5Le4tH1aHkliMkMZ2z34SwY5IGNhk746G7WPD1iBxlmY5d23dz72P8gNgNgAK5n2p9I1hNw+a2tDJqZAsaC3mVc6lOM6MDx611VTsKA9pSlAKUpQClKUApSlAKUpQCsF7eLFG8j50orO2Bk4UZOAOuwrHa8WhlZkjkR2X2grAkYOD09x289q+uJWInhkibIWRGQkdcMCpxnzoDXt+Nq6SMqSaozh4yhEgJAYd3xyrA9a+bLtDDJEJdXLQ9ObhDuoYbE7ZUg+VfdrwiBdDRRooXUV0DSuWGCcLgEkAbkeFQ0nY3wR9IWO3RCcMcxyI7SMpXTr0oqDrsN6AsEXEomKhZEYuNSgMpLL71wdxsfpWzVc4f2ThWYTLIXdXJf2cGXMjE4A7h+1bYfD45nbifSO6NT4yEyASAQCd/AZG9AfPER9jJ/6b/wBJrlvYHs/bNw+F0ji1yQrzXCo0hY+1qfdgc+GRXR2Fy+xEMQI3zrlP07g/M1VpPQ5ZljIjS28pHtWrCAA+9UUYoCK4n2EiIDFtAAwCW0gDJOBqOAMk7fGo3h8BtncwkXAdkLKgZvY1EYdAVHeIbJ8UFSx9H/ELZi1tcW94M503sX23kJ1ySfPFZX7Yz2+3EeH3MKjrJBi4g8yU3UeYrIOftwS5jRWMDKOZ1LKOmM7LlvyqY4p2kYT6bZ5FTDAhgdOoM+DHzCzAadG5O+5wM4q62Pazh9wpaO4hbA3XJWT3YMRwxOdsYOTXk3ZRbjeVOWnhGRiRvjKV2UfqD94/dAFJtWeS39ZnAuEGvUGkcEBGRQQB3Tkttt901ik4hbylFjtVUn2SC+QfgIhkmrddej8BWWJnRWUqVU5XSWViNPmqnZfCohexktvJDJEeY0eSVbbc6hjbvYwR4UBq2sZ0sP7RK/q5JK/6p1DFaUskaHMoW8x1ZmmB+j5X6ViuuG3L3BeVBqIwdOAO6oUbMc9FHX86moOyaEEXNwsBYDSdJaMg5yDKO6GGOnlQEMb2GRvskitW8H5kqt/7eFqVMEojy3EVPxLY2/bXvGsd/wCi+5A127R3CeBRhnH8j8qh+B3SWl4iXOEdZMFXKrvpPdLuQituDgsD0oDaEtqrfbxtKemsSMwJ8mCk/PNSL2xEfPt4jGmCQzurg6WVCAhBwcsNsjbPuqTl7EzXbc64lhiUhcFG5vsqFXJBwdhudWT1qcs+zUSx8pppplxpKoqojDXzNyAT7Wd89NqAqHBuNyXJKzOqIqSMSFUZ0KTuSrYHkpqIurQmZjbrK8TMUUhWJcnOgYUYLEDOAPDwronZjselojDSspMjOrzqrOit0Reuw9/Xc1ZViZti58kAUf8AegOf3vZyeTRN6ssKRy8zlMEwQOWAXRCWZiF3XZRuRknNfV1Z2U7aprMpKATzLRyJdskkKdEnyGqrbxLjtja73M8KH3PIGf5Jkt9BUXN21S4GLKyvLo47sixciMfFZ5tOPkKA57wrtjdxD7K+lXckJdIJ49OcqDJ/iDAwDXRuGek+NlHrETp75Ivt4fMmPvr+8oqoJ6J7yd9REFkpOSNb3DnP6o0oD5GvniXorvYDqtyswHQxtypf4WOPo9QPWu0vIrL66S2wfzp2+J1nhnG4LhdVvLHKP1GBx5gbj51vV+dbm6likHrMRWQdDIrRTfuyrpY+eWqw8K9IlxFgCdmH4LpeaPlPHiQfvKayqq6TSplFS2qk1JF7k43dJJNJjVDHK6HVy1jC91UIZcyDDNliRjSG+FD22YkLoQZBAZZNWpg7rlBp9ghCQzAA523GDq8O9J8bD9IhdB4yQkXEPmdA1r81q0cK43b3I1W8scmBjuMCQPcV6r5EVImnuKupRqUuNNEJZ9rZO6JEVmYqg0MdPNZ5AF3XIGlHyT0KY8a+7TtW81vM6xiMqYwuWDY5jae+B7LJ1INWcCviSBWVlYAqwIYY2OeuayREOOPM0oURuoFxyW1gDUDEX1L5HB8vynKxtApKkgEqSVPuJGCR8cEj51koBSlKAp0nY+YqyiRETJOhNfLfMqybo+oQggEFUyrFskbYrJH2HOMmQM4Bw51FgcW+g5Jz3TE+PdzPfnNtrXv4i0Uir1ZGA3xuVIG/hvQFaHZKTvd+N86TqbXqYLy8wthsco6Dnr7Z26k+f3KcoftVDnYEB8KhSUcpe9nl5dR4bL78YwRdl7mCOP1eTDMEEoRI0AZEAQ6QVDAMX1E5Ld3YgYr2Dgl7Gy6G0qXUtpIJ2EQy2WHd0iQY33I26EAZ4uycyhgkkcQkfUwjD/Z4kLgRbjJ3xk4Gw2xsPP7mthTiBWVCpCrJpZdcDlWJOcPymDf+p97fVm4Bw66ikjWQuYli0trkVgCAdxjdiW33A2Ptfdq0UBC9nuAG31s7BmbSBjVhFGTy01E4UE4HwAzU1SlAK0r7iYQhEUySsMqi7HH4nboifrHyGTtWCTiDzEpbYwNmmIyinxEQ/wCY3x9keOSNNbdjw9IgQuSScszHLs3vdvE/y6DA2oCBvPR/a3WXvoY5pGHULoCDriMrhv3icn4DYc/4rJLw65eCzmlWJNOlZHMgAKg47+dt67PXJe3EWb6b9z+ha48XUcIJrrLvJIwlXkppNaXv29KM/DvSVKu08Kv8YyUb+E5B/KrLZduLSbAZuWfdKuB/Fuv51zXkV7yK4Y46a37S6r5Tham2KcX2P0d/A7CeHwyrlcMvvUhl/PI+laE3ZEdYmK/skr+W4/lXMrZ3jOY2ZD71Yqfyqw2Hbq6j9pllH643/iXH55rqhmEHxKxT1skqx205J+D9vE3f7FdGLx4B96ExSHHXJjOG+dcf7R9m+IQ3NxJC0k0byO5ZTq1hiTmWE7k42IKkbV02ftbMfYVEyT4Fjuc9Tt+VQ9zM8hLSMWJ+Q+g2rM8fSW7aR0smry42l4+XucwsO1Ulu/sGJx1MDNbvn4ouYz80q8cG9M8y4Dyxyj3XMZjfyE0GVPmyCty54akgxIiuP1gD9PdUHe+j+3fdNUR/VOV+jf8AmtYZhTfErElXJakf/OSfh7+Zbh6VJptgEs0PWcRm9jUecRxnzAx41ZeEdnLa/XVLxSe/Hikc6xRfOGDBHkTXGbf0Z3hkxZsJHwSNLct9tzgkgZ/erQ4ml9aP+nWzZHR5Y2V9vEXEeGbz1Gu2nOM1eLuVNenOnLTONnb4z9P8I7G2Vr/l7aGM/iCAyfORssfrUzX5k4J6X7mHAW5mUD7s4F1H/E2mVR82roPA/TkXwJoEl97WkmW//mm0yfQmpCA61Sqvwn0l2FwdK3Cxyf8A45wYZM+7EgGfkTVnVgRkHIPQjp8qAxXVmkqlZUV1PVXUMvzB2qocW9E1nLkw67dv+mcp/pvkAeWKutKw0nvJKdWdJ3g2u44xxL0V3sB1W5WcDoY25cv8LHH0aq3d3MsTgXUREg6GVWim/dlXSx88mv0XWG6s0lUrKiyKequoZfodqjdJdBa083qrZVSkvw/n2OM8K9IVxFgLcMR+C6XnL8pkxIPmDVy4b6UVI/SIHUeMkBFxF5nR318itZeLeiazlyYddu3/AEzlP9N8gfLFUziXorvYDqgKzgdDG3Ll/hY4+jVr9ce0lvl+J64Pw9vydX4V2ht7kZt5o5PgrDUP2l9ofMVI5r86XdxLG4F3F3x05qNHN+7INLHzyaneF9v7iHZJ5CB0juV56k+AWVcSZPQZz1FZVVdJHVyiaWqlJSXz50HbqVE2l3dtGheGFGKqWXnMdLEAlciPwO1KmKUlqUpQClKUB4zgYyeuw8/cKxy3SKNTMqjOMlgBn3ZPjsaj+0HBjciJc6dEokyDhlKpIFZNvaDlTvtsfKo1OzszWUkMrRs7xzDSFHKEsjyMHDEagO+NvD40BZI5QwBUhgehBBB8iKjprSSdiJfs4QSNCnvSYPWRh7KH8A3I6nqtQdxw+5LsE5hiE7KiiR4AYuXK5JZRkASuqqRsREvz3+A8Kuo5ma4mMi6ce13Sfs8YTHdK4fcYzq8c7AT8cYUAKAAAAABgADoAB0r6pSgFcv7Yx5vJf3f6FrqFc57WR5u5P3f6RVXmjtSXf6Mt8odqz7vVEXacCLx8zOAOZnpsEQNnrk5JC7Vsv2ZOt1DZ0Jljp21YOFGGPXS25xjHSsSTuAADgAEDp0Ygt9SB9K3LaaaRiQ+kg6iQAoLMQgyFHeJJA3+NU8KlN2Vnf5cvZzrK71K372GknBVZoVVyTKAxymNKnVv7W/sk+FZpuzenHfyWkEajSOp0Z1d7IILEbZ3U71tDhcoILMqd3lgtkbd6IKBpzv3sbdMnavuTnjQTImpmZVGBrDZ0t3iu2/iDW60pPVF/PuRutNtaZr59jRl7Pqo1NIdITWxCA90sFUKNW5OV64G/WvYuAIyhhI3sNJ/hgHSH0eL4yT/Kt8W02onmRjQDGxK4XSoXIYFMsB3RuPdXgsJlGCyjIaPSV1ZEepsDu6eobBzms/Tfgfz7mvLTtxq/zsIq84OETUH1EFVYacYLprGDk5269K0eVUnc3TyY1tkDpsAOgGcAbnAG5rByq5J1It/TuOunOaX1vb87iS7Ex4u1/Zf+VdGkiDAhgCD1BGR8waoXY+P9KX9l/wCVX+vQZW70X3v0PN5s7113L1Kdxz0R8Musl7ZY2P3oPsjn34Xun5iue8c/4b2GTZXQPuSdcH/UT/4iu50qzKo/LPFuxXF7JdMsDyxD3BbmLHvA72j6A1ocG7cy2xxG01sQd/V5W0Z/Wt5dSNv4ZWv1rUPxvsfZ3f8AmraKU/iKjX8nGGH1oDkPA/TncDAka3uR7nzaz/xbwn6irzw70y2bYF0s1oTsDKhaIn9WaPKkfE4qD47/AMO1pJk2kstufc2JY/ocMP4jVG4h6GuLWWWtSJl8eRJhiP1onxq8t6A/Q3DuMQ3C6reWOVffG6sPnpO1blfkGW+ntZB6zbNDIPvKr2s3mGTA+ZU1bOCemK6iwFuyw27l7HzB/rw98+ZFAfpKlct4R6bww/SbR8eMlo63CeZUEMg+B3q4cE9IVhd4EF1EWP3GPLk8tD4NATl3ZJKpSVFkU9VdQy/QjFQFp6PLKK4WeOLSyHKqGblhvBghOARvjHT6VZaVixtGco3SdrilKVk1FKUoDBfqTFIE1aijAaCFfOk40s2wOehO2aplmL2MKsCMELjLOrambCbNFI7lF9vUwYAncEfevVKAqUi3+gklmyq5XTEBlo5S2CuD3XEQG/3j1zt5Nd3uDgTA6m1aYoTh8PoWLJ70ROjLHfpuMtpmu0k0iwEwZ1mSFRpxqw00atgsCB3SdyDjrVfuOO3cOYXTU/LkYPlS+CJSmNIAdkCJqwm+ofvAbLzXwwX14YsX5aRMyYkkCiIH2gV5eS2TjJ28MFtd3yxxoUkyqpzH0ozaNEGdJJOuQHn7b7jx2BxXPaq6AkRUGpUlYO437pkYOEByygKE6dd8+BneB8aaaSdHVRy2wpXJBBZ1GWPjhQcYBGroRhiBESS3y6ypnOrSVzHCSG5OFXTnCgyA699tsFQSRYuDc7lk3B75eTYAAKodggXHUaQDk7nPh0rfpmgFULtNH+kyfu/0ir7VL7QR5uH/AHf6RVLnMrUF/wBejLPLXaq+71RBcqtmzuDHnABzpO/gVbUNvHxr75VOVXl41nF3ReyakrM+o+IuAAQrYC41AnBUsQ3Xrlj12rC0pOnUA2nOxzvkljq8yTWXlU5VZeJk9jZpaK2pGQ8Vc5yqEHwIOPufH9Revurw8RY7sAWAYBtwctnJIzg+03gOo91fHKr3lVtzup1muiHUaYir3lVt8qnKqDlSXWbnZVMXK/st/KrvVQ7OJicfst/KrfXrcmlfDt9r8kUGYu9VdwqN47xY28auIzJmRE0qe9hj3io+8QoJC+OMeNSVYprdXxqAOlgwz4MOhHxq5K4gE7d2+cMSN3wV7w0BnCNtv3wjEYBxtnGRnM/a+MEApKrFzHpZQGD9zAPe3yXQZGRvvjrW03Zm3wQsSrkP7IwO+XLEr7JOXcjIOCx99YLLsfbx4JUu2rXqYnJbUrDIXAOCoIzn8zQGO17YxMgaQNHlUbBGSAyxMQcdSokUnGdt/fjNB2njkiEkQJzKkWG27zld8jIxpYNt7sbHatqPgMC6cRJ3M6cjOMx8o9f+mAvkKLwWIR8tAVAdXGCSQyFSpy2emkDHuGKAwJcw3ZeJljmj0o41BXRlcuvQjGQ0bj6VVuOehDhlxkrE1ux8YG0j+Bsr9AKvEdmFkeTfU4UHPgqZwB8Msx82NZ6A4Bxj/h2uojrsblJMbgPmKT5MMgn5iqdxvgnErX/PWrSKPvSxiQY//Yj73+6v1hTFAflHgnpClt8CC4ubbH3QwuIPlFLuo+ZroHB/TpcKPtktrpQCS0LmCYAbkmKX2j+ztXSeOejjh93kz2sZY/fQct/MsmCfnmqtw30BWUN2k4eR40OrkyaWUsPZywAJUHfSRvtk+8C52naJ5I0cWd0A6qwDCEMAwBwQZMg79K8qb00oD2lKUApSlAKUpQCmKUoBWldWkh3jlK/AgEfyyK3aVHUpqorO/wBm15G0ZOLuit3MtyntMce8AEfXFRkzFzqY5J8au9aVzwiN/DB967fl0rzuNyivNfx1HJdUm/P9fcsKWMjHfFLtRU+VTlVM3HA3X2e8Pz+laLQkHBBFeVxFOthnarFr517jvjXjPhZqcqnKra5de8uuTlzfWavLpyq2uXXvKpy41mry6cqtyO2LHCgnyreg4Ex9ohR9TXVh6OIxL/ig35fncRzrxhvZEwOyHUpwff8A/dSNvcXL+ySfiQoH1IqWg4VGvhk+871uV6rB5PiIL+Sq4rqi35/o4KuLhLdFPvNK2t5f+ZJn4Ko/mRW7SleipUlTjZNvvbfmcEpancUpSpTUUpSgFKUoBSlKAUpSgFKUoBSlKAUpSgFKUoBSlKAUpSgFKUoBWOW3VvaANKVrOEZrTJXRlNrcaM3Bx9w/I/8AmtKSzZeor2leVzTI8Mqcq1NOLXVu/HsdNOvO9mZIuGsfDHn/AOK3IeEqPa738q9pXdhMhwlBJuOp9u3w3Gkq85dJtpGAMAYHwr6pSr1JJWRAKUpWQKUpQClKUApSlAKUpQClKUApSlAKUpQH/9k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8" name="Picture 7" descr="Charge Your Cells With FIre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85720" y="1357298"/>
            <a:ext cx="8643966" cy="487251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5b716629fe66e0e77e5cdb880c255157992706.mp4">
            <a:hlinkClick r:id="" action="ppaction://media"/>
          </p:cNvPr>
          <p:cNvPicPr>
            <a:picLocks noRot="1" noChangeAspect="1"/>
          </p:cNvPicPr>
          <p:nvPr>
            <a:videoFile r:link="rId1"/>
          </p:nvPr>
        </p:nvPicPr>
        <p:blipFill>
          <a:blip r:embed="rId3" cstate="print"/>
          <a:stretch>
            <a:fillRect/>
          </a:stretch>
        </p:blipFill>
        <p:spPr>
          <a:xfrm>
            <a:off x="0" y="-160760"/>
            <a:ext cx="9358346" cy="7661726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3" fill="hold">
                      <p:stCondLst>
                        <p:cond delay="0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6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  <p:video>
              <p:cMediaNode>
                <p:cTn id="7" fill="hold" display="0">
                  <p:stCondLst>
                    <p:cond delay="indefinite"/>
                  </p:stCondLst>
                  <p:endCondLst>
                    <p:cond evt="onNext" delay="0">
                      <p:tgtEl>
                        <p:sldTgt/>
                      </p:tgtEl>
                    </p:cond>
                    <p:cond evt="onPrev" delay="0">
                      <p:tgtEl>
                        <p:sldTgt/>
                      </p:tgtEl>
                    </p:cond>
                  </p:endCondLst>
                </p:cTn>
                <p:tgtEl>
                  <p:spTgt spid="3"/>
                </p:tgtEl>
              </p:cMediaNode>
            </p:video>
          </p:childTnLst>
        </p:cTn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c">
  <a:themeElements>
    <a:clrScheme name="Civic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c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Civic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outs:outSpaceData xmlns:outs="http://schemas.microsoft.com/office/2009/outspace/metadata">
  <outs:relatedDates>
    <outs:relatedDate>
      <outs:type>3</outs:type>
      <outs:displayName>Last Modified</outs:displayName>
      <outs:dateTime>2010-08-22T19:22:51Z</outs:dateTime>
      <outs:isPinned>true</outs:isPinned>
    </outs:relatedDate>
    <outs:relatedDate>
      <outs:type>2</outs:type>
      <outs:displayName>Created</outs:displayName>
      <outs:dateTime>2009-12-01T11:12:35Z</outs:dateTime>
      <outs:isPinned>true</outs:isPinned>
    </outs:relatedDate>
    <outs:relatedDate>
      <outs:type>4</outs:type>
      <outs:displayName>Last Printed</outs:displayName>
      <outs:dateTime/>
      <outs:isPinned>true</outs:isPinned>
    </outs:relatedDate>
  </outs:relatedDates>
  <outs:relatedDocuments>
    <outs:relatedDocument>
      <outs:type>2</outs:type>
      <outs:displayName>Other documents in current folder</outs:displayName>
      <outs:uri/>
      <outs:isPinned>true</outs:isPinned>
    </outs:relatedDocument>
  </outs:relatedDocuments>
  <outs:relatedPeople>
    <outs:relatedPeopleItem>
      <outs:category>Author</outs:category>
      <outs:people>
        <outs:relatedPerson>
          <outs:displayName>fereidooni</outs:displayName>
          <outs:accountName/>
        </outs:relatedPerson>
      </outs:people>
      <outs:source>0</outs:source>
      <outs:isPinned>true</outs:isPinned>
    </outs:relatedPeopleItem>
    <outs:relatedPeopleItem>
      <outs:category>Last modified by</outs:category>
      <outs:people>
        <outs:relatedPerson>
          <outs:displayName>King</outs:displayName>
          <outs:accountName/>
        </outs:relatedPerson>
      </outs:people>
      <outs:source>0</outs:source>
      <outs:isPinned>true</outs:isPinned>
    </outs:relatedPeopleItem>
    <outs:relatedPeopleItem>
      <outs:category>Manager</outs:category>
      <outs:people/>
      <outs:source>0</outs:source>
      <outs:isPinned>false</outs:isPinned>
    </outs:relatedPeopleItem>
  </outs:relatedPeople>
  <propertyMetadataList xmlns="http://schemas.microsoft.com/office/2009/outspace/metadata">
    <propertyMetadata>
      <type>0</type>
      <propertyId>2228224</propertyId>
      <propertyName/>
      <isPinned>true</isPinned>
    </propertyMetadata>
    <propertyMetadata>
      <type>0</type>
      <propertyId>1114115</propertyId>
      <propertyName/>
      <isPinned>true</isPinned>
    </propertyMetadata>
    <propertyMetadata>
      <type>0</type>
      <propertyId>1114117</propertyId>
      <propertyName/>
      <isPinned>true</isPinned>
    </propertyMetadata>
    <propertyMetadata>
      <type>0</type>
      <propertyId>589825</propertyId>
      <propertyName/>
      <isPinned>false</isPinned>
    </propertyMetadata>
    <propertyMetadata>
      <type>0</type>
      <propertyId>1114116</propertyId>
      <propertyName/>
      <isPinned>false</isPinned>
    </propertyMetadata>
    <propertyMetadata>
      <type>0</type>
      <propertyId>14</propertyId>
      <propertyName/>
      <isPinned>true</isPinned>
    </propertyMetadata>
    <propertyMetadata>
      <type>0</type>
      <propertyId>8</propertyId>
      <propertyName/>
      <isPinned>true</isPinned>
    </propertyMetadata>
    <propertyMetadata>
      <type>0</type>
      <propertyId>6</propertyId>
      <propertyName/>
      <isPinned>false</isPinned>
    </propertyMetadata>
    <propertyMetadata>
      <type>0</type>
      <propertyId>1114118</propertyId>
      <propertyName/>
      <isPinned>false</isPinned>
    </propertyMetadata>
    <propertyMetadata>
      <type>0</type>
      <propertyId>1179649</propertyId>
      <propertyName/>
      <isPinned>false</isPinned>
    </propertyMetadata>
    <propertyMetadata>
      <type>0</type>
      <propertyId>655365</propertyId>
      <propertyName/>
      <isPinned>false</isPinned>
    </propertyMetadata>
    <propertyMetadata>
      <type>0</type>
      <propertyId>1</propertyId>
      <propertyName/>
      <isPinned>false</isPinned>
    </propertyMetadata>
    <propertyMetadata>
      <type>0</type>
      <propertyId>0</propertyId>
      <propertyName/>
      <isPinned>true</isPinned>
    </propertyMetadata>
    <propertyMetadata>
      <type>0</type>
      <propertyId>13</propertyId>
      <propertyName/>
      <isPinned>false</isPinned>
    </propertyMetadata>
    <propertyMetadata>
      <type>0</type>
      <propertyId>1179653</propertyId>
      <propertyName/>
      <isPinned>false</isPinned>
    </propertyMetadata>
    <propertyMetadata>
      <type>0</type>
      <propertyId>22</propertyId>
      <propertyName/>
      <isPinned>false</isPinned>
    </propertyMetadata>
  </propertyMetadataList>
  <outs:corruptMetadataWasLost/>
</outs:outSpaceData>
</file>

<file path=customXml/itemProps1.xml><?xml version="1.0" encoding="utf-8"?>
<ds:datastoreItem xmlns:ds="http://schemas.openxmlformats.org/officeDocument/2006/customXml" ds:itemID="{EE1F98C5-3D6C-4BD5-B408-614BDD120D88}">
  <ds:schemaRefs>
    <ds:schemaRef ds:uri="http://schemas.microsoft.com/office/2009/outspace/metadat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23664</TotalTime>
  <Words>581</Words>
  <Application>Microsoft Office PowerPoint</Application>
  <PresentationFormat>On-screen Show (4:3)</PresentationFormat>
  <Paragraphs>73</Paragraphs>
  <Slides>25</Slides>
  <Notes>1</Notes>
  <HiddenSlides>0</HiddenSlides>
  <MMClips>1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Civic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استفاده از تبدیل موجک و شبکه ی عصبی در بازیابی تصاویر دیجیتال</dc:title>
  <dc:creator>fereidooni</dc:creator>
  <cp:lastModifiedBy>m</cp:lastModifiedBy>
  <cp:revision>444</cp:revision>
  <dcterms:created xsi:type="dcterms:W3CDTF">2009-12-01T11:12:35Z</dcterms:created>
  <dcterms:modified xsi:type="dcterms:W3CDTF">2014-06-15T06:11:38Z</dcterms:modified>
</cp:coreProperties>
</file>