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B16A"/>
    <a:srgbClr val="C6B746"/>
    <a:srgbClr val="A99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224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A7B-630A-4640-8544-45D8B76FBE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B99-1DAD-4471-9A22-7AC285697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41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A7B-630A-4640-8544-45D8B76FBE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B99-1DAD-4471-9A22-7AC285697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1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A7B-630A-4640-8544-45D8B76FBE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B99-1DAD-4471-9A22-7AC285697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9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A7B-630A-4640-8544-45D8B76FBE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B99-1DAD-4471-9A22-7AC285697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6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A7B-630A-4640-8544-45D8B76FBE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B99-1DAD-4471-9A22-7AC285697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94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A7B-630A-4640-8544-45D8B76FBE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B99-1DAD-4471-9A22-7AC285697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9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A7B-630A-4640-8544-45D8B76FBE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B99-1DAD-4471-9A22-7AC285697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7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A7B-630A-4640-8544-45D8B76FBE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B99-1DAD-4471-9A22-7AC285697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8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A7B-630A-4640-8544-45D8B76FBE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B99-1DAD-4471-9A22-7AC285697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3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A7B-630A-4640-8544-45D8B76FBE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B99-1DAD-4471-9A22-7AC285697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1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A7B-630A-4640-8544-45D8B76FBE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B99-1DAD-4471-9A22-7AC285697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7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BEA7B-630A-4640-8544-45D8B76FBE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3EB99-1DAD-4471-9A22-7AC285697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5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7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452" y="48596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목적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1409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데이터 내용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60032" y="1416465"/>
            <a:ext cx="31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0032" y="278092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34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982453" y="188640"/>
            <a:ext cx="6447396" cy="773262"/>
            <a:chOff x="1982453" y="188640"/>
            <a:chExt cx="6447396" cy="77326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26" b="13654" l="0" r="100000">
                          <a14:backgroundMark x1="19434" y1="1138" x2="19336" y2="9987"/>
                          <a14:backgroundMark x1="79785" y1="4172" x2="94434" y2="115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52" r="21111" b="86098"/>
            <a:stretch/>
          </p:blipFill>
          <p:spPr bwMode="auto">
            <a:xfrm>
              <a:off x="1982453" y="188640"/>
              <a:ext cx="1478844" cy="773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26" b="13654" l="0" r="100000">
                          <a14:backgroundMark x1="19434" y1="1138" x2="19336" y2="9987"/>
                          <a14:backgroundMark x1="79785" y1="4172" x2="94434" y2="115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52" r="21111" b="86098"/>
            <a:stretch/>
          </p:blipFill>
          <p:spPr bwMode="auto">
            <a:xfrm>
              <a:off x="3613697" y="188640"/>
              <a:ext cx="1478844" cy="773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26" b="13654" l="0" r="100000">
                          <a14:backgroundMark x1="19434" y1="1138" x2="19336" y2="9987"/>
                          <a14:backgroundMark x1="79785" y1="4172" x2="94434" y2="115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52" r="21111" b="86098"/>
            <a:stretch/>
          </p:blipFill>
          <p:spPr bwMode="auto">
            <a:xfrm>
              <a:off x="5366829" y="188640"/>
              <a:ext cx="1478844" cy="773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26" b="13654" l="0" r="100000">
                          <a14:backgroundMark x1="19434" y1="1138" x2="19336" y2="9987"/>
                          <a14:backgroundMark x1="79785" y1="4172" x2="94434" y2="115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52" r="21111" b="86098"/>
            <a:stretch/>
          </p:blipFill>
          <p:spPr bwMode="auto">
            <a:xfrm>
              <a:off x="6951005" y="188640"/>
              <a:ext cx="1478844" cy="773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179512" y="179388"/>
            <a:ext cx="1246383" cy="825755"/>
            <a:chOff x="179512" y="179388"/>
            <a:chExt cx="1246383" cy="825755"/>
          </a:xfrm>
        </p:grpSpPr>
        <p:pic>
          <p:nvPicPr>
            <p:cNvPr id="8" name="Picture 2" descr="ìí ì¬ë ì´í¸ ííë¦¿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33" b="11995" l="1964" r="176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68" t="6664" r="80365" b="86672"/>
            <a:stretch/>
          </p:blipFill>
          <p:spPr bwMode="auto">
            <a:xfrm>
              <a:off x="827584" y="623357"/>
              <a:ext cx="598311" cy="381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ìí ì¬ë ì´í¸ ííë¦¿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33" b="11995" l="1964" r="176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68" t="6664" r="80365" b="86672"/>
            <a:stretch/>
          </p:blipFill>
          <p:spPr bwMode="auto">
            <a:xfrm>
              <a:off x="179512" y="179388"/>
              <a:ext cx="598311" cy="381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ìí ì¬ë ì´í¸ ííë¦¿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33" b="11995" l="1964" r="176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68" t="6664" r="80365" b="86672"/>
            <a:stretch/>
          </p:blipFill>
          <p:spPr bwMode="auto">
            <a:xfrm>
              <a:off x="179512" y="587144"/>
              <a:ext cx="598311" cy="381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4" descr="ìí ì¬ë ì´í¸ ííë¦¿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9238" y1="48799" x2="19922" y2="50190"/>
                        <a14:foregroundMark x1="16699" y1="47408" x2="16895" y2="48925"/>
                        <a14:foregroundMark x1="16016" y1="33502" x2="12988" y2="45765"/>
                        <a14:foregroundMark x1="19141" y1="52465" x2="20996" y2="51201"/>
                        <a14:foregroundMark x1="21289" y1="51833" x2="21973" y2="50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8666" r="75794" b="43764"/>
          <a:stretch/>
        </p:blipFill>
        <p:spPr bwMode="auto">
          <a:xfrm flipH="1">
            <a:off x="7380312" y="1268760"/>
            <a:ext cx="1024775" cy="152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ìí ì¬ë ì´í¸ ííë¦¿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9238" y1="48799" x2="19922" y2="50190"/>
                        <a14:foregroundMark x1="16699" y1="47408" x2="16895" y2="48925"/>
                        <a14:foregroundMark x1="16016" y1="33502" x2="12988" y2="45765"/>
                        <a14:foregroundMark x1="19141" y1="52465" x2="20996" y2="51201"/>
                        <a14:foregroundMark x1="21289" y1="51833" x2="21973" y2="50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8666" r="75794" b="43764"/>
          <a:stretch/>
        </p:blipFill>
        <p:spPr bwMode="auto">
          <a:xfrm>
            <a:off x="535867" y="1268760"/>
            <a:ext cx="1024775" cy="152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0" y="2996952"/>
            <a:ext cx="9144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275856" y="3050656"/>
            <a:ext cx="22578" cy="380734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31840" y="1610590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CCB1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달꽃 M" pitchFamily="18" charset="-127"/>
                <a:ea typeface="타이포_달꽃 M" pitchFamily="18" charset="-127"/>
              </a:rPr>
              <a:t>목표</a:t>
            </a:r>
            <a:endParaRPr lang="ko-KR" altLang="en-US" sz="4000" dirty="0">
              <a:solidFill>
                <a:srgbClr val="CCB1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타이포_달꽃 M" pitchFamily="18" charset="-127"/>
              <a:ea typeface="타이포_달꽃 M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232366" y="3050656"/>
            <a:ext cx="22578" cy="380734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9512" y="3717032"/>
            <a:ext cx="254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영화</a:t>
            </a:r>
            <a:r>
              <a:rPr lang="en-US" altLang="ko-KR" dirty="0" err="1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db</a:t>
            </a:r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기반의 정보 수집 및 분류 정보 제공</a:t>
            </a:r>
            <a:endParaRPr lang="ko-KR" altLang="en-US" dirty="0" smtClean="0">
              <a:solidFill>
                <a:schemeClr val="bg1"/>
              </a:solidFill>
              <a:latin typeface="나눔스퀘어OTF Light" pitchFamily="34" charset="-127"/>
              <a:ea typeface="나눔스퀘어OTF Light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4437112"/>
            <a:ext cx="3062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영화 기본 정보</a:t>
            </a:r>
            <a:endParaRPr lang="en-US" altLang="ko-KR" dirty="0" smtClean="0">
              <a:solidFill>
                <a:schemeClr val="bg1"/>
              </a:solidFill>
              <a:latin typeface="나눔스퀘어OTF Light" pitchFamily="34" charset="-127"/>
              <a:ea typeface="나눔스퀘어OTF Light" pitchFamily="34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영화 매출 정보</a:t>
            </a:r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나눔스퀘어OTF Light" pitchFamily="34" charset="-127"/>
              <a:ea typeface="나눔스퀘어OTF Light" pitchFamily="34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영화 관객 수에 따른 관람 순위</a:t>
            </a:r>
            <a:endParaRPr lang="en-US" altLang="ko-KR" dirty="0" smtClean="0">
              <a:solidFill>
                <a:schemeClr val="bg1"/>
              </a:solidFill>
              <a:latin typeface="나눔스퀘어OTF Light" pitchFamily="34" charset="-127"/>
              <a:ea typeface="나눔스퀘어OTF Light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OTF Light" pitchFamily="34" charset="-127"/>
              <a:ea typeface="나눔스퀘어OTF Light" pitchFamily="34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IPTV </a:t>
            </a:r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월별 시청 횟수에 따른 시청 순위 </a:t>
            </a:r>
            <a:r>
              <a:rPr lang="en-US" altLang="ko-KR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(TOP 100)</a:t>
            </a:r>
            <a:endParaRPr lang="ko-KR" altLang="en-US" dirty="0" smtClean="0">
              <a:solidFill>
                <a:schemeClr val="bg1"/>
              </a:solidFill>
              <a:latin typeface="나눔스퀘어OTF Light" pitchFamily="34" charset="-127"/>
              <a:ea typeface="나눔스퀘어OTF Light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6233" y="3671587"/>
            <a:ext cx="28083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데이터 처리 과정</a:t>
            </a:r>
            <a:endParaRPr lang="en-US" altLang="ko-KR" dirty="0" smtClean="0">
              <a:solidFill>
                <a:schemeClr val="bg1"/>
              </a:solidFill>
              <a:latin typeface="나눔스퀘어OTF Light" pitchFamily="34" charset="-127"/>
              <a:ea typeface="나눔스퀘어OTF Light" pitchFamily="34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-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오라클</a:t>
            </a:r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/ </a:t>
            </a:r>
            <a:r>
              <a:rPr lang="en-US" altLang="ko-KR" dirty="0" err="1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Mysql</a:t>
            </a:r>
            <a:r>
              <a:rPr lang="en-US" altLang="ko-KR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 /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하둡</a:t>
            </a:r>
            <a:endParaRPr lang="en-US" altLang="ko-KR" dirty="0" smtClean="0">
              <a:solidFill>
                <a:schemeClr val="bg1"/>
              </a:solidFill>
              <a:latin typeface="나눔스퀘어OTF Light" pitchFamily="34" charset="-127"/>
              <a:ea typeface="나눔스퀘어OTF Light" pitchFamily="34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나눔스퀘어OTF Light" pitchFamily="34" charset="-127"/>
              <a:ea typeface="나눔스퀘어OTF Light" pitchFamily="34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웹</a:t>
            </a:r>
            <a:endParaRPr lang="en-US" altLang="ko-KR" dirty="0">
              <a:solidFill>
                <a:schemeClr val="bg1"/>
              </a:solidFill>
              <a:latin typeface="나눔스퀘어OTF Light" pitchFamily="34" charset="-127"/>
              <a:ea typeface="나눔스퀘어OTF Light" pitchFamily="34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자바</a:t>
            </a:r>
            <a:r>
              <a:rPr lang="en-US" altLang="ko-KR" dirty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/ </a:t>
            </a:r>
            <a:r>
              <a:rPr lang="en-US" altLang="ko-KR" dirty="0" err="1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js</a:t>
            </a:r>
            <a:r>
              <a:rPr lang="en-US" altLang="ko-KR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 /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파이썬</a:t>
            </a:r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/ R</a:t>
            </a:r>
          </a:p>
          <a:p>
            <a:endParaRPr lang="en-US" altLang="ko-KR" dirty="0">
              <a:solidFill>
                <a:schemeClr val="bg1"/>
              </a:solidFill>
              <a:latin typeface="나눔스퀘어OTF Light" pitchFamily="34" charset="-127"/>
              <a:ea typeface="나눔스퀘어OTF Light" pitchFamily="34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시각화</a:t>
            </a:r>
            <a:endParaRPr lang="en-US" altLang="ko-KR" dirty="0" smtClean="0">
              <a:solidFill>
                <a:schemeClr val="bg1"/>
              </a:solidFill>
              <a:latin typeface="나눔스퀘어OTF Light" pitchFamily="34" charset="-127"/>
              <a:ea typeface="나눔스퀘어OTF Light" pitchFamily="34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-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구글차트</a:t>
            </a:r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/ d3 /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비주얼리티</a:t>
            </a:r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x</a:t>
            </a:r>
          </a:p>
          <a:p>
            <a:endParaRPr lang="en-US" altLang="ko-KR" dirty="0">
              <a:solidFill>
                <a:schemeClr val="bg1"/>
              </a:solidFill>
              <a:latin typeface="나눔스퀘어OTF Light" pitchFamily="34" charset="-127"/>
              <a:ea typeface="나눔스퀘어OTF Light" pitchFamily="34" charset="-127"/>
            </a:endParaRPr>
          </a:p>
          <a:p>
            <a:endParaRPr lang="ko-KR" altLang="en-US" dirty="0" smtClean="0">
              <a:solidFill>
                <a:schemeClr val="bg1"/>
              </a:solidFill>
              <a:latin typeface="나눔스퀘어OTF Light" pitchFamily="34" charset="-127"/>
              <a:ea typeface="나눔스퀘어OTF Light" pitchFamily="34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-36512" y="2947522"/>
            <a:ext cx="9144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970100"/>
            <a:ext cx="9144000" cy="0"/>
          </a:xfrm>
          <a:prstGeom prst="line">
            <a:avLst/>
          </a:prstGeom>
          <a:ln w="539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í ì¬ë ì´í¸ ííë¦¿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33" b="11995" l="1964" r="176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68" t="6664" r="80365" b="86672"/>
          <a:stretch/>
        </p:blipFill>
        <p:spPr bwMode="auto">
          <a:xfrm>
            <a:off x="2585156" y="1074481"/>
            <a:ext cx="598311" cy="38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ìí ì¬ë ì´í¸ ííë¦¿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9238" y1="48799" x2="19922" y2="50190"/>
                        <a14:foregroundMark x1="16699" y1="47408" x2="16895" y2="48925"/>
                        <a14:foregroundMark x1="16016" y1="33502" x2="12988" y2="45765"/>
                        <a14:foregroundMark x1="19141" y1="52465" x2="20996" y2="51201"/>
                        <a14:foregroundMark x1="21289" y1="51833" x2="21973" y2="50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8666" r="75794" b="43764"/>
          <a:stretch/>
        </p:blipFill>
        <p:spPr bwMode="auto">
          <a:xfrm>
            <a:off x="372533" y="1772356"/>
            <a:ext cx="1399823" cy="207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67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ìí ì¬ë ì´í¸ ííë¦¿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476672"/>
            <a:ext cx="5832648" cy="450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9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57" y="-178"/>
            <a:ext cx="9176157" cy="6858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4437112"/>
            <a:ext cx="3062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영화 기본 정보</a:t>
            </a:r>
            <a:endParaRPr lang="en-US" altLang="ko-KR" dirty="0" smtClean="0">
              <a:solidFill>
                <a:schemeClr val="bg1"/>
              </a:solidFill>
              <a:latin typeface="나눔스퀘어OTF Light" pitchFamily="34" charset="-127"/>
              <a:ea typeface="나눔스퀘어OTF Light" pitchFamily="34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영화 매출 정보</a:t>
            </a:r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나눔스퀘어OTF Light" pitchFamily="34" charset="-127"/>
              <a:ea typeface="나눔스퀘어OTF Light" pitchFamily="34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영화 관객 수에 따른 관람 순위</a:t>
            </a:r>
            <a:endParaRPr lang="en-US" altLang="ko-KR" dirty="0" smtClean="0">
              <a:solidFill>
                <a:schemeClr val="bg1"/>
              </a:solidFill>
              <a:latin typeface="나눔스퀘어OTF Light" pitchFamily="34" charset="-127"/>
              <a:ea typeface="나눔스퀘어OTF Light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OTF Light" pitchFamily="34" charset="-127"/>
              <a:ea typeface="나눔스퀘어OTF Light" pitchFamily="34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IPTV </a:t>
            </a:r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월별 시청 횟수에 따른 시청 순위 </a:t>
            </a:r>
            <a:r>
              <a:rPr lang="en-US" altLang="ko-KR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(TOP 100)</a:t>
            </a:r>
            <a:endParaRPr lang="ko-KR" altLang="en-US" dirty="0" smtClean="0">
              <a:solidFill>
                <a:schemeClr val="bg1"/>
              </a:solidFill>
              <a:latin typeface="나눔스퀘어OTF Light" pitchFamily="34" charset="-127"/>
              <a:ea typeface="나눔스퀘어OTF Light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29750" y="3578239"/>
            <a:ext cx="28083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데이터 처리 과정</a:t>
            </a:r>
            <a:endParaRPr lang="en-US" altLang="ko-KR" dirty="0" smtClean="0">
              <a:solidFill>
                <a:schemeClr val="bg1"/>
              </a:solidFill>
              <a:latin typeface="나눔스퀘어OTF Light" pitchFamily="34" charset="-127"/>
              <a:ea typeface="나눔스퀘어OTF Light" pitchFamily="34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-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오라클</a:t>
            </a:r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/ </a:t>
            </a:r>
            <a:r>
              <a:rPr lang="en-US" altLang="ko-KR" dirty="0" err="1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Mysql</a:t>
            </a:r>
            <a:r>
              <a:rPr lang="en-US" altLang="ko-KR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 /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하둡</a:t>
            </a:r>
            <a:endParaRPr lang="en-US" altLang="ko-KR" dirty="0" smtClean="0">
              <a:solidFill>
                <a:schemeClr val="bg1"/>
              </a:solidFill>
              <a:latin typeface="나눔스퀘어OTF Light" pitchFamily="34" charset="-127"/>
              <a:ea typeface="나눔스퀘어OTF Light" pitchFamily="34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나눔스퀘어OTF Light" pitchFamily="34" charset="-127"/>
              <a:ea typeface="나눔스퀘어OTF Light" pitchFamily="34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웹</a:t>
            </a:r>
            <a:endParaRPr lang="en-US" altLang="ko-KR" dirty="0">
              <a:solidFill>
                <a:schemeClr val="bg1"/>
              </a:solidFill>
              <a:latin typeface="나눔스퀘어OTF Light" pitchFamily="34" charset="-127"/>
              <a:ea typeface="나눔스퀘어OTF Light" pitchFamily="34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자바</a:t>
            </a:r>
            <a:r>
              <a:rPr lang="en-US" altLang="ko-KR" dirty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/ </a:t>
            </a:r>
            <a:r>
              <a:rPr lang="en-US" altLang="ko-KR" dirty="0" err="1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js</a:t>
            </a:r>
            <a:r>
              <a:rPr lang="en-US" altLang="ko-KR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 /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파이썬</a:t>
            </a:r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/ R</a:t>
            </a:r>
          </a:p>
          <a:p>
            <a:endParaRPr lang="en-US" altLang="ko-KR" dirty="0">
              <a:solidFill>
                <a:schemeClr val="bg1"/>
              </a:solidFill>
              <a:latin typeface="나눔스퀘어OTF Light" pitchFamily="34" charset="-127"/>
              <a:ea typeface="나눔스퀘어OTF Light" pitchFamily="34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시각화</a:t>
            </a:r>
            <a:endParaRPr lang="en-US" altLang="ko-KR" dirty="0" smtClean="0">
              <a:solidFill>
                <a:schemeClr val="bg1"/>
              </a:solidFill>
              <a:latin typeface="나눔스퀘어OTF Light" pitchFamily="34" charset="-127"/>
              <a:ea typeface="나눔스퀘어OTF Light" pitchFamily="34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-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구글차트</a:t>
            </a:r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/ d3 /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비주얼리티</a:t>
            </a:r>
            <a:r>
              <a:rPr lang="ko-KR" altLang="en-US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스퀘어OTF Light" pitchFamily="34" charset="-127"/>
                <a:ea typeface="나눔스퀘어OTF Light" pitchFamily="34" charset="-127"/>
              </a:rPr>
              <a:t>x</a:t>
            </a:r>
          </a:p>
          <a:p>
            <a:endParaRPr lang="en-US" altLang="ko-KR" dirty="0">
              <a:solidFill>
                <a:schemeClr val="bg1"/>
              </a:solidFill>
              <a:latin typeface="나눔스퀘어OTF Light" pitchFamily="34" charset="-127"/>
              <a:ea typeface="나눔스퀘어OTF Light" pitchFamily="34" charset="-127"/>
            </a:endParaRPr>
          </a:p>
          <a:p>
            <a:endParaRPr lang="ko-KR" altLang="en-US" dirty="0" smtClean="0">
              <a:solidFill>
                <a:schemeClr val="bg1"/>
              </a:solidFill>
              <a:latin typeface="나눔스퀘어OTF Light" pitchFamily="34" charset="-127"/>
              <a:ea typeface="나눔스퀘어OTF Light" pitchFamily="34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822636" y="1628800"/>
            <a:ext cx="3535496" cy="35191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7403" y="908720"/>
            <a:ext cx="386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</a:t>
            </a:r>
            <a:r>
              <a:rPr lang="ko-KR" altLang="en-US" dirty="0">
                <a:solidFill>
                  <a:schemeClr val="bg1"/>
                </a:solidFill>
              </a:rPr>
              <a:t>상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241777" y="764704"/>
            <a:ext cx="453650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4283" y="3105834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rPr>
              <a:t>영화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rPr>
              <a:t>흥행 예측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rPr>
              <a:t>투자 전략</a:t>
            </a:r>
            <a:endParaRPr lang="en-US" altLang="ko-KR" sz="2400" dirty="0" smtClean="0">
              <a:solidFill>
                <a:schemeClr val="bg1"/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rPr>
              <a:t>Tool </a:t>
            </a:r>
            <a:endParaRPr lang="ko-KR" altLang="en-US" sz="2400" dirty="0" smtClean="0">
              <a:solidFill>
                <a:schemeClr val="bg1"/>
              </a:solidFill>
              <a:latin typeface="나눔스퀘어OTF" pitchFamily="34" charset="-127"/>
              <a:ea typeface="나눔스퀘어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44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122</Words>
  <Application>Microsoft Office PowerPoint</Application>
  <PresentationFormat>화면 슬라이드 쇼(4:3)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multi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6</cp:revision>
  <dcterms:created xsi:type="dcterms:W3CDTF">2018-08-09T07:23:17Z</dcterms:created>
  <dcterms:modified xsi:type="dcterms:W3CDTF">2018-08-09T08:13:39Z</dcterms:modified>
</cp:coreProperties>
</file>