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2" r:id="rId7"/>
    <p:sldId id="261" r:id="rId8"/>
    <p:sldId id="275" r:id="rId9"/>
    <p:sldId id="273" r:id="rId10"/>
    <p:sldId id="263" r:id="rId11"/>
    <p:sldId id="264" r:id="rId12"/>
    <p:sldId id="265" r:id="rId13"/>
    <p:sldId id="266" r:id="rId14"/>
    <p:sldId id="267" r:id="rId15"/>
    <p:sldId id="274" r:id="rId16"/>
    <p:sldId id="268" r:id="rId17"/>
    <p:sldId id="269"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5" d="100"/>
          <a:sy n="65" d="100"/>
        </p:scale>
        <p:origin x="15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544A-4166-918A-1F16-FFBB1C01E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C621E1-C437-5816-6DAE-7B585B4632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BF7B5A-E758-19CE-AD5D-F9D25A7EF462}"/>
              </a:ext>
            </a:extLst>
          </p:cNvPr>
          <p:cNvSpPr>
            <a:spLocks noGrp="1"/>
          </p:cNvSpPr>
          <p:nvPr>
            <p:ph type="dt" sz="half" idx="10"/>
          </p:nvPr>
        </p:nvSpPr>
        <p:spPr/>
        <p:txBody>
          <a:bodyPr/>
          <a:lstStyle/>
          <a:p>
            <a:fld id="{9B626569-1BDC-4698-90BA-BB62C347B39B}" type="datetimeFigureOut">
              <a:rPr lang="en-US" smtClean="0"/>
              <a:t>11/28/2022</a:t>
            </a:fld>
            <a:endParaRPr lang="en-US"/>
          </a:p>
        </p:txBody>
      </p:sp>
      <p:sp>
        <p:nvSpPr>
          <p:cNvPr id="5" name="Footer Placeholder 4">
            <a:extLst>
              <a:ext uri="{FF2B5EF4-FFF2-40B4-BE49-F238E27FC236}">
                <a16:creationId xmlns:a16="http://schemas.microsoft.com/office/drawing/2014/main" id="{BE140D44-E97F-493C-AD67-2085C3ED3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9531C-379F-54E5-0D9F-636709FDB9C3}"/>
              </a:ext>
            </a:extLst>
          </p:cNvPr>
          <p:cNvSpPr>
            <a:spLocks noGrp="1"/>
          </p:cNvSpPr>
          <p:nvPr>
            <p:ph type="sldNum" sz="quarter" idx="12"/>
          </p:nvPr>
        </p:nvSpPr>
        <p:spPr/>
        <p:txBody>
          <a:bodyPr/>
          <a:lstStyle/>
          <a:p>
            <a:fld id="{2A925C0D-80C1-472F-8EB6-99F1D66216B0}" type="slidenum">
              <a:rPr lang="en-US" smtClean="0"/>
              <a:t>‹#›</a:t>
            </a:fld>
            <a:endParaRPr lang="en-US"/>
          </a:p>
        </p:txBody>
      </p:sp>
    </p:spTree>
    <p:extLst>
      <p:ext uri="{BB962C8B-B14F-4D97-AF65-F5344CB8AC3E}">
        <p14:creationId xmlns:p14="http://schemas.microsoft.com/office/powerpoint/2010/main" val="237800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3D0E-2CF6-13B7-37E1-F77304D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D098DE-5BD2-1AF1-F3A8-3F6AA1F74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55E6B-65FF-C10B-CBCF-E978006783D2}"/>
              </a:ext>
            </a:extLst>
          </p:cNvPr>
          <p:cNvSpPr>
            <a:spLocks noGrp="1"/>
          </p:cNvSpPr>
          <p:nvPr>
            <p:ph type="dt" sz="half" idx="10"/>
          </p:nvPr>
        </p:nvSpPr>
        <p:spPr/>
        <p:txBody>
          <a:bodyPr/>
          <a:lstStyle/>
          <a:p>
            <a:fld id="{9B626569-1BDC-4698-90BA-BB62C347B39B}" type="datetimeFigureOut">
              <a:rPr lang="en-US" smtClean="0"/>
              <a:t>11/28/2022</a:t>
            </a:fld>
            <a:endParaRPr lang="en-US"/>
          </a:p>
        </p:txBody>
      </p:sp>
      <p:sp>
        <p:nvSpPr>
          <p:cNvPr id="5" name="Footer Placeholder 4">
            <a:extLst>
              <a:ext uri="{FF2B5EF4-FFF2-40B4-BE49-F238E27FC236}">
                <a16:creationId xmlns:a16="http://schemas.microsoft.com/office/drawing/2014/main" id="{236CB2F4-4A20-C033-1265-4B5FAB4E3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63347-8223-DBE7-72C9-82DBD87FC938}"/>
              </a:ext>
            </a:extLst>
          </p:cNvPr>
          <p:cNvSpPr>
            <a:spLocks noGrp="1"/>
          </p:cNvSpPr>
          <p:nvPr>
            <p:ph type="sldNum" sz="quarter" idx="12"/>
          </p:nvPr>
        </p:nvSpPr>
        <p:spPr/>
        <p:txBody>
          <a:bodyPr/>
          <a:lstStyle/>
          <a:p>
            <a:fld id="{2A925C0D-80C1-472F-8EB6-99F1D66216B0}" type="slidenum">
              <a:rPr lang="en-US" smtClean="0"/>
              <a:t>‹#›</a:t>
            </a:fld>
            <a:endParaRPr lang="en-US"/>
          </a:p>
        </p:txBody>
      </p:sp>
    </p:spTree>
    <p:extLst>
      <p:ext uri="{BB962C8B-B14F-4D97-AF65-F5344CB8AC3E}">
        <p14:creationId xmlns:p14="http://schemas.microsoft.com/office/powerpoint/2010/main" val="198615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127B2F-8A9A-4C50-9A21-24BAAD8CA8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3EDB68-65D3-7626-C1A1-E275994C40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FCC32-D4D8-1233-017F-795EAC9B1AD0}"/>
              </a:ext>
            </a:extLst>
          </p:cNvPr>
          <p:cNvSpPr>
            <a:spLocks noGrp="1"/>
          </p:cNvSpPr>
          <p:nvPr>
            <p:ph type="dt" sz="half" idx="10"/>
          </p:nvPr>
        </p:nvSpPr>
        <p:spPr/>
        <p:txBody>
          <a:bodyPr/>
          <a:lstStyle/>
          <a:p>
            <a:fld id="{9B626569-1BDC-4698-90BA-BB62C347B39B}" type="datetimeFigureOut">
              <a:rPr lang="en-US" smtClean="0"/>
              <a:t>11/28/2022</a:t>
            </a:fld>
            <a:endParaRPr lang="en-US"/>
          </a:p>
        </p:txBody>
      </p:sp>
      <p:sp>
        <p:nvSpPr>
          <p:cNvPr id="5" name="Footer Placeholder 4">
            <a:extLst>
              <a:ext uri="{FF2B5EF4-FFF2-40B4-BE49-F238E27FC236}">
                <a16:creationId xmlns:a16="http://schemas.microsoft.com/office/drawing/2014/main" id="{87E4E0A5-A117-9129-A8D4-0718BEF08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4B018-4799-E133-5D77-F8E457617453}"/>
              </a:ext>
            </a:extLst>
          </p:cNvPr>
          <p:cNvSpPr>
            <a:spLocks noGrp="1"/>
          </p:cNvSpPr>
          <p:nvPr>
            <p:ph type="sldNum" sz="quarter" idx="12"/>
          </p:nvPr>
        </p:nvSpPr>
        <p:spPr/>
        <p:txBody>
          <a:bodyPr/>
          <a:lstStyle/>
          <a:p>
            <a:fld id="{2A925C0D-80C1-472F-8EB6-99F1D66216B0}" type="slidenum">
              <a:rPr lang="en-US" smtClean="0"/>
              <a:t>‹#›</a:t>
            </a:fld>
            <a:endParaRPr lang="en-US"/>
          </a:p>
        </p:txBody>
      </p:sp>
    </p:spTree>
    <p:extLst>
      <p:ext uri="{BB962C8B-B14F-4D97-AF65-F5344CB8AC3E}">
        <p14:creationId xmlns:p14="http://schemas.microsoft.com/office/powerpoint/2010/main" val="189099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DEF3-C8ED-CF5C-9E8F-1AF724BF01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77EF6-D86A-AB74-988E-F6527D4FE2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E39AA-D4A0-FDB5-C90C-413F4DB5D43C}"/>
              </a:ext>
            </a:extLst>
          </p:cNvPr>
          <p:cNvSpPr>
            <a:spLocks noGrp="1"/>
          </p:cNvSpPr>
          <p:nvPr>
            <p:ph type="dt" sz="half" idx="10"/>
          </p:nvPr>
        </p:nvSpPr>
        <p:spPr/>
        <p:txBody>
          <a:bodyPr/>
          <a:lstStyle/>
          <a:p>
            <a:fld id="{9B626569-1BDC-4698-90BA-BB62C347B39B}" type="datetimeFigureOut">
              <a:rPr lang="en-US" smtClean="0"/>
              <a:t>11/28/2022</a:t>
            </a:fld>
            <a:endParaRPr lang="en-US"/>
          </a:p>
        </p:txBody>
      </p:sp>
      <p:sp>
        <p:nvSpPr>
          <p:cNvPr id="5" name="Footer Placeholder 4">
            <a:extLst>
              <a:ext uri="{FF2B5EF4-FFF2-40B4-BE49-F238E27FC236}">
                <a16:creationId xmlns:a16="http://schemas.microsoft.com/office/drawing/2014/main" id="{8467BE88-EBAF-F8B3-57D7-411EC1035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A829B-488A-969C-227F-5D1B4BB46022}"/>
              </a:ext>
            </a:extLst>
          </p:cNvPr>
          <p:cNvSpPr>
            <a:spLocks noGrp="1"/>
          </p:cNvSpPr>
          <p:nvPr>
            <p:ph type="sldNum" sz="quarter" idx="12"/>
          </p:nvPr>
        </p:nvSpPr>
        <p:spPr/>
        <p:txBody>
          <a:bodyPr/>
          <a:lstStyle/>
          <a:p>
            <a:fld id="{2A925C0D-80C1-472F-8EB6-99F1D66216B0}" type="slidenum">
              <a:rPr lang="en-US" smtClean="0"/>
              <a:t>‹#›</a:t>
            </a:fld>
            <a:endParaRPr lang="en-US"/>
          </a:p>
        </p:txBody>
      </p:sp>
    </p:spTree>
    <p:extLst>
      <p:ext uri="{BB962C8B-B14F-4D97-AF65-F5344CB8AC3E}">
        <p14:creationId xmlns:p14="http://schemas.microsoft.com/office/powerpoint/2010/main" val="240288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4853-ADAE-6684-BE0D-1BA95D0B33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8C9BF9-CECD-E71A-AEE3-4F0DB9200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9796AC-23EE-6CF1-385A-A27987332DE5}"/>
              </a:ext>
            </a:extLst>
          </p:cNvPr>
          <p:cNvSpPr>
            <a:spLocks noGrp="1"/>
          </p:cNvSpPr>
          <p:nvPr>
            <p:ph type="dt" sz="half" idx="10"/>
          </p:nvPr>
        </p:nvSpPr>
        <p:spPr/>
        <p:txBody>
          <a:bodyPr/>
          <a:lstStyle/>
          <a:p>
            <a:fld id="{9B626569-1BDC-4698-90BA-BB62C347B39B}" type="datetimeFigureOut">
              <a:rPr lang="en-US" smtClean="0"/>
              <a:t>11/28/2022</a:t>
            </a:fld>
            <a:endParaRPr lang="en-US"/>
          </a:p>
        </p:txBody>
      </p:sp>
      <p:sp>
        <p:nvSpPr>
          <p:cNvPr id="5" name="Footer Placeholder 4">
            <a:extLst>
              <a:ext uri="{FF2B5EF4-FFF2-40B4-BE49-F238E27FC236}">
                <a16:creationId xmlns:a16="http://schemas.microsoft.com/office/drawing/2014/main" id="{E73C5103-8CB1-D0BE-3558-16F35370B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CD2D8-C5FC-5F08-3FB0-286BC3203788}"/>
              </a:ext>
            </a:extLst>
          </p:cNvPr>
          <p:cNvSpPr>
            <a:spLocks noGrp="1"/>
          </p:cNvSpPr>
          <p:nvPr>
            <p:ph type="sldNum" sz="quarter" idx="12"/>
          </p:nvPr>
        </p:nvSpPr>
        <p:spPr/>
        <p:txBody>
          <a:bodyPr/>
          <a:lstStyle/>
          <a:p>
            <a:fld id="{2A925C0D-80C1-472F-8EB6-99F1D66216B0}" type="slidenum">
              <a:rPr lang="en-US" smtClean="0"/>
              <a:t>‹#›</a:t>
            </a:fld>
            <a:endParaRPr lang="en-US"/>
          </a:p>
        </p:txBody>
      </p:sp>
    </p:spTree>
    <p:extLst>
      <p:ext uri="{BB962C8B-B14F-4D97-AF65-F5344CB8AC3E}">
        <p14:creationId xmlns:p14="http://schemas.microsoft.com/office/powerpoint/2010/main" val="9290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1B0E-3074-E984-28ED-3FCDAB1F3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78126A-6AA7-E02C-1649-B81FC05898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ADEB87-4D4D-1FB3-1894-3863D5E184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77182C-88EF-DE05-B5C8-474A57297C87}"/>
              </a:ext>
            </a:extLst>
          </p:cNvPr>
          <p:cNvSpPr>
            <a:spLocks noGrp="1"/>
          </p:cNvSpPr>
          <p:nvPr>
            <p:ph type="dt" sz="half" idx="10"/>
          </p:nvPr>
        </p:nvSpPr>
        <p:spPr/>
        <p:txBody>
          <a:bodyPr/>
          <a:lstStyle/>
          <a:p>
            <a:fld id="{9B626569-1BDC-4698-90BA-BB62C347B39B}" type="datetimeFigureOut">
              <a:rPr lang="en-US" smtClean="0"/>
              <a:t>11/28/2022</a:t>
            </a:fld>
            <a:endParaRPr lang="en-US"/>
          </a:p>
        </p:txBody>
      </p:sp>
      <p:sp>
        <p:nvSpPr>
          <p:cNvPr id="6" name="Footer Placeholder 5">
            <a:extLst>
              <a:ext uri="{FF2B5EF4-FFF2-40B4-BE49-F238E27FC236}">
                <a16:creationId xmlns:a16="http://schemas.microsoft.com/office/drawing/2014/main" id="{E2A0C161-EFC7-31C2-DE10-F3B3A43FA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1FBFC-A106-D633-93D9-5A21F3EE2B5C}"/>
              </a:ext>
            </a:extLst>
          </p:cNvPr>
          <p:cNvSpPr>
            <a:spLocks noGrp="1"/>
          </p:cNvSpPr>
          <p:nvPr>
            <p:ph type="sldNum" sz="quarter" idx="12"/>
          </p:nvPr>
        </p:nvSpPr>
        <p:spPr/>
        <p:txBody>
          <a:bodyPr/>
          <a:lstStyle/>
          <a:p>
            <a:fld id="{2A925C0D-80C1-472F-8EB6-99F1D66216B0}" type="slidenum">
              <a:rPr lang="en-US" smtClean="0"/>
              <a:t>‹#›</a:t>
            </a:fld>
            <a:endParaRPr lang="en-US"/>
          </a:p>
        </p:txBody>
      </p:sp>
    </p:spTree>
    <p:extLst>
      <p:ext uri="{BB962C8B-B14F-4D97-AF65-F5344CB8AC3E}">
        <p14:creationId xmlns:p14="http://schemas.microsoft.com/office/powerpoint/2010/main" val="218666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D5F3-4968-B76F-471B-CC257DEB6D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648962-7EEA-BD41-4105-4A9EBD2F88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254EAE-87B6-7BC9-D6E2-193FC65FE0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0B0FDB-97BB-CA45-869A-CDAB51005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B75F94-F9A2-F66C-61E9-9D29D82F58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C591DF-5EFF-EAD4-BFC7-DA6A13946508}"/>
              </a:ext>
            </a:extLst>
          </p:cNvPr>
          <p:cNvSpPr>
            <a:spLocks noGrp="1"/>
          </p:cNvSpPr>
          <p:nvPr>
            <p:ph type="dt" sz="half" idx="10"/>
          </p:nvPr>
        </p:nvSpPr>
        <p:spPr/>
        <p:txBody>
          <a:bodyPr/>
          <a:lstStyle/>
          <a:p>
            <a:fld id="{9B626569-1BDC-4698-90BA-BB62C347B39B}" type="datetimeFigureOut">
              <a:rPr lang="en-US" smtClean="0"/>
              <a:t>11/28/2022</a:t>
            </a:fld>
            <a:endParaRPr lang="en-US"/>
          </a:p>
        </p:txBody>
      </p:sp>
      <p:sp>
        <p:nvSpPr>
          <p:cNvPr id="8" name="Footer Placeholder 7">
            <a:extLst>
              <a:ext uri="{FF2B5EF4-FFF2-40B4-BE49-F238E27FC236}">
                <a16:creationId xmlns:a16="http://schemas.microsoft.com/office/drawing/2014/main" id="{EED5F690-2D2A-6FA3-29C1-521866CC8E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210196-F193-B2BF-A73D-4027B0030910}"/>
              </a:ext>
            </a:extLst>
          </p:cNvPr>
          <p:cNvSpPr>
            <a:spLocks noGrp="1"/>
          </p:cNvSpPr>
          <p:nvPr>
            <p:ph type="sldNum" sz="quarter" idx="12"/>
          </p:nvPr>
        </p:nvSpPr>
        <p:spPr/>
        <p:txBody>
          <a:bodyPr/>
          <a:lstStyle/>
          <a:p>
            <a:fld id="{2A925C0D-80C1-472F-8EB6-99F1D66216B0}" type="slidenum">
              <a:rPr lang="en-US" smtClean="0"/>
              <a:t>‹#›</a:t>
            </a:fld>
            <a:endParaRPr lang="en-US"/>
          </a:p>
        </p:txBody>
      </p:sp>
    </p:spTree>
    <p:extLst>
      <p:ext uri="{BB962C8B-B14F-4D97-AF65-F5344CB8AC3E}">
        <p14:creationId xmlns:p14="http://schemas.microsoft.com/office/powerpoint/2010/main" val="107176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60FD-1611-3D1E-FDA3-AA58D1926C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BDD37F-0DF9-DCD1-81E8-F447E7F2335B}"/>
              </a:ext>
            </a:extLst>
          </p:cNvPr>
          <p:cNvSpPr>
            <a:spLocks noGrp="1"/>
          </p:cNvSpPr>
          <p:nvPr>
            <p:ph type="dt" sz="half" idx="10"/>
          </p:nvPr>
        </p:nvSpPr>
        <p:spPr/>
        <p:txBody>
          <a:bodyPr/>
          <a:lstStyle/>
          <a:p>
            <a:fld id="{9B626569-1BDC-4698-90BA-BB62C347B39B}" type="datetimeFigureOut">
              <a:rPr lang="en-US" smtClean="0"/>
              <a:t>11/28/2022</a:t>
            </a:fld>
            <a:endParaRPr lang="en-US"/>
          </a:p>
        </p:txBody>
      </p:sp>
      <p:sp>
        <p:nvSpPr>
          <p:cNvPr id="4" name="Footer Placeholder 3">
            <a:extLst>
              <a:ext uri="{FF2B5EF4-FFF2-40B4-BE49-F238E27FC236}">
                <a16:creationId xmlns:a16="http://schemas.microsoft.com/office/drawing/2014/main" id="{C81902AF-B90C-A7EA-C811-2184678DBC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AA0D39-C69B-90EA-7D1C-CCD7D6F128F1}"/>
              </a:ext>
            </a:extLst>
          </p:cNvPr>
          <p:cNvSpPr>
            <a:spLocks noGrp="1"/>
          </p:cNvSpPr>
          <p:nvPr>
            <p:ph type="sldNum" sz="quarter" idx="12"/>
          </p:nvPr>
        </p:nvSpPr>
        <p:spPr/>
        <p:txBody>
          <a:bodyPr/>
          <a:lstStyle/>
          <a:p>
            <a:fld id="{2A925C0D-80C1-472F-8EB6-99F1D66216B0}" type="slidenum">
              <a:rPr lang="en-US" smtClean="0"/>
              <a:t>‹#›</a:t>
            </a:fld>
            <a:endParaRPr lang="en-US"/>
          </a:p>
        </p:txBody>
      </p:sp>
    </p:spTree>
    <p:extLst>
      <p:ext uri="{BB962C8B-B14F-4D97-AF65-F5344CB8AC3E}">
        <p14:creationId xmlns:p14="http://schemas.microsoft.com/office/powerpoint/2010/main" val="237663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7912EE-DCC0-1720-34B8-71A5574F8D20}"/>
              </a:ext>
            </a:extLst>
          </p:cNvPr>
          <p:cNvSpPr>
            <a:spLocks noGrp="1"/>
          </p:cNvSpPr>
          <p:nvPr>
            <p:ph type="dt" sz="half" idx="10"/>
          </p:nvPr>
        </p:nvSpPr>
        <p:spPr/>
        <p:txBody>
          <a:bodyPr/>
          <a:lstStyle/>
          <a:p>
            <a:fld id="{9B626569-1BDC-4698-90BA-BB62C347B39B}" type="datetimeFigureOut">
              <a:rPr lang="en-US" smtClean="0"/>
              <a:t>11/28/2022</a:t>
            </a:fld>
            <a:endParaRPr lang="en-US"/>
          </a:p>
        </p:txBody>
      </p:sp>
      <p:sp>
        <p:nvSpPr>
          <p:cNvPr id="3" name="Footer Placeholder 2">
            <a:extLst>
              <a:ext uri="{FF2B5EF4-FFF2-40B4-BE49-F238E27FC236}">
                <a16:creationId xmlns:a16="http://schemas.microsoft.com/office/drawing/2014/main" id="{7DBB4E42-B5DC-D5BD-F174-CA0510E862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A790FD-8464-4D95-28DB-17B39524E1C5}"/>
              </a:ext>
            </a:extLst>
          </p:cNvPr>
          <p:cNvSpPr>
            <a:spLocks noGrp="1"/>
          </p:cNvSpPr>
          <p:nvPr>
            <p:ph type="sldNum" sz="quarter" idx="12"/>
          </p:nvPr>
        </p:nvSpPr>
        <p:spPr/>
        <p:txBody>
          <a:bodyPr/>
          <a:lstStyle/>
          <a:p>
            <a:fld id="{2A925C0D-80C1-472F-8EB6-99F1D66216B0}" type="slidenum">
              <a:rPr lang="en-US" smtClean="0"/>
              <a:t>‹#›</a:t>
            </a:fld>
            <a:endParaRPr lang="en-US"/>
          </a:p>
        </p:txBody>
      </p:sp>
    </p:spTree>
    <p:extLst>
      <p:ext uri="{BB962C8B-B14F-4D97-AF65-F5344CB8AC3E}">
        <p14:creationId xmlns:p14="http://schemas.microsoft.com/office/powerpoint/2010/main" val="335150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56F7-A236-082B-CDB6-8F28AB51A6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AF72AA-EBEA-110A-565C-AB2B1C9A6A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D08B2F-8940-649E-503D-63445575A8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BF2BCD-83AB-3857-5013-5688ED7333BE}"/>
              </a:ext>
            </a:extLst>
          </p:cNvPr>
          <p:cNvSpPr>
            <a:spLocks noGrp="1"/>
          </p:cNvSpPr>
          <p:nvPr>
            <p:ph type="dt" sz="half" idx="10"/>
          </p:nvPr>
        </p:nvSpPr>
        <p:spPr/>
        <p:txBody>
          <a:bodyPr/>
          <a:lstStyle/>
          <a:p>
            <a:fld id="{9B626569-1BDC-4698-90BA-BB62C347B39B}" type="datetimeFigureOut">
              <a:rPr lang="en-US" smtClean="0"/>
              <a:t>11/28/2022</a:t>
            </a:fld>
            <a:endParaRPr lang="en-US"/>
          </a:p>
        </p:txBody>
      </p:sp>
      <p:sp>
        <p:nvSpPr>
          <p:cNvPr id="6" name="Footer Placeholder 5">
            <a:extLst>
              <a:ext uri="{FF2B5EF4-FFF2-40B4-BE49-F238E27FC236}">
                <a16:creationId xmlns:a16="http://schemas.microsoft.com/office/drawing/2014/main" id="{8A6EBEA7-980E-6F89-53B6-C86B35141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DBC62C-6FA9-CA96-A8C9-8CDA47E1A104}"/>
              </a:ext>
            </a:extLst>
          </p:cNvPr>
          <p:cNvSpPr>
            <a:spLocks noGrp="1"/>
          </p:cNvSpPr>
          <p:nvPr>
            <p:ph type="sldNum" sz="quarter" idx="12"/>
          </p:nvPr>
        </p:nvSpPr>
        <p:spPr/>
        <p:txBody>
          <a:bodyPr/>
          <a:lstStyle/>
          <a:p>
            <a:fld id="{2A925C0D-80C1-472F-8EB6-99F1D66216B0}" type="slidenum">
              <a:rPr lang="en-US" smtClean="0"/>
              <a:t>‹#›</a:t>
            </a:fld>
            <a:endParaRPr lang="en-US"/>
          </a:p>
        </p:txBody>
      </p:sp>
    </p:spTree>
    <p:extLst>
      <p:ext uri="{BB962C8B-B14F-4D97-AF65-F5344CB8AC3E}">
        <p14:creationId xmlns:p14="http://schemas.microsoft.com/office/powerpoint/2010/main" val="31418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2F51A-25B0-996B-A5F8-E0E3E8A67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594C25-0AD3-DDFD-8DAC-B8ABF16F3F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74BE4A-344E-AE84-C0A1-50AC0323D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4E464-EC9A-1678-6CD9-0B5B86200C4C}"/>
              </a:ext>
            </a:extLst>
          </p:cNvPr>
          <p:cNvSpPr>
            <a:spLocks noGrp="1"/>
          </p:cNvSpPr>
          <p:nvPr>
            <p:ph type="dt" sz="half" idx="10"/>
          </p:nvPr>
        </p:nvSpPr>
        <p:spPr/>
        <p:txBody>
          <a:bodyPr/>
          <a:lstStyle/>
          <a:p>
            <a:fld id="{9B626569-1BDC-4698-90BA-BB62C347B39B}" type="datetimeFigureOut">
              <a:rPr lang="en-US" smtClean="0"/>
              <a:t>11/28/2022</a:t>
            </a:fld>
            <a:endParaRPr lang="en-US"/>
          </a:p>
        </p:txBody>
      </p:sp>
      <p:sp>
        <p:nvSpPr>
          <p:cNvPr id="6" name="Footer Placeholder 5">
            <a:extLst>
              <a:ext uri="{FF2B5EF4-FFF2-40B4-BE49-F238E27FC236}">
                <a16:creationId xmlns:a16="http://schemas.microsoft.com/office/drawing/2014/main" id="{8FC9D697-A340-79CA-6AC1-45D6F8B92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E1B79-E3D6-7C28-9833-185FA31980D3}"/>
              </a:ext>
            </a:extLst>
          </p:cNvPr>
          <p:cNvSpPr>
            <a:spLocks noGrp="1"/>
          </p:cNvSpPr>
          <p:nvPr>
            <p:ph type="sldNum" sz="quarter" idx="12"/>
          </p:nvPr>
        </p:nvSpPr>
        <p:spPr/>
        <p:txBody>
          <a:bodyPr/>
          <a:lstStyle/>
          <a:p>
            <a:fld id="{2A925C0D-80C1-472F-8EB6-99F1D66216B0}" type="slidenum">
              <a:rPr lang="en-US" smtClean="0"/>
              <a:t>‹#›</a:t>
            </a:fld>
            <a:endParaRPr lang="en-US"/>
          </a:p>
        </p:txBody>
      </p:sp>
    </p:spTree>
    <p:extLst>
      <p:ext uri="{BB962C8B-B14F-4D97-AF65-F5344CB8AC3E}">
        <p14:creationId xmlns:p14="http://schemas.microsoft.com/office/powerpoint/2010/main" val="1735971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79486F-4E61-ACFF-2D36-47304463F8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B0E572-0C5D-E44B-7A84-5EDE9D8FE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EC67B-B581-0286-4E0C-6D31981BC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26569-1BDC-4698-90BA-BB62C347B39B}" type="datetimeFigureOut">
              <a:rPr lang="en-US" smtClean="0"/>
              <a:t>11/28/2022</a:t>
            </a:fld>
            <a:endParaRPr lang="en-US"/>
          </a:p>
        </p:txBody>
      </p:sp>
      <p:sp>
        <p:nvSpPr>
          <p:cNvPr id="5" name="Footer Placeholder 4">
            <a:extLst>
              <a:ext uri="{FF2B5EF4-FFF2-40B4-BE49-F238E27FC236}">
                <a16:creationId xmlns:a16="http://schemas.microsoft.com/office/drawing/2014/main" id="{9A2477E7-2ED3-2047-BFC9-E37AD34E63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525108-4858-418D-9129-81AB83B8DC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925C0D-80C1-472F-8EB6-99F1D66216B0}" type="slidenum">
              <a:rPr lang="en-US" smtClean="0"/>
              <a:t>‹#›</a:t>
            </a:fld>
            <a:endParaRPr lang="en-US"/>
          </a:p>
        </p:txBody>
      </p:sp>
    </p:spTree>
    <p:extLst>
      <p:ext uri="{BB962C8B-B14F-4D97-AF65-F5344CB8AC3E}">
        <p14:creationId xmlns:p14="http://schemas.microsoft.com/office/powerpoint/2010/main" val="2173061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9159-53FC-68E0-4043-F6CEDEB03A16}"/>
              </a:ext>
            </a:extLst>
          </p:cNvPr>
          <p:cNvSpPr>
            <a:spLocks noGrp="1"/>
          </p:cNvSpPr>
          <p:nvPr>
            <p:ph type="ctrTitle"/>
          </p:nvPr>
        </p:nvSpPr>
        <p:spPr/>
        <p:txBody>
          <a:bodyPr/>
          <a:lstStyle/>
          <a:p>
            <a:r>
              <a:rPr lang="en-US" dirty="0"/>
              <a:t>Computer Networks</a:t>
            </a:r>
          </a:p>
        </p:txBody>
      </p:sp>
      <p:sp>
        <p:nvSpPr>
          <p:cNvPr id="3" name="Subtitle 2">
            <a:extLst>
              <a:ext uri="{FF2B5EF4-FFF2-40B4-BE49-F238E27FC236}">
                <a16:creationId xmlns:a16="http://schemas.microsoft.com/office/drawing/2014/main" id="{28245474-833A-ECE6-5A51-A97EBDBA3A86}"/>
              </a:ext>
            </a:extLst>
          </p:cNvPr>
          <p:cNvSpPr>
            <a:spLocks noGrp="1"/>
          </p:cNvSpPr>
          <p:nvPr>
            <p:ph type="subTitle" idx="1"/>
          </p:nvPr>
        </p:nvSpPr>
        <p:spPr/>
        <p:txBody>
          <a:bodyPr/>
          <a:lstStyle/>
          <a:p>
            <a:r>
              <a:rPr lang="en-US" dirty="0"/>
              <a:t>Assignment 4: Internet Measurement</a:t>
            </a:r>
          </a:p>
        </p:txBody>
      </p:sp>
    </p:spTree>
    <p:extLst>
      <p:ext uri="{BB962C8B-B14F-4D97-AF65-F5344CB8AC3E}">
        <p14:creationId xmlns:p14="http://schemas.microsoft.com/office/powerpoint/2010/main" val="363721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25A1-49E4-953C-428A-EAA62748A230}"/>
              </a:ext>
            </a:extLst>
          </p:cNvPr>
          <p:cNvSpPr>
            <a:spLocks noGrp="1"/>
          </p:cNvSpPr>
          <p:nvPr>
            <p:ph type="title"/>
          </p:nvPr>
        </p:nvSpPr>
        <p:spPr/>
        <p:txBody>
          <a:bodyPr/>
          <a:lstStyle/>
          <a:p>
            <a:r>
              <a:rPr lang="en-US" dirty="0"/>
              <a:t>CDFs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23B1B2-EEB1-82AB-80FD-3924D8A18E6E}"/>
                  </a:ext>
                </a:extLst>
              </p:cNvPr>
              <p:cNvSpPr>
                <a:spLocks noGrp="1"/>
              </p:cNvSpPr>
              <p:nvPr>
                <p:ph idx="1"/>
              </p:nvPr>
            </p:nvSpPr>
            <p:spPr/>
            <p:txBody>
              <a:bodyPr/>
              <a:lstStyle/>
              <a:p>
                <a:r>
                  <a:rPr lang="en-US" dirty="0"/>
                  <a:t>Some questions ask for you to create cumulative distribution probability functions (CDFs) of the data.</a:t>
                </a:r>
              </a:p>
              <a:p>
                <a:pPr lvl="1"/>
                <a:r>
                  <a:rPr lang="en-US" dirty="0"/>
                  <a:t>They represent the probability 𝑃(𝑋 ≤ 𝑡) where 𝑋 is the random variable and 𝑡 is the value we want the probability of 𝑋 being less then or equal to. </a:t>
                </a:r>
              </a:p>
              <a:p>
                <a:pPr lvl="1"/>
                <a:r>
                  <a:rPr lang="en-US" dirty="0"/>
                  <a:t>Can solve them by using summations (or integrals):</a:t>
                </a:r>
                <a14:m>
                  <m:oMath xmlns:m="http://schemas.openxmlformats.org/officeDocument/2006/math">
                    <m:r>
                      <m:rPr>
                        <m:sty m:val="p"/>
                      </m:rPr>
                      <a:rPr lang="en-US" b="0" i="0" smtClean="0">
                        <a:latin typeface="Cambria Math" panose="02040503050406030204" pitchFamily="18" charset="0"/>
                      </a:rPr>
                      <m:t>P</m:t>
                    </m:r>
                    <m:d>
                      <m:dPr>
                        <m:ctrlPr>
                          <a:rPr lang="en-US" b="0" i="0" smtClean="0">
                            <a:latin typeface="Cambria Math" panose="02040503050406030204" pitchFamily="18" charset="0"/>
                          </a:rPr>
                        </m:ctrlPr>
                      </m:dPr>
                      <m:e>
                        <m:r>
                          <m:rPr>
                            <m:sty m:val="p"/>
                          </m:rPr>
                          <a:rPr lang="en-US" b="0" i="0" smtClean="0">
                            <a:latin typeface="Cambria Math" panose="02040503050406030204" pitchFamily="18" charset="0"/>
                          </a:rPr>
                          <m:t>X</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𝑡</m:t>
                        </m:r>
                      </m: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e>
                        </m:d>
                      </m:e>
                    </m:nary>
                  </m:oMath>
                </a14:m>
                <a:endParaRPr lang="en-US" dirty="0"/>
              </a:p>
            </p:txBody>
          </p:sp>
        </mc:Choice>
        <mc:Fallback>
          <p:sp>
            <p:nvSpPr>
              <p:cNvPr id="3" name="Content Placeholder 2">
                <a:extLst>
                  <a:ext uri="{FF2B5EF4-FFF2-40B4-BE49-F238E27FC236}">
                    <a16:creationId xmlns:a16="http://schemas.microsoft.com/office/drawing/2014/main" id="{6423B1B2-EEB1-82AB-80FD-3924D8A18E6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42162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2C92-EA7F-749E-F486-09828B60D65A}"/>
              </a:ext>
            </a:extLst>
          </p:cNvPr>
          <p:cNvSpPr>
            <a:spLocks noGrp="1"/>
          </p:cNvSpPr>
          <p:nvPr>
            <p:ph type="title"/>
          </p:nvPr>
        </p:nvSpPr>
        <p:spPr/>
        <p:txBody>
          <a:bodyPr/>
          <a:lstStyle/>
          <a:p>
            <a:r>
              <a:rPr lang="en-US" dirty="0"/>
              <a:t>CDFs (cont’d)</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CFA0DD54-8CA2-2F9B-59C3-05CC4059A27C}"/>
                  </a:ext>
                </a:extLst>
              </p:cNvPr>
              <p:cNvSpPr txBox="1">
                <a:spLocks/>
              </p:cNvSpPr>
              <p:nvPr/>
            </p:nvSpPr>
            <p:spPr>
              <a:xfrm>
                <a:off x="838199" y="1690689"/>
                <a:ext cx="10515600" cy="4959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example: create a CDF for the following probability distribution</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5−</m:t>
                          </m:r>
                          <m:r>
                            <a:rPr lang="en-US" b="0" i="1" smtClean="0">
                              <a:latin typeface="Cambria Math" panose="02040503050406030204" pitchFamily="18" charset="0"/>
                            </a:rPr>
                            <m:t>𝑡</m:t>
                          </m:r>
                        </m:num>
                        <m:den>
                          <m:r>
                            <a:rPr lang="en-US" b="0" i="1" smtClean="0">
                              <a:latin typeface="Cambria Math" panose="02040503050406030204" pitchFamily="18" charset="0"/>
                            </a:rPr>
                            <m:t>10</m:t>
                          </m:r>
                        </m:den>
                      </m:f>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=1,2,3,4</m:t>
                      </m:r>
                    </m:oMath>
                  </m:oMathPara>
                </a14:m>
                <a:endParaRPr lang="en-US" dirty="0"/>
              </a:p>
              <a:p>
                <a:r>
                  <a:rPr lang="en-US" dirty="0"/>
                  <a:t>For each 𝑡</a:t>
                </a:r>
                <a:r>
                  <a:rPr lang="en-US" baseline="-25000" dirty="0"/>
                  <a:t>𝑖</a:t>
                </a:r>
                <a:r>
                  <a:rPr lang="en-US" dirty="0"/>
                  <a:t> ∈ {1,2,3,4}, calculate 𝑃(𝑋 = 𝑡</a:t>
                </a:r>
                <a:r>
                  <a:rPr lang="en-US" baseline="-25000" dirty="0"/>
                  <a:t>𝑖</a:t>
                </a:r>
                <a:r>
                  <a:rPr lang="en-US" dirty="0"/>
                  <a:t>) </a:t>
                </a:r>
              </a:p>
              <a:p>
                <a:r>
                  <a:rPr lang="en-US" dirty="0"/>
                  <a:t>For each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1, 2, 3, 4</m:t>
                        </m:r>
                      </m:e>
                    </m:d>
                    <m:r>
                      <a:rPr lang="en-US" b="0" i="1" smtClean="0">
                        <a:latin typeface="Cambria Math" panose="02040503050406030204" pitchFamily="18" charset="0"/>
                      </a:rPr>
                      <m:t> </m:t>
                    </m:r>
                  </m:oMath>
                </a14:m>
                <a:r>
                  <a:rPr lang="en-US" dirty="0"/>
                  <a:t>, calculate </a:t>
                </a:r>
                <a14:m>
                  <m:oMath xmlns:m="http://schemas.openxmlformats.org/officeDocument/2006/math">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e>
                        </m:d>
                      </m:e>
                    </m:nary>
                  </m:oMath>
                </a14:m>
                <a:endParaRPr lang="en-US" dirty="0"/>
              </a:p>
              <a:p>
                <a:r>
                  <a:rPr lang="en-US" dirty="0"/>
                  <a:t>Show distribution of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pPr lvl="1"/>
                <a:endParaRPr lang="en-US" dirty="0"/>
              </a:p>
            </p:txBody>
          </p:sp>
        </mc:Choice>
        <mc:Fallback>
          <p:sp>
            <p:nvSpPr>
              <p:cNvPr id="6" name="Content Placeholder 2">
                <a:extLst>
                  <a:ext uri="{FF2B5EF4-FFF2-40B4-BE49-F238E27FC236}">
                    <a16:creationId xmlns:a16="http://schemas.microsoft.com/office/drawing/2014/main" id="{CFA0DD54-8CA2-2F9B-59C3-05CC4059A27C}"/>
                  </a:ext>
                </a:extLst>
              </p:cNvPr>
              <p:cNvSpPr txBox="1">
                <a:spLocks noRot="1" noChangeAspect="1" noMove="1" noResize="1" noEditPoints="1" noAdjustHandles="1" noChangeArrowheads="1" noChangeShapeType="1" noTextEdit="1"/>
              </p:cNvSpPr>
              <p:nvPr/>
            </p:nvSpPr>
            <p:spPr>
              <a:xfrm>
                <a:off x="838199" y="1690689"/>
                <a:ext cx="10515600" cy="4959494"/>
              </a:xfrm>
              <a:prstGeom prst="rect">
                <a:avLst/>
              </a:prstGeom>
              <a:blipFill>
                <a:blip r:embed="rId2"/>
                <a:stretch>
                  <a:fillRect l="-986" t="-1966"/>
                </a:stretch>
              </a:blipFill>
            </p:spPr>
            <p:txBody>
              <a:bodyPr/>
              <a:lstStyle/>
              <a:p>
                <a:r>
                  <a:rPr lang="en-US">
                    <a:noFill/>
                  </a:rPr>
                  <a:t> </a:t>
                </a:r>
              </a:p>
            </p:txBody>
          </p:sp>
        </mc:Fallback>
      </mc:AlternateContent>
    </p:spTree>
    <p:extLst>
      <p:ext uri="{BB962C8B-B14F-4D97-AF65-F5344CB8AC3E}">
        <p14:creationId xmlns:p14="http://schemas.microsoft.com/office/powerpoint/2010/main" val="5925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2C92-EA7F-749E-F486-09828B60D65A}"/>
              </a:ext>
            </a:extLst>
          </p:cNvPr>
          <p:cNvSpPr>
            <a:spLocks noGrp="1"/>
          </p:cNvSpPr>
          <p:nvPr>
            <p:ph type="title"/>
          </p:nvPr>
        </p:nvSpPr>
        <p:spPr/>
        <p:txBody>
          <a:bodyPr/>
          <a:lstStyle/>
          <a:p>
            <a:r>
              <a:rPr lang="en-US" dirty="0"/>
              <a:t>CDFs (cont’d)</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CFA0DD54-8CA2-2F9B-59C3-05CC4059A27C}"/>
                  </a:ext>
                </a:extLst>
              </p:cNvPr>
              <p:cNvSpPr txBox="1">
                <a:spLocks/>
              </p:cNvSpPr>
              <p:nvPr/>
            </p:nvSpPr>
            <p:spPr>
              <a:xfrm>
                <a:off x="838199" y="1690689"/>
                <a:ext cx="10515600" cy="4959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example: create a CDF for the following probability distribution</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5−</m:t>
                          </m:r>
                          <m:r>
                            <a:rPr lang="en-US" b="0" i="1" smtClean="0">
                              <a:latin typeface="Cambria Math" panose="02040503050406030204" pitchFamily="18" charset="0"/>
                            </a:rPr>
                            <m:t>𝑡</m:t>
                          </m:r>
                        </m:num>
                        <m:den>
                          <m:r>
                            <a:rPr lang="en-US" b="0" i="1" smtClean="0">
                              <a:latin typeface="Cambria Math" panose="02040503050406030204" pitchFamily="18" charset="0"/>
                            </a:rPr>
                            <m:t>10</m:t>
                          </m:r>
                        </m:den>
                      </m:f>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=1,2,3,4</m:t>
                      </m:r>
                    </m:oMath>
                  </m:oMathPara>
                </a14:m>
                <a:endParaRPr lang="en-US" dirty="0"/>
              </a:p>
              <a:p>
                <a:r>
                  <a:rPr lang="en-US" dirty="0"/>
                  <a:t>For each 𝑡</a:t>
                </a:r>
                <a:r>
                  <a:rPr lang="en-US" baseline="-25000" dirty="0"/>
                  <a:t>𝑖</a:t>
                </a:r>
                <a:r>
                  <a:rPr lang="en-US" dirty="0"/>
                  <a:t> ∈ {1,2,3,4}, calculate 𝑃(𝑋 = 𝑡</a:t>
                </a:r>
                <a:r>
                  <a:rPr lang="en-US" baseline="-25000" dirty="0"/>
                  <a:t>𝑖</a:t>
                </a:r>
                <a:r>
                  <a:rPr lang="en-US" dirty="0"/>
                  <a:t>)</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=1</m:t>
                        </m:r>
                      </m:e>
                    </m:d>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5−1</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10</m:t>
                        </m:r>
                      </m:den>
                    </m:f>
                    <m:r>
                      <a:rPr lang="en-US" b="0" i="1" smtClean="0">
                        <a:latin typeface="Cambria Math" panose="02040503050406030204" pitchFamily="18" charset="0"/>
                      </a:rPr>
                      <m:t>=0.4</m:t>
                    </m:r>
                  </m:oMath>
                </a14:m>
                <a:endParaRPr lang="en-US" b="0" dirty="0"/>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=2</m:t>
                        </m:r>
                      </m:e>
                    </m:d>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5−</m:t>
                        </m:r>
                        <m:r>
                          <a:rPr lang="en-US" b="0" i="1" smtClean="0">
                            <a:latin typeface="Cambria Math" panose="02040503050406030204" pitchFamily="18" charset="0"/>
                          </a:rPr>
                          <m:t>2</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10</m:t>
                        </m:r>
                      </m:den>
                    </m:f>
                    <m:r>
                      <a:rPr lang="en-US" b="0" i="1" smtClean="0">
                        <a:latin typeface="Cambria Math" panose="02040503050406030204" pitchFamily="18" charset="0"/>
                      </a:rPr>
                      <m:t>=0.</m:t>
                    </m:r>
                    <m:r>
                      <a:rPr lang="en-US" b="0" i="1" smtClean="0">
                        <a:latin typeface="Cambria Math" panose="02040503050406030204" pitchFamily="18" charset="0"/>
                      </a:rPr>
                      <m:t>3</m:t>
                    </m:r>
                  </m:oMath>
                </a14:m>
                <a:endParaRPr lang="en-US" dirty="0"/>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=3</m:t>
                        </m:r>
                      </m:e>
                    </m:d>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5−</m:t>
                        </m:r>
                        <m:r>
                          <a:rPr lang="en-US" b="0" i="1" smtClean="0">
                            <a:latin typeface="Cambria Math" panose="02040503050406030204" pitchFamily="18" charset="0"/>
                          </a:rPr>
                          <m:t>3</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10</m:t>
                        </m:r>
                      </m:den>
                    </m:f>
                    <m:r>
                      <a:rPr lang="en-US" b="0" i="1" smtClean="0">
                        <a:latin typeface="Cambria Math" panose="02040503050406030204" pitchFamily="18" charset="0"/>
                      </a:rPr>
                      <m:t>=0.</m:t>
                    </m:r>
                    <m:r>
                      <a:rPr lang="en-US" b="0" i="1" smtClean="0">
                        <a:latin typeface="Cambria Math" panose="02040503050406030204" pitchFamily="18" charset="0"/>
                      </a:rPr>
                      <m:t>2</m:t>
                    </m:r>
                  </m:oMath>
                </a14:m>
                <a:endParaRPr lang="en-US" dirty="0"/>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=4</m:t>
                        </m:r>
                      </m:e>
                    </m:d>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5−</m:t>
                        </m:r>
                        <m:r>
                          <a:rPr lang="en-US" b="0" i="1" smtClean="0">
                            <a:latin typeface="Cambria Math" panose="02040503050406030204" pitchFamily="18" charset="0"/>
                          </a:rPr>
                          <m:t>4</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m:t>
                        </m:r>
                      </m:den>
                    </m:f>
                    <m:r>
                      <a:rPr lang="en-US" b="0" i="1" smtClean="0">
                        <a:latin typeface="Cambria Math" panose="02040503050406030204" pitchFamily="18" charset="0"/>
                      </a:rPr>
                      <m:t>=0.</m:t>
                    </m:r>
                    <m:r>
                      <a:rPr lang="en-US" b="0" i="1" smtClean="0">
                        <a:latin typeface="Cambria Math" panose="02040503050406030204" pitchFamily="18" charset="0"/>
                      </a:rPr>
                      <m:t>1</m:t>
                    </m:r>
                  </m:oMath>
                </a14:m>
                <a:endParaRPr lang="en-US" dirty="0"/>
              </a:p>
            </p:txBody>
          </p:sp>
        </mc:Choice>
        <mc:Fallback>
          <p:sp>
            <p:nvSpPr>
              <p:cNvPr id="6" name="Content Placeholder 2">
                <a:extLst>
                  <a:ext uri="{FF2B5EF4-FFF2-40B4-BE49-F238E27FC236}">
                    <a16:creationId xmlns:a16="http://schemas.microsoft.com/office/drawing/2014/main" id="{CFA0DD54-8CA2-2F9B-59C3-05CC4059A27C}"/>
                  </a:ext>
                </a:extLst>
              </p:cNvPr>
              <p:cNvSpPr txBox="1">
                <a:spLocks noRot="1" noChangeAspect="1" noMove="1" noResize="1" noEditPoints="1" noAdjustHandles="1" noChangeArrowheads="1" noChangeShapeType="1" noTextEdit="1"/>
              </p:cNvSpPr>
              <p:nvPr/>
            </p:nvSpPr>
            <p:spPr>
              <a:xfrm>
                <a:off x="838199" y="1690689"/>
                <a:ext cx="10515600" cy="4959494"/>
              </a:xfrm>
              <a:prstGeom prst="rect">
                <a:avLst/>
              </a:prstGeom>
              <a:blipFill>
                <a:blip r:embed="rId2"/>
                <a:stretch>
                  <a:fillRect l="-986" t="-1966"/>
                </a:stretch>
              </a:blipFill>
            </p:spPr>
            <p:txBody>
              <a:bodyPr/>
              <a:lstStyle/>
              <a:p>
                <a:r>
                  <a:rPr lang="en-US">
                    <a:noFill/>
                  </a:rPr>
                  <a:t> </a:t>
                </a:r>
              </a:p>
            </p:txBody>
          </p:sp>
        </mc:Fallback>
      </mc:AlternateContent>
    </p:spTree>
    <p:extLst>
      <p:ext uri="{BB962C8B-B14F-4D97-AF65-F5344CB8AC3E}">
        <p14:creationId xmlns:p14="http://schemas.microsoft.com/office/powerpoint/2010/main" val="7850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500"/>
                                        <p:tgtEl>
                                          <p:spTgt spid="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2C92-EA7F-749E-F486-09828B60D65A}"/>
              </a:ext>
            </a:extLst>
          </p:cNvPr>
          <p:cNvSpPr>
            <a:spLocks noGrp="1"/>
          </p:cNvSpPr>
          <p:nvPr>
            <p:ph type="title"/>
          </p:nvPr>
        </p:nvSpPr>
        <p:spPr/>
        <p:txBody>
          <a:bodyPr/>
          <a:lstStyle/>
          <a:p>
            <a:r>
              <a:rPr lang="en-US" dirty="0"/>
              <a:t>CDFs (cont’d)</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CFA0DD54-8CA2-2F9B-59C3-05CC4059A27C}"/>
                  </a:ext>
                </a:extLst>
              </p:cNvPr>
              <p:cNvSpPr txBox="1">
                <a:spLocks/>
              </p:cNvSpPr>
              <p:nvPr/>
            </p:nvSpPr>
            <p:spPr>
              <a:xfrm>
                <a:off x="838199" y="1690689"/>
                <a:ext cx="10515600" cy="4959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example: create a CDF for the following probability distribution</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5−</m:t>
                          </m:r>
                          <m:r>
                            <a:rPr lang="en-US" b="0" i="1" smtClean="0">
                              <a:latin typeface="Cambria Math" panose="02040503050406030204" pitchFamily="18" charset="0"/>
                            </a:rPr>
                            <m:t>𝑡</m:t>
                          </m:r>
                        </m:num>
                        <m:den>
                          <m:r>
                            <a:rPr lang="en-US" b="0" i="1" smtClean="0">
                              <a:latin typeface="Cambria Math" panose="02040503050406030204" pitchFamily="18" charset="0"/>
                            </a:rPr>
                            <m:t>10</m:t>
                          </m:r>
                        </m:den>
                      </m:f>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=1,2,3,4</m:t>
                      </m:r>
                    </m:oMath>
                  </m:oMathPara>
                </a14:m>
                <a:endParaRPr lang="en-US" dirty="0"/>
              </a:p>
              <a:p>
                <a:r>
                  <a:rPr lang="en-US" dirty="0"/>
                  <a:t>For each 𝑡</a:t>
                </a:r>
                <a:r>
                  <a:rPr lang="en-US" baseline="-25000" dirty="0"/>
                  <a:t>𝑖</a:t>
                </a:r>
                <a:r>
                  <a:rPr lang="en-US" dirty="0"/>
                  <a:t> ∈ {1,2,3,4}, calculate 𝑃(𝑋 = 𝑡</a:t>
                </a:r>
                <a:r>
                  <a:rPr lang="en-US" baseline="-25000" dirty="0"/>
                  <a:t>𝑖</a:t>
                </a:r>
                <a:r>
                  <a:rPr lang="en-US" dirty="0"/>
                  <a:t>) </a:t>
                </a:r>
              </a:p>
              <a:p>
                <a:r>
                  <a:rPr lang="en-US" dirty="0"/>
                  <a:t>For each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1, 2, 3, 4</m:t>
                        </m:r>
                      </m:e>
                    </m:d>
                    <m:r>
                      <a:rPr lang="en-US" b="0" i="1" smtClean="0">
                        <a:latin typeface="Cambria Math" panose="02040503050406030204" pitchFamily="18" charset="0"/>
                      </a:rPr>
                      <m:t> </m:t>
                    </m:r>
                  </m:oMath>
                </a14:m>
                <a:r>
                  <a:rPr lang="en-US" dirty="0"/>
                  <a:t>, calculate </a:t>
                </a:r>
                <a14:m>
                  <m:oMath xmlns:m="http://schemas.openxmlformats.org/officeDocument/2006/math">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e>
                        </m:d>
                      </m:e>
                    </m:nary>
                  </m:oMath>
                </a14:m>
                <a:endParaRPr lang="en-US" dirty="0"/>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1</m:t>
                        </m:r>
                      </m:e>
                    </m:d>
                    <m:r>
                      <a:rPr lang="en-US"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10</m:t>
                        </m:r>
                      </m:den>
                    </m:f>
                    <m:r>
                      <a:rPr lang="en-US" b="0" i="1" smtClean="0">
                        <a:latin typeface="Cambria Math" panose="02040503050406030204" pitchFamily="18" charset="0"/>
                      </a:rPr>
                      <m:t>=0.4</m:t>
                    </m:r>
                  </m:oMath>
                </a14:m>
                <a:endParaRPr lang="en-US" b="0" dirty="0"/>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2</m:t>
                        </m:r>
                      </m:e>
                    </m:d>
                    <m:r>
                      <a:rPr lang="en-US" i="1" smtClean="0">
                        <a:latin typeface="Cambria Math" panose="02040503050406030204" pitchFamily="18" charset="0"/>
                      </a:rPr>
                      <m:t>=</m:t>
                    </m:r>
                    <m:r>
                      <a:rPr lang="en-US"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=2</m:t>
                        </m:r>
                      </m:e>
                    </m:d>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10</m:t>
                        </m:r>
                      </m:den>
                    </m:f>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7</m:t>
                    </m:r>
                  </m:oMath>
                </a14:m>
                <a:endParaRPr lang="en-US" b="0" dirty="0"/>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≤3</m:t>
                        </m:r>
                      </m:e>
                    </m:d>
                    <m:r>
                      <a:rPr lang="en-US" i="1" smtClean="0">
                        <a:latin typeface="Cambria Math" panose="02040503050406030204" pitchFamily="18" charset="0"/>
                      </a:rPr>
                      <m:t>=</m:t>
                    </m:r>
                    <m:r>
                      <a:rPr lang="en-US"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=3</m:t>
                        </m:r>
                      </m:e>
                    </m:d>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10</m:t>
                        </m:r>
                      </m:den>
                    </m:f>
                    <m:r>
                      <a:rPr lang="en-US" b="0" i="1" smtClean="0">
                        <a:latin typeface="Cambria Math" panose="02040503050406030204" pitchFamily="18" charset="0"/>
                      </a:rPr>
                      <m:t>=0.</m:t>
                    </m:r>
                    <m:r>
                      <a:rPr lang="en-US" b="0" i="1" smtClean="0">
                        <a:latin typeface="Cambria Math" panose="02040503050406030204" pitchFamily="18" charset="0"/>
                      </a:rPr>
                      <m:t>9</m:t>
                    </m:r>
                  </m:oMath>
                </a14:m>
                <a:endParaRPr lang="en-US" b="0" dirty="0"/>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≤4</m:t>
                        </m:r>
                      </m:e>
                    </m:d>
                    <m:r>
                      <a:rPr lang="en-US" i="1" smtClean="0">
                        <a:latin typeface="Cambria Math" panose="02040503050406030204" pitchFamily="18" charset="0"/>
                      </a:rPr>
                      <m:t>=</m:t>
                    </m:r>
                    <m:r>
                      <a:rPr lang="en-US"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=4</m:t>
                        </m:r>
                      </m:e>
                    </m:d>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10</m:t>
                        </m:r>
                      </m:den>
                    </m:f>
                    <m:r>
                      <a:rPr lang="en-US" b="0" i="1" smtClean="0">
                        <a:latin typeface="Cambria Math" panose="02040503050406030204" pitchFamily="18" charset="0"/>
                      </a:rPr>
                      <m:t>=</m:t>
                    </m:r>
                    <m:r>
                      <a:rPr lang="en-US" b="0" i="1" smtClean="0">
                        <a:latin typeface="Cambria Math" panose="02040503050406030204" pitchFamily="18" charset="0"/>
                      </a:rPr>
                      <m:t>1</m:t>
                    </m:r>
                  </m:oMath>
                </a14:m>
                <a:endParaRPr lang="en-US" b="0" dirty="0"/>
              </a:p>
            </p:txBody>
          </p:sp>
        </mc:Choice>
        <mc:Fallback>
          <p:sp>
            <p:nvSpPr>
              <p:cNvPr id="6" name="Content Placeholder 2">
                <a:extLst>
                  <a:ext uri="{FF2B5EF4-FFF2-40B4-BE49-F238E27FC236}">
                    <a16:creationId xmlns:a16="http://schemas.microsoft.com/office/drawing/2014/main" id="{CFA0DD54-8CA2-2F9B-59C3-05CC4059A27C}"/>
                  </a:ext>
                </a:extLst>
              </p:cNvPr>
              <p:cNvSpPr txBox="1">
                <a:spLocks noRot="1" noChangeAspect="1" noMove="1" noResize="1" noEditPoints="1" noAdjustHandles="1" noChangeArrowheads="1" noChangeShapeType="1" noTextEdit="1"/>
              </p:cNvSpPr>
              <p:nvPr/>
            </p:nvSpPr>
            <p:spPr>
              <a:xfrm>
                <a:off x="838199" y="1690689"/>
                <a:ext cx="10515600" cy="4959494"/>
              </a:xfrm>
              <a:prstGeom prst="rect">
                <a:avLst/>
              </a:prstGeom>
              <a:blipFill>
                <a:blip r:embed="rId2"/>
                <a:stretch>
                  <a:fillRect l="-986" t="-1966"/>
                </a:stretch>
              </a:blipFill>
            </p:spPr>
            <p:txBody>
              <a:bodyPr/>
              <a:lstStyle/>
              <a:p>
                <a:r>
                  <a:rPr lang="en-US">
                    <a:noFill/>
                  </a:rPr>
                  <a:t> </a:t>
                </a:r>
              </a:p>
            </p:txBody>
          </p:sp>
        </mc:Fallback>
      </mc:AlternateContent>
    </p:spTree>
    <p:extLst>
      <p:ext uri="{BB962C8B-B14F-4D97-AF65-F5344CB8AC3E}">
        <p14:creationId xmlns:p14="http://schemas.microsoft.com/office/powerpoint/2010/main" val="364685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fade">
                                      <p:cBhvr>
                                        <p:cTn id="12" dur="500"/>
                                        <p:tgtEl>
                                          <p:spTgt spid="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fade">
                                      <p:cBhvr>
                                        <p:cTn id="17" dur="500"/>
                                        <p:tgtEl>
                                          <p:spTgt spid="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2C92-EA7F-749E-F486-09828B60D65A}"/>
              </a:ext>
            </a:extLst>
          </p:cNvPr>
          <p:cNvSpPr>
            <a:spLocks noGrp="1"/>
          </p:cNvSpPr>
          <p:nvPr>
            <p:ph type="title"/>
          </p:nvPr>
        </p:nvSpPr>
        <p:spPr/>
        <p:txBody>
          <a:bodyPr/>
          <a:lstStyle/>
          <a:p>
            <a:r>
              <a:rPr lang="en-US" dirty="0"/>
              <a:t>CDFs (cont’d)</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CFA0DD54-8CA2-2F9B-59C3-05CC4059A27C}"/>
                  </a:ext>
                </a:extLst>
              </p:cNvPr>
              <p:cNvSpPr txBox="1">
                <a:spLocks/>
              </p:cNvSpPr>
              <p:nvPr/>
            </p:nvSpPr>
            <p:spPr>
              <a:xfrm>
                <a:off x="838199" y="1690689"/>
                <a:ext cx="10515600" cy="4959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example: create a CDF for the following probability distribution</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5−</m:t>
                          </m:r>
                          <m:r>
                            <a:rPr lang="en-US" b="0" i="1" smtClean="0">
                              <a:latin typeface="Cambria Math" panose="02040503050406030204" pitchFamily="18" charset="0"/>
                            </a:rPr>
                            <m:t>𝑡</m:t>
                          </m:r>
                        </m:num>
                        <m:den>
                          <m:r>
                            <a:rPr lang="en-US" b="0" i="1" smtClean="0">
                              <a:latin typeface="Cambria Math" panose="02040503050406030204" pitchFamily="18" charset="0"/>
                            </a:rPr>
                            <m:t>10</m:t>
                          </m:r>
                        </m:den>
                      </m:f>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=1,2,3,4</m:t>
                      </m:r>
                    </m:oMath>
                  </m:oMathPara>
                </a14:m>
                <a:endParaRPr lang="en-US" dirty="0"/>
              </a:p>
              <a:p>
                <a:r>
                  <a:rPr lang="en-US" dirty="0"/>
                  <a:t>For each 𝑡</a:t>
                </a:r>
                <a:r>
                  <a:rPr lang="en-US" baseline="-25000" dirty="0"/>
                  <a:t>𝑖</a:t>
                </a:r>
                <a:r>
                  <a:rPr lang="en-US" dirty="0"/>
                  <a:t> ∈ {1,2,3,4}, calculate 𝑃(𝑋 = 𝑡</a:t>
                </a:r>
                <a:r>
                  <a:rPr lang="en-US" baseline="-25000" dirty="0"/>
                  <a:t>𝑖</a:t>
                </a:r>
                <a:r>
                  <a:rPr lang="en-US" dirty="0"/>
                  <a:t>) </a:t>
                </a:r>
              </a:p>
              <a:p>
                <a:r>
                  <a:rPr lang="en-US" dirty="0"/>
                  <a:t>For each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1, 2, 3, 4</m:t>
                        </m:r>
                      </m:e>
                    </m:d>
                    <m:r>
                      <a:rPr lang="en-US" b="0" i="1" smtClean="0">
                        <a:latin typeface="Cambria Math" panose="02040503050406030204" pitchFamily="18" charset="0"/>
                      </a:rPr>
                      <m:t> </m:t>
                    </m:r>
                  </m:oMath>
                </a14:m>
                <a:r>
                  <a:rPr lang="en-US" dirty="0"/>
                  <a:t>, calculate </a:t>
                </a:r>
                <a14:m>
                  <m:oMath xmlns:m="http://schemas.openxmlformats.org/officeDocument/2006/math">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e>
                        </m:d>
                      </m:e>
                    </m:nary>
                  </m:oMath>
                </a14:m>
                <a:endParaRPr lang="en-US" b="0" dirty="0"/>
              </a:p>
              <a:p>
                <a:r>
                  <a:rPr lang="en-US" dirty="0"/>
                  <a:t>Show distribution of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pPr lvl="1"/>
                <a:r>
                  <a:rPr lang="en-US" b="0" dirty="0"/>
                  <a:t>X-a</a:t>
                </a:r>
                <a:r>
                  <a:rPr lang="en-US" dirty="0"/>
                  <a:t>xis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∈{1, 2, 3, 4}</m:t>
                    </m:r>
                  </m:oMath>
                </a14:m>
                <a:r>
                  <a:rPr lang="en-US" b="0" dirty="0"/>
                  <a:t>, Y-axis 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b="0" dirty="0"/>
              </a:p>
              <a:p>
                <a:endParaRPr lang="en-US" b="0" dirty="0"/>
              </a:p>
            </p:txBody>
          </p:sp>
        </mc:Choice>
        <mc:Fallback>
          <p:sp>
            <p:nvSpPr>
              <p:cNvPr id="6" name="Content Placeholder 2">
                <a:extLst>
                  <a:ext uri="{FF2B5EF4-FFF2-40B4-BE49-F238E27FC236}">
                    <a16:creationId xmlns:a16="http://schemas.microsoft.com/office/drawing/2014/main" id="{CFA0DD54-8CA2-2F9B-59C3-05CC4059A27C}"/>
                  </a:ext>
                </a:extLst>
              </p:cNvPr>
              <p:cNvSpPr txBox="1">
                <a:spLocks noRot="1" noChangeAspect="1" noMove="1" noResize="1" noEditPoints="1" noAdjustHandles="1" noChangeArrowheads="1" noChangeShapeType="1" noTextEdit="1"/>
              </p:cNvSpPr>
              <p:nvPr/>
            </p:nvSpPr>
            <p:spPr>
              <a:xfrm>
                <a:off x="838199" y="1690689"/>
                <a:ext cx="10515600" cy="4959494"/>
              </a:xfrm>
              <a:prstGeom prst="rect">
                <a:avLst/>
              </a:prstGeom>
              <a:blipFill>
                <a:blip r:embed="rId2"/>
                <a:stretch>
                  <a:fillRect l="-986" t="-196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704A15B-DC16-8474-2A43-B4A50B1C4C52}"/>
              </a:ext>
            </a:extLst>
          </p:cNvPr>
          <p:cNvPicPr>
            <a:picLocks noChangeAspect="1"/>
          </p:cNvPicPr>
          <p:nvPr/>
        </p:nvPicPr>
        <p:blipFill>
          <a:blip r:embed="rId3"/>
          <a:stretch>
            <a:fillRect/>
          </a:stretch>
        </p:blipFill>
        <p:spPr>
          <a:xfrm>
            <a:off x="8405635" y="2821071"/>
            <a:ext cx="3706498" cy="3671804"/>
          </a:xfrm>
          <a:prstGeom prst="rect">
            <a:avLst/>
          </a:prstGeom>
        </p:spPr>
      </p:pic>
    </p:spTree>
    <p:extLst>
      <p:ext uri="{BB962C8B-B14F-4D97-AF65-F5344CB8AC3E}">
        <p14:creationId xmlns:p14="http://schemas.microsoft.com/office/powerpoint/2010/main" val="100526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9232-E3FC-F44A-C5C2-0982C419930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6757CB9-D162-1725-670D-ECA44AA30D98}"/>
              </a:ext>
            </a:extLst>
          </p:cNvPr>
          <p:cNvSpPr>
            <a:spLocks noGrp="1"/>
          </p:cNvSpPr>
          <p:nvPr>
            <p:ph idx="1"/>
          </p:nvPr>
        </p:nvSpPr>
        <p:spPr/>
        <p:txBody>
          <a:bodyPr/>
          <a:lstStyle/>
          <a:p>
            <a:pPr marL="0" indent="0">
              <a:buNone/>
            </a:pPr>
            <a:r>
              <a:rPr lang="en-US" b="0" i="0" dirty="0">
                <a:solidFill>
                  <a:srgbClr val="24292F"/>
                </a:solidFill>
                <a:effectLst/>
                <a:latin typeface="-apple-system"/>
              </a:rPr>
              <a:t>Plot a cumulative distribution function (CDF) where the x-axis is the length of a BGP path and y-axis is the proportion of the paths with that length or less. The length is the number of </a:t>
            </a:r>
            <a:r>
              <a:rPr lang="en-US" b="1" i="0" dirty="0">
                <a:solidFill>
                  <a:srgbClr val="24292F"/>
                </a:solidFill>
                <a:effectLst/>
                <a:latin typeface="-apple-system"/>
              </a:rPr>
              <a:t>unique</a:t>
            </a:r>
            <a:r>
              <a:rPr lang="en-US" b="0" i="0" dirty="0">
                <a:solidFill>
                  <a:srgbClr val="24292F"/>
                </a:solidFill>
                <a:effectLst/>
                <a:latin typeface="-apple-system"/>
              </a:rPr>
              <a:t> </a:t>
            </a:r>
            <a:r>
              <a:rPr lang="en-US" b="0" i="0" dirty="0" err="1">
                <a:solidFill>
                  <a:srgbClr val="24292F"/>
                </a:solidFill>
                <a:effectLst/>
                <a:latin typeface="-apple-system"/>
              </a:rPr>
              <a:t>ASes</a:t>
            </a:r>
            <a:r>
              <a:rPr lang="en-US" b="0" i="0" dirty="0">
                <a:solidFill>
                  <a:srgbClr val="24292F"/>
                </a:solidFill>
                <a:effectLst/>
                <a:latin typeface="-apple-system"/>
              </a:rPr>
              <a:t> in an entry’s “ASPATH”.</a:t>
            </a:r>
            <a:endParaRPr lang="en-US" dirty="0"/>
          </a:p>
        </p:txBody>
      </p:sp>
      <p:pic>
        <p:nvPicPr>
          <p:cNvPr id="5" name="Picture 4">
            <a:extLst>
              <a:ext uri="{FF2B5EF4-FFF2-40B4-BE49-F238E27FC236}">
                <a16:creationId xmlns:a16="http://schemas.microsoft.com/office/drawing/2014/main" id="{05BA6DB9-CFF0-4E65-E7C4-75CAB9F28AD9}"/>
              </a:ext>
            </a:extLst>
          </p:cNvPr>
          <p:cNvPicPr>
            <a:picLocks noChangeAspect="1"/>
          </p:cNvPicPr>
          <p:nvPr/>
        </p:nvPicPr>
        <p:blipFill>
          <a:blip r:embed="rId2"/>
          <a:stretch>
            <a:fillRect/>
          </a:stretch>
        </p:blipFill>
        <p:spPr>
          <a:xfrm>
            <a:off x="3736652" y="3253671"/>
            <a:ext cx="4718695" cy="3490126"/>
          </a:xfrm>
          <a:prstGeom prst="rect">
            <a:avLst/>
          </a:prstGeom>
        </p:spPr>
      </p:pic>
    </p:spTree>
    <p:extLst>
      <p:ext uri="{BB962C8B-B14F-4D97-AF65-F5344CB8AC3E}">
        <p14:creationId xmlns:p14="http://schemas.microsoft.com/office/powerpoint/2010/main" val="346459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EFE1-5179-2BB7-B99B-9DCA209B3C15}"/>
              </a:ext>
            </a:extLst>
          </p:cNvPr>
          <p:cNvSpPr>
            <a:spLocks noGrp="1"/>
          </p:cNvSpPr>
          <p:nvPr>
            <p:ph type="title"/>
          </p:nvPr>
        </p:nvSpPr>
        <p:spPr/>
        <p:txBody>
          <a:bodyPr/>
          <a:lstStyle/>
          <a:p>
            <a:r>
              <a:rPr lang="en-US" dirty="0"/>
              <a:t>What About The PDF?</a:t>
            </a:r>
          </a:p>
        </p:txBody>
      </p:sp>
      <p:sp>
        <p:nvSpPr>
          <p:cNvPr id="3" name="Content Placeholder 2">
            <a:extLst>
              <a:ext uri="{FF2B5EF4-FFF2-40B4-BE49-F238E27FC236}">
                <a16:creationId xmlns:a16="http://schemas.microsoft.com/office/drawing/2014/main" id="{70FC1D9F-7494-683D-229A-2FAA043812FF}"/>
              </a:ext>
            </a:extLst>
          </p:cNvPr>
          <p:cNvSpPr>
            <a:spLocks noGrp="1"/>
          </p:cNvSpPr>
          <p:nvPr>
            <p:ph idx="1"/>
          </p:nvPr>
        </p:nvSpPr>
        <p:spPr/>
        <p:txBody>
          <a:bodyPr/>
          <a:lstStyle/>
          <a:p>
            <a:r>
              <a:rPr lang="en-US" dirty="0"/>
              <a:t>Every question should be answered in this document (no credit for answers not here).</a:t>
            </a:r>
          </a:p>
          <a:p>
            <a:r>
              <a:rPr lang="en-US" dirty="0"/>
              <a:t>Have a section explaining how your code works, what platform you coded it on, and what are some interesting methods you are using to calculate your solutions (basically a README). </a:t>
            </a:r>
          </a:p>
          <a:p>
            <a:r>
              <a:rPr lang="en-US" dirty="0"/>
              <a:t>Answers and observations should be full sentences, written well, clearly answering the question being asked. </a:t>
            </a:r>
          </a:p>
          <a:p>
            <a:r>
              <a:rPr lang="en-US" dirty="0"/>
              <a:t>PDF should be formatted nicely.</a:t>
            </a:r>
          </a:p>
        </p:txBody>
      </p:sp>
    </p:spTree>
    <p:extLst>
      <p:ext uri="{BB962C8B-B14F-4D97-AF65-F5344CB8AC3E}">
        <p14:creationId xmlns:p14="http://schemas.microsoft.com/office/powerpoint/2010/main" val="3256093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F489-973C-E1A0-9D09-E0ADEF264023}"/>
              </a:ext>
            </a:extLst>
          </p:cNvPr>
          <p:cNvSpPr>
            <a:spLocks noGrp="1"/>
          </p:cNvSpPr>
          <p:nvPr>
            <p:ph type="title"/>
          </p:nvPr>
        </p:nvSpPr>
        <p:spPr/>
        <p:txBody>
          <a:bodyPr/>
          <a:lstStyle/>
          <a:p>
            <a:r>
              <a:rPr lang="en-US" dirty="0"/>
              <a:t>Suggestions</a:t>
            </a:r>
          </a:p>
        </p:txBody>
      </p:sp>
      <p:sp>
        <p:nvSpPr>
          <p:cNvPr id="3" name="Content Placeholder 2">
            <a:extLst>
              <a:ext uri="{FF2B5EF4-FFF2-40B4-BE49-F238E27FC236}">
                <a16:creationId xmlns:a16="http://schemas.microsoft.com/office/drawing/2014/main" id="{08BE2F73-173B-2207-7AD1-0F4CA6D67FBE}"/>
              </a:ext>
            </a:extLst>
          </p:cNvPr>
          <p:cNvSpPr>
            <a:spLocks noGrp="1"/>
          </p:cNvSpPr>
          <p:nvPr>
            <p:ph idx="1"/>
          </p:nvPr>
        </p:nvSpPr>
        <p:spPr/>
        <p:txBody>
          <a:bodyPr/>
          <a:lstStyle/>
          <a:p>
            <a:r>
              <a:rPr lang="en-US" dirty="0"/>
              <a:t>Recommend using a programming language that makes manipulation of data, generating graphs painless. </a:t>
            </a:r>
          </a:p>
          <a:p>
            <a:pPr lvl="1"/>
            <a:r>
              <a:rPr lang="en-US" dirty="0"/>
              <a:t>Python have a lot of libraries that make these kind of things easy (Pandas, </a:t>
            </a:r>
            <a:r>
              <a:rPr lang="en-US" dirty="0" err="1"/>
              <a:t>Numpy</a:t>
            </a:r>
            <a:r>
              <a:rPr lang="en-US" dirty="0"/>
              <a:t>, Matplotlib). </a:t>
            </a:r>
          </a:p>
          <a:p>
            <a:r>
              <a:rPr lang="en-US" dirty="0"/>
              <a:t>Make sure visuals are well-labeled and are easy to understand.</a:t>
            </a:r>
          </a:p>
        </p:txBody>
      </p:sp>
    </p:spTree>
    <p:extLst>
      <p:ext uri="{BB962C8B-B14F-4D97-AF65-F5344CB8AC3E}">
        <p14:creationId xmlns:p14="http://schemas.microsoft.com/office/powerpoint/2010/main" val="107697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9159-53FC-68E0-4043-F6CEDEB03A16}"/>
              </a:ext>
            </a:extLst>
          </p:cNvPr>
          <p:cNvSpPr>
            <a:spLocks noGrp="1"/>
          </p:cNvSpPr>
          <p:nvPr>
            <p:ph type="ctrTitle"/>
          </p:nvPr>
        </p:nvSpPr>
        <p:spPr/>
        <p:txBody>
          <a:bodyPr/>
          <a:lstStyle/>
          <a:p>
            <a:r>
              <a:rPr lang="en-US" dirty="0"/>
              <a:t>Any Questions?</a:t>
            </a:r>
          </a:p>
        </p:txBody>
      </p:sp>
    </p:spTree>
    <p:extLst>
      <p:ext uri="{BB962C8B-B14F-4D97-AF65-F5344CB8AC3E}">
        <p14:creationId xmlns:p14="http://schemas.microsoft.com/office/powerpoint/2010/main" val="368841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657F4-DAF5-BF01-6DF6-3202C44860E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845B9EE-18EF-4C0E-E3F6-6AF3CC07DF81}"/>
              </a:ext>
            </a:extLst>
          </p:cNvPr>
          <p:cNvSpPr>
            <a:spLocks noGrp="1"/>
          </p:cNvSpPr>
          <p:nvPr>
            <p:ph idx="1"/>
          </p:nvPr>
        </p:nvSpPr>
        <p:spPr/>
        <p:txBody>
          <a:bodyPr/>
          <a:lstStyle/>
          <a:p>
            <a:r>
              <a:rPr lang="en-US" dirty="0"/>
              <a:t>You will be analyzing public data to observe patterns and properties of the internet.</a:t>
            </a:r>
          </a:p>
          <a:p>
            <a:r>
              <a:rPr lang="en-US" dirty="0"/>
              <a:t>You can use any programming language to analyze the data given to you for this assignment. </a:t>
            </a:r>
          </a:p>
          <a:p>
            <a:r>
              <a:rPr lang="en-US" dirty="0"/>
              <a:t>Data comes from routers managing traffic for locations and monitoring BGP, stored in CSV files. </a:t>
            </a:r>
          </a:p>
          <a:p>
            <a:r>
              <a:rPr lang="en-US" dirty="0"/>
              <a:t>Will be answering questions on the metrics, graphs, and patterns your asked to generate or find and will compile your solutions in a PDF.</a:t>
            </a:r>
          </a:p>
        </p:txBody>
      </p:sp>
    </p:spTree>
    <p:extLst>
      <p:ext uri="{BB962C8B-B14F-4D97-AF65-F5344CB8AC3E}">
        <p14:creationId xmlns:p14="http://schemas.microsoft.com/office/powerpoint/2010/main" val="943014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D8DC-011F-CE55-D478-76E3CB955905}"/>
              </a:ext>
            </a:extLst>
          </p:cNvPr>
          <p:cNvSpPr>
            <a:spLocks noGrp="1"/>
          </p:cNvSpPr>
          <p:nvPr>
            <p:ph type="title"/>
          </p:nvPr>
        </p:nvSpPr>
        <p:spPr/>
        <p:txBody>
          <a:bodyPr/>
          <a:lstStyle/>
          <a:p>
            <a:r>
              <a:rPr lang="en-US" dirty="0"/>
              <a:t>Why Measure The Internet?</a:t>
            </a:r>
          </a:p>
        </p:txBody>
      </p:sp>
      <p:sp>
        <p:nvSpPr>
          <p:cNvPr id="3" name="Content Placeholder 2">
            <a:extLst>
              <a:ext uri="{FF2B5EF4-FFF2-40B4-BE49-F238E27FC236}">
                <a16:creationId xmlns:a16="http://schemas.microsoft.com/office/drawing/2014/main" id="{A3D4A281-1E75-E69B-D6B6-4B0B64D01E46}"/>
              </a:ext>
            </a:extLst>
          </p:cNvPr>
          <p:cNvSpPr>
            <a:spLocks noGrp="1"/>
          </p:cNvSpPr>
          <p:nvPr>
            <p:ph idx="1"/>
          </p:nvPr>
        </p:nvSpPr>
        <p:spPr/>
        <p:txBody>
          <a:bodyPr/>
          <a:lstStyle/>
          <a:p>
            <a:r>
              <a:rPr lang="en-US" dirty="0"/>
              <a:t>Understand performance of protocols, topology</a:t>
            </a:r>
          </a:p>
          <a:p>
            <a:r>
              <a:rPr lang="en-US" dirty="0"/>
              <a:t>Maintenance and repairs</a:t>
            </a:r>
          </a:p>
          <a:p>
            <a:r>
              <a:rPr lang="en-US" dirty="0"/>
              <a:t>Billing</a:t>
            </a:r>
          </a:p>
        </p:txBody>
      </p:sp>
    </p:spTree>
    <p:extLst>
      <p:ext uri="{BB962C8B-B14F-4D97-AF65-F5344CB8AC3E}">
        <p14:creationId xmlns:p14="http://schemas.microsoft.com/office/powerpoint/2010/main" val="55938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345C-31D5-5B8A-DBBC-71A79FB7B61E}"/>
              </a:ext>
            </a:extLst>
          </p:cNvPr>
          <p:cNvSpPr>
            <a:spLocks noGrp="1"/>
          </p:cNvSpPr>
          <p:nvPr>
            <p:ph type="title"/>
          </p:nvPr>
        </p:nvSpPr>
        <p:spPr/>
        <p:txBody>
          <a:bodyPr/>
          <a:lstStyle/>
          <a:p>
            <a:r>
              <a:rPr lang="en-US" dirty="0"/>
              <a:t>Traffic Measurement</a:t>
            </a:r>
          </a:p>
        </p:txBody>
      </p:sp>
      <p:sp>
        <p:nvSpPr>
          <p:cNvPr id="3" name="Content Placeholder 2">
            <a:extLst>
              <a:ext uri="{FF2B5EF4-FFF2-40B4-BE49-F238E27FC236}">
                <a16:creationId xmlns:a16="http://schemas.microsoft.com/office/drawing/2014/main" id="{B43E515B-3860-E16F-B24B-D28AE84BB024}"/>
              </a:ext>
            </a:extLst>
          </p:cNvPr>
          <p:cNvSpPr>
            <a:spLocks noGrp="1"/>
          </p:cNvSpPr>
          <p:nvPr>
            <p:ph idx="1"/>
          </p:nvPr>
        </p:nvSpPr>
        <p:spPr/>
        <p:txBody>
          <a:bodyPr/>
          <a:lstStyle/>
          <a:p>
            <a:r>
              <a:rPr lang="en-US" dirty="0"/>
              <a:t>Data collected using </a:t>
            </a:r>
            <a:r>
              <a:rPr lang="en-US" dirty="0" err="1"/>
              <a:t>Netflow</a:t>
            </a:r>
            <a:r>
              <a:rPr lang="en-US" dirty="0"/>
              <a:t> in routers. </a:t>
            </a:r>
          </a:p>
          <a:p>
            <a:pPr lvl="1"/>
            <a:r>
              <a:rPr lang="en-US" dirty="0"/>
              <a:t>Allows routers to examine traffic as it comes in.</a:t>
            </a:r>
          </a:p>
          <a:p>
            <a:pPr lvl="1"/>
            <a:r>
              <a:rPr lang="en-US" dirty="0"/>
              <a:t>Does so by aggregating packets into flows.</a:t>
            </a:r>
          </a:p>
          <a:p>
            <a:pPr lvl="1"/>
            <a:r>
              <a:rPr lang="en-US" dirty="0"/>
              <a:t>Data about the flows can be saved which can be used to profile traffic and measure things like congestion</a:t>
            </a:r>
          </a:p>
        </p:txBody>
      </p:sp>
    </p:spTree>
    <p:extLst>
      <p:ext uri="{BB962C8B-B14F-4D97-AF65-F5344CB8AC3E}">
        <p14:creationId xmlns:p14="http://schemas.microsoft.com/office/powerpoint/2010/main" val="269351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D639-D224-A99B-8105-A79158E66596}"/>
              </a:ext>
            </a:extLst>
          </p:cNvPr>
          <p:cNvSpPr>
            <a:spLocks noGrp="1"/>
          </p:cNvSpPr>
          <p:nvPr>
            <p:ph type="title"/>
          </p:nvPr>
        </p:nvSpPr>
        <p:spPr/>
        <p:txBody>
          <a:bodyPr/>
          <a:lstStyle/>
          <a:p>
            <a:r>
              <a:rPr lang="en-US" dirty="0"/>
              <a:t>Understanding </a:t>
            </a:r>
            <a:r>
              <a:rPr lang="en-US" dirty="0" err="1"/>
              <a:t>Netflow</a:t>
            </a:r>
            <a:r>
              <a:rPr lang="en-US" dirty="0"/>
              <a:t> Data</a:t>
            </a:r>
          </a:p>
        </p:txBody>
      </p:sp>
      <p:pic>
        <p:nvPicPr>
          <p:cNvPr id="13" name="Content Placeholder 12">
            <a:extLst>
              <a:ext uri="{FF2B5EF4-FFF2-40B4-BE49-F238E27FC236}">
                <a16:creationId xmlns:a16="http://schemas.microsoft.com/office/drawing/2014/main" id="{BEA7D59F-843A-2CBC-DAEF-E7D72A7184CA}"/>
              </a:ext>
            </a:extLst>
          </p:cNvPr>
          <p:cNvPicPr>
            <a:picLocks noGrp="1" noChangeAspect="1"/>
          </p:cNvPicPr>
          <p:nvPr>
            <p:ph idx="1"/>
          </p:nvPr>
        </p:nvPicPr>
        <p:blipFill>
          <a:blip r:embed="rId2"/>
          <a:stretch>
            <a:fillRect/>
          </a:stretch>
        </p:blipFill>
        <p:spPr>
          <a:xfrm>
            <a:off x="838200" y="2154803"/>
            <a:ext cx="10515600" cy="3612097"/>
          </a:xfrm>
        </p:spPr>
      </p:pic>
    </p:spTree>
    <p:extLst>
      <p:ext uri="{BB962C8B-B14F-4D97-AF65-F5344CB8AC3E}">
        <p14:creationId xmlns:p14="http://schemas.microsoft.com/office/powerpoint/2010/main" val="85434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001B-9912-3C22-D7E2-3AB16C474B3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7F66831-E126-A67D-F83E-5CDF2E3CB5DE}"/>
              </a:ext>
            </a:extLst>
          </p:cNvPr>
          <p:cNvSpPr>
            <a:spLocks noGrp="1"/>
          </p:cNvSpPr>
          <p:nvPr>
            <p:ph idx="1"/>
          </p:nvPr>
        </p:nvSpPr>
        <p:spPr/>
        <p:txBody>
          <a:bodyPr/>
          <a:lstStyle/>
          <a:p>
            <a:pPr marL="0" indent="0">
              <a:buNone/>
            </a:pPr>
            <a:r>
              <a:rPr lang="en-US" dirty="0">
                <a:solidFill>
                  <a:srgbClr val="24292F"/>
                </a:solidFill>
                <a:latin typeface="-apple-system"/>
              </a:rPr>
              <a:t>G</a:t>
            </a:r>
            <a:r>
              <a:rPr lang="en-US" b="0" i="0" dirty="0">
                <a:solidFill>
                  <a:srgbClr val="24292F"/>
                </a:solidFill>
                <a:effectLst/>
                <a:latin typeface="-apple-system"/>
              </a:rPr>
              <a:t>et the number of flows for each source IP address, only considering its 16-bit prefix (for example: the IP addresses 255.255.0.1 and 255.255.0.2 are counted as there being two 255.255 addresses). What are the top ten IP address prefixes, and what percentage of all the flows recorded are they involved in? (No need to report the percentage per source IP address, just report the aggregate percentage for top ten source IP addresses.)</a:t>
            </a:r>
            <a:endParaRPr lang="en-US" dirty="0"/>
          </a:p>
        </p:txBody>
      </p:sp>
    </p:spTree>
    <p:extLst>
      <p:ext uri="{BB962C8B-B14F-4D97-AF65-F5344CB8AC3E}">
        <p14:creationId xmlns:p14="http://schemas.microsoft.com/office/powerpoint/2010/main" val="1240093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C512-1DDB-A658-4F81-A75A02EAEFD1}"/>
              </a:ext>
            </a:extLst>
          </p:cNvPr>
          <p:cNvSpPr>
            <a:spLocks noGrp="1"/>
          </p:cNvSpPr>
          <p:nvPr>
            <p:ph type="title"/>
          </p:nvPr>
        </p:nvSpPr>
        <p:spPr/>
        <p:txBody>
          <a:bodyPr/>
          <a:lstStyle/>
          <a:p>
            <a:r>
              <a:rPr lang="en-US" dirty="0"/>
              <a:t>BGP Measurement</a:t>
            </a:r>
          </a:p>
        </p:txBody>
      </p:sp>
      <p:sp>
        <p:nvSpPr>
          <p:cNvPr id="3" name="Content Placeholder 2">
            <a:extLst>
              <a:ext uri="{FF2B5EF4-FFF2-40B4-BE49-F238E27FC236}">
                <a16:creationId xmlns:a16="http://schemas.microsoft.com/office/drawing/2014/main" id="{8B5B2229-78B9-F7D8-BED9-0C82D26E45D9}"/>
              </a:ext>
            </a:extLst>
          </p:cNvPr>
          <p:cNvSpPr>
            <a:spLocks noGrp="1"/>
          </p:cNvSpPr>
          <p:nvPr>
            <p:ph idx="1"/>
          </p:nvPr>
        </p:nvSpPr>
        <p:spPr/>
        <p:txBody>
          <a:bodyPr/>
          <a:lstStyle/>
          <a:p>
            <a:r>
              <a:rPr lang="en-US" dirty="0"/>
              <a:t>Data is collected using monitoring routers</a:t>
            </a:r>
          </a:p>
          <a:p>
            <a:pPr lvl="1"/>
            <a:r>
              <a:rPr lang="en-US" dirty="0"/>
              <a:t>These routers only monitor changes in BGP across the internet (relative to them), do not participate in handling traffic</a:t>
            </a:r>
          </a:p>
          <a:p>
            <a:pPr lvl="1"/>
            <a:r>
              <a:rPr lang="en-US" dirty="0" err="1"/>
              <a:t>RouteViews</a:t>
            </a:r>
            <a:r>
              <a:rPr lang="en-US" dirty="0"/>
              <a:t> is a project that monitors BGP updates amongst different ISPs, and all their sessions’ data is publicly archived on their site</a:t>
            </a:r>
          </a:p>
          <a:p>
            <a:r>
              <a:rPr lang="en-US" dirty="0"/>
              <a:t>Will be analyzing both a snapshot of BGP Routing Information Base (RIBS, stores routes for destinations IPs) and a series of BGP update messages leading to that snapshot.</a:t>
            </a:r>
          </a:p>
        </p:txBody>
      </p:sp>
    </p:spTree>
    <p:extLst>
      <p:ext uri="{BB962C8B-B14F-4D97-AF65-F5344CB8AC3E}">
        <p14:creationId xmlns:p14="http://schemas.microsoft.com/office/powerpoint/2010/main" val="151161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8C13-D094-7BDD-CD1D-65F497861429}"/>
              </a:ext>
            </a:extLst>
          </p:cNvPr>
          <p:cNvSpPr>
            <a:spLocks noGrp="1"/>
          </p:cNvSpPr>
          <p:nvPr>
            <p:ph type="title"/>
          </p:nvPr>
        </p:nvSpPr>
        <p:spPr/>
        <p:txBody>
          <a:bodyPr/>
          <a:lstStyle/>
          <a:p>
            <a:r>
              <a:rPr lang="en-US" dirty="0"/>
              <a:t>Understanding </a:t>
            </a:r>
            <a:r>
              <a:rPr lang="en-US" dirty="0" err="1"/>
              <a:t>RouteViews</a:t>
            </a:r>
            <a:r>
              <a:rPr lang="en-US" dirty="0"/>
              <a:t> Data</a:t>
            </a:r>
          </a:p>
        </p:txBody>
      </p:sp>
      <p:pic>
        <p:nvPicPr>
          <p:cNvPr id="5" name="Content Placeholder 4">
            <a:extLst>
              <a:ext uri="{FF2B5EF4-FFF2-40B4-BE49-F238E27FC236}">
                <a16:creationId xmlns:a16="http://schemas.microsoft.com/office/drawing/2014/main" id="{A76FF2C3-3414-DAD3-7AE7-32E506943604}"/>
              </a:ext>
            </a:extLst>
          </p:cNvPr>
          <p:cNvPicPr>
            <a:picLocks noGrp="1" noChangeAspect="1"/>
          </p:cNvPicPr>
          <p:nvPr>
            <p:ph idx="1"/>
          </p:nvPr>
        </p:nvPicPr>
        <p:blipFill>
          <a:blip r:embed="rId2"/>
          <a:stretch>
            <a:fillRect/>
          </a:stretch>
        </p:blipFill>
        <p:spPr>
          <a:xfrm>
            <a:off x="759962" y="1453714"/>
            <a:ext cx="10515600" cy="1079224"/>
          </a:xfrm>
        </p:spPr>
      </p:pic>
      <p:pic>
        <p:nvPicPr>
          <p:cNvPr id="7" name="Picture 6">
            <a:extLst>
              <a:ext uri="{FF2B5EF4-FFF2-40B4-BE49-F238E27FC236}">
                <a16:creationId xmlns:a16="http://schemas.microsoft.com/office/drawing/2014/main" id="{B9A953FA-47EF-405C-BFAD-D61C18FFBA61}"/>
              </a:ext>
            </a:extLst>
          </p:cNvPr>
          <p:cNvPicPr>
            <a:picLocks noChangeAspect="1"/>
          </p:cNvPicPr>
          <p:nvPr/>
        </p:nvPicPr>
        <p:blipFill>
          <a:blip r:embed="rId3"/>
          <a:stretch>
            <a:fillRect/>
          </a:stretch>
        </p:blipFill>
        <p:spPr>
          <a:xfrm>
            <a:off x="838200" y="2444738"/>
            <a:ext cx="10515600" cy="1079224"/>
          </a:xfrm>
          <a:prstGeom prst="rect">
            <a:avLst/>
          </a:prstGeom>
        </p:spPr>
      </p:pic>
      <p:pic>
        <p:nvPicPr>
          <p:cNvPr id="4" name="Picture 3">
            <a:extLst>
              <a:ext uri="{FF2B5EF4-FFF2-40B4-BE49-F238E27FC236}">
                <a16:creationId xmlns:a16="http://schemas.microsoft.com/office/drawing/2014/main" id="{EB576518-181B-0F4C-3134-C662561A3EC6}"/>
              </a:ext>
            </a:extLst>
          </p:cNvPr>
          <p:cNvPicPr>
            <a:picLocks noChangeAspect="1"/>
          </p:cNvPicPr>
          <p:nvPr/>
        </p:nvPicPr>
        <p:blipFill>
          <a:blip r:embed="rId4"/>
          <a:stretch>
            <a:fillRect/>
          </a:stretch>
        </p:blipFill>
        <p:spPr>
          <a:xfrm>
            <a:off x="2342232" y="3621527"/>
            <a:ext cx="7351059" cy="3081219"/>
          </a:xfrm>
          <a:prstGeom prst="rect">
            <a:avLst/>
          </a:prstGeom>
        </p:spPr>
      </p:pic>
    </p:spTree>
    <p:extLst>
      <p:ext uri="{BB962C8B-B14F-4D97-AF65-F5344CB8AC3E}">
        <p14:creationId xmlns:p14="http://schemas.microsoft.com/office/powerpoint/2010/main" val="195471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6A4D-2B97-FDBB-0E86-B40AE238761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B98EAC9-2B35-5AF1-E786-4F708DAABAD1}"/>
              </a:ext>
            </a:extLst>
          </p:cNvPr>
          <p:cNvSpPr>
            <a:spLocks noGrp="1"/>
          </p:cNvSpPr>
          <p:nvPr>
            <p:ph idx="1"/>
          </p:nvPr>
        </p:nvSpPr>
        <p:spPr/>
        <p:txBody>
          <a:bodyPr/>
          <a:lstStyle/>
          <a:p>
            <a:pPr marL="0" indent="0">
              <a:buNone/>
            </a:pPr>
            <a:r>
              <a:rPr lang="en-US" b="0" i="0" dirty="0">
                <a:solidFill>
                  <a:srgbClr val="24292F"/>
                </a:solidFill>
                <a:effectLst/>
                <a:latin typeface="-apple-system"/>
              </a:rPr>
              <a:t>What are the 10 most frequent </a:t>
            </a:r>
            <a:r>
              <a:rPr lang="en-US" b="0" i="0" dirty="0" err="1">
                <a:solidFill>
                  <a:srgbClr val="24292F"/>
                </a:solidFill>
                <a:effectLst/>
                <a:latin typeface="-apple-system"/>
              </a:rPr>
              <a:t>ASes</a:t>
            </a:r>
            <a:r>
              <a:rPr lang="en-US" b="0" i="0" dirty="0">
                <a:solidFill>
                  <a:srgbClr val="24292F"/>
                </a:solidFill>
                <a:effectLst/>
                <a:latin typeface="-apple-system"/>
              </a:rPr>
              <a:t> in all the BGP paths?</a:t>
            </a:r>
            <a:endParaRPr lang="en-US" dirty="0"/>
          </a:p>
        </p:txBody>
      </p:sp>
    </p:spTree>
    <p:extLst>
      <p:ext uri="{BB962C8B-B14F-4D97-AF65-F5344CB8AC3E}">
        <p14:creationId xmlns:p14="http://schemas.microsoft.com/office/powerpoint/2010/main" val="2138174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890</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Calibri Light</vt:lpstr>
      <vt:lpstr>Cambria Math</vt:lpstr>
      <vt:lpstr>Office Theme</vt:lpstr>
      <vt:lpstr>Computer Networks</vt:lpstr>
      <vt:lpstr>Overview</vt:lpstr>
      <vt:lpstr>Why Measure The Internet?</vt:lpstr>
      <vt:lpstr>Traffic Measurement</vt:lpstr>
      <vt:lpstr>Understanding Netflow Data</vt:lpstr>
      <vt:lpstr>Example</vt:lpstr>
      <vt:lpstr>BGP Measurement</vt:lpstr>
      <vt:lpstr>Understanding RouteViews Data</vt:lpstr>
      <vt:lpstr>Example</vt:lpstr>
      <vt:lpstr>CDFs</vt:lpstr>
      <vt:lpstr>CDFs (cont’d)</vt:lpstr>
      <vt:lpstr>CDFs (cont’d)</vt:lpstr>
      <vt:lpstr>CDFs (cont’d)</vt:lpstr>
      <vt:lpstr>CDFs (cont’d)</vt:lpstr>
      <vt:lpstr>Example</vt:lpstr>
      <vt:lpstr>What About The PDF?</vt:lpstr>
      <vt:lpstr>Suggestions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Sepehr Abdous</dc:creator>
  <cp:lastModifiedBy>Sepehr Abdous</cp:lastModifiedBy>
  <cp:revision>9</cp:revision>
  <dcterms:created xsi:type="dcterms:W3CDTF">2022-11-28T16:58:04Z</dcterms:created>
  <dcterms:modified xsi:type="dcterms:W3CDTF">2022-11-28T17:49:29Z</dcterms:modified>
</cp:coreProperties>
</file>