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74" r:id="rId6"/>
    <p:sldId id="284" r:id="rId7"/>
    <p:sldId id="297" r:id="rId8"/>
    <p:sldId id="303" r:id="rId9"/>
    <p:sldId id="301" r:id="rId10"/>
    <p:sldId id="302" r:id="rId11"/>
    <p:sldId id="298" r:id="rId12"/>
    <p:sldId id="299" r:id="rId13"/>
    <p:sldId id="306" r:id="rId14"/>
    <p:sldId id="304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D6203-436D-482F-8410-A23D047AAFBA}" v="1" dt="2020-06-17T19:17:46.591"/>
    <p1510:client id="{30C29041-DE78-49D4-BD9D-AF266D3D01AF}" v="764" dt="2020-06-18T06:50:56.443"/>
    <p1510:client id="{91FEE2CE-22F0-432A-8CA4-DAE12D3E5923}" v="2" dt="2020-06-21T14:44:09.879"/>
    <p1510:client id="{AA7D08B3-91C2-4571-A617-510D4A0E8F40}" v="12" dt="2020-06-17T09:18:29.678"/>
    <p1510:client id="{BC53C9F7-3331-4BCB-BBE8-D07CD4BB3F8E}" v="24" dt="2020-06-17T22:16:25.611"/>
    <p1510:client id="{D82F3E70-9A9A-4F9F-A0A2-583993F7CE3F}" v="13" dt="2020-06-17T21:28:49.776"/>
    <p1510:client id="{F2448AB0-99C1-4C52-AA39-55092665CF30}" v="8" dt="2020-06-18T03:57:51.491"/>
    <p1510:client id="{FC55A9F0-545F-4DDD-86B7-5A31FBD518C2}" v="11" dt="2020-06-17T18:15:47.748"/>
    <p1510:client id="{FD9C3F46-5B8D-4214-84AB-AB7A09CF7D1E}" v="5" dt="2020-06-21T16:05:04.117"/>
  </p1510:revLst>
</p1510:revInfo>
</file>

<file path=ppt/tableStyles.xml><?xml version="1.0" encoding="utf-8"?>
<a:tblStyleLst xmlns:a="http://schemas.openxmlformats.org/drawingml/2006/main" def="{0660B408-B3CF-4A94-85FC-2B1E0A45F4A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24F2345-EC98-4DA1-BEDE-E955624755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C33E638-B8D4-466B-AD53-47551EDA16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EFA-6533-45C3-8394-23FFC04F750D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2889FA8-6777-4B9D-A1A9-C7DBF5FEA9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4C72C3-43D9-4379-9293-03F53C8488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E2DD4-2E30-4434-A427-2EC504910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73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B4C180-10CF-422C-B717-65F1B78C7EB7}" type="datetimeFigureOut">
              <a:rPr lang="en-US" noProof="0" smtClean="0"/>
              <a:t>8/7/2020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375C1-7C5C-42A2-80F2-05631BB3764E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255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88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62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853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83391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60595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375C1-7C5C-42A2-80F2-05631BB3764E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9925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6977C32-6781-4E43-B083-CC319C1A2BE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rIns="1044000" anchor="ctr"/>
          <a:lstStyle>
            <a:lvl1pPr marL="0" indent="0" algn="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3770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C4908609-0EC4-4718-AC46-A50BB2DA333E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1790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C61EBC7C-80CF-489F-86B3-5894908189E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58100" y="2701131"/>
            <a:ext cx="4113900" cy="28281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793079" y="1728000"/>
            <a:ext cx="4122920" cy="735800"/>
          </a:xfrm>
          <a:noFill/>
        </p:spPr>
        <p:txBody>
          <a:bodyPr anchor="t"/>
          <a:lstStyle>
            <a:lvl1pPr marL="0" indent="0" algn="l">
              <a:buNone/>
              <a:defRPr sz="54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67F0EAC-0FF4-447C-8EE4-2B107165DF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5762" y="1722438"/>
            <a:ext cx="4104437" cy="735749"/>
          </a:xfrm>
        </p:spPr>
        <p:txBody>
          <a:bodyPr anchor="t"/>
          <a:lstStyle>
            <a:lvl1pPr marL="0" indent="0">
              <a:buNone/>
              <a:defRPr sz="5400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="" xmlns:a16="http://schemas.microsoft.com/office/drawing/2014/main" id="{DED90C13-8D49-4652-B68A-A0B5084BB4D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759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="" xmlns:a16="http://schemas.microsoft.com/office/drawing/2014/main" id="{CF5069B8-93E6-456E-B02B-1FD5F3B8D7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0706" y="1593150"/>
            <a:ext cx="4348065" cy="4348065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C15F42E2-EE95-4479-80E9-94A75E9D6E9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39330" y="1767887"/>
            <a:ext cx="3998591" cy="3998591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="" xmlns:a16="http://schemas.microsoft.com/office/drawing/2014/main" id="{4059823C-F505-4D2A-854E-5144BD58A76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38481" y="2207063"/>
            <a:ext cx="3120238" cy="3120238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Text Placeholder 3">
            <a:extLst>
              <a:ext uri="{FF2B5EF4-FFF2-40B4-BE49-F238E27FC236}">
                <a16:creationId xmlns="" xmlns:a16="http://schemas.microsoft.com/office/drawing/2014/main" id="{B30FA196-A035-4908-BA51-B769293255A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58929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38F1EEC3-A74E-4124-95F3-D8A27EA3DDF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32816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744F95B1-3E5D-46C4-846F-01E3035D1A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547101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39CDA933-12B5-44CD-BD16-C9589DE755E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74738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="" xmlns:a16="http://schemas.microsoft.com/office/drawing/2014/main" id="{9751FCE0-5FA8-4E25-A4E7-8B2901F694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862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="" xmlns:a16="http://schemas.microsoft.com/office/drawing/2014/main" id="{0D97BC04-5B6C-4CFD-8184-7637C9A8F8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0860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="" xmlns:a16="http://schemas.microsoft.com/office/drawing/2014/main" id="{E7A8CB18-EF35-4644-9DDB-02D8B65EA55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897170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2436FA5D-088F-4BDE-ABD2-A640A8610900}"/>
              </a:ext>
            </a:extLst>
          </p:cNvPr>
          <p:cNvCxnSpPr/>
          <p:nvPr userDrawn="1"/>
        </p:nvCxnSpPr>
        <p:spPr>
          <a:xfrm>
            <a:off x="6096000" y="1319756"/>
            <a:ext cx="0" cy="4610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C2BCB80-6997-4274-AAFE-65C2CCFFF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24806"/>
            <a:ext cx="113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5">
            <a:extLst>
              <a:ext uri="{FF2B5EF4-FFF2-40B4-BE49-F238E27FC236}">
                <a16:creationId xmlns="" xmlns:a16="http://schemas.microsoft.com/office/drawing/2014/main" id="{9A1FC84B-8A06-4879-86ED-47E43AAC98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2000" y="951013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="" xmlns:a16="http://schemas.microsoft.com/office/drawing/2014/main" id="{4B975678-3DFA-4D26-9CF6-01294F7259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6000" y="6046600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8B55997C-0304-482F-A7C3-8E50C8ED55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3260393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E26AB0A6-DA7A-4EA3-9528-68FDBA8BF3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792001" y="3260393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</p:spTree>
    <p:extLst>
      <p:ext uri="{BB962C8B-B14F-4D97-AF65-F5344CB8AC3E}">
        <p14:creationId xmlns:p14="http://schemas.microsoft.com/office/powerpoint/2010/main" val="966920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0211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00000" y="1728000"/>
            <a:ext cx="5472000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0061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15908-D8D7-48AF-8B8F-21B88B87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0B617A5-FA6C-44C9-ABCB-DCA5D4615EC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A122ACD-5C8B-4CDA-89C5-565C88865B5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00000" y="2210852"/>
            <a:ext cx="5472000" cy="386848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43614A35-31E3-40DA-85DD-07B207690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B171800C-9F25-4694-879B-16A1F7BBAA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12" name="Straight Connector 11" title="Divider Line">
            <a:extLst>
              <a:ext uri="{FF2B5EF4-FFF2-40B4-BE49-F238E27FC236}">
                <a16:creationId xmlns="" xmlns:a16="http://schemas.microsoft.com/office/drawing/2014/main" id="{03063CBE-E62B-44CB-9B45-D39B595FE2AF}"/>
              </a:ext>
            </a:extLst>
          </p:cNvPr>
          <p:cNvCxnSpPr>
            <a:cxnSpLocks/>
          </p:cNvCxnSpPr>
          <p:nvPr userDrawn="1"/>
        </p:nvCxnSpPr>
        <p:spPr>
          <a:xfrm>
            <a:off x="449349" y="2159999"/>
            <a:ext cx="42141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Divider Line">
            <a:extLst>
              <a:ext uri="{FF2B5EF4-FFF2-40B4-BE49-F238E27FC236}">
                <a16:creationId xmlns="" xmlns:a16="http://schemas.microsoft.com/office/drawing/2014/main" id="{0EA58CA1-D7A1-4089-B687-193C35202523}"/>
              </a:ext>
            </a:extLst>
          </p:cNvPr>
          <p:cNvCxnSpPr>
            <a:cxnSpLocks/>
          </p:cNvCxnSpPr>
          <p:nvPr userDrawn="1"/>
        </p:nvCxnSpPr>
        <p:spPr>
          <a:xfrm>
            <a:off x="6312700" y="2159999"/>
            <a:ext cx="42141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A1844C96-F6D4-4E32-8A11-B1815109D2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654025"/>
            <a:ext cx="54720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="" xmlns:a16="http://schemas.microsoft.com/office/drawing/2014/main" id="{EA0BCCC6-F846-426B-B421-41B835224F4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700" y="1654025"/>
            <a:ext cx="5459300" cy="4551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3097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FF5B2679-5029-4692-A1C7-099E7A58362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1B5AA133-C824-4B4A-96F4-D48A58E222D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30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388A40C4-1887-4DBA-90FF-4CF89932DA57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172000" y="2448000"/>
            <a:ext cx="3600000" cy="3631338"/>
          </a:xfr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3CF4B74-3202-48D6-B573-AA3882B039F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0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0BA6D519-EE14-4D3E-B15F-70C4423A39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172000" y="1728000"/>
            <a:ext cx="3600000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4DA29CFB-3C73-4618-B2D9-70E396D1EBA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153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B66BE87F-A588-41BE-A251-8940FFF7BDB0}"/>
              </a:ext>
            </a:extLst>
          </p:cNvPr>
          <p:cNvCxnSpPr/>
          <p:nvPr userDrawn="1"/>
        </p:nvCxnSpPr>
        <p:spPr>
          <a:xfrm>
            <a:off x="431800" y="3866682"/>
            <a:ext cx="1133951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="" xmlns:a16="http://schemas.microsoft.com/office/drawing/2014/main" id="{EE87B275-BCEB-48C5-BD58-39E2B9AB90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29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="" xmlns:a16="http://schemas.microsoft.com/office/drawing/2014/main" id="{75FEF587-0930-42DA-AF85-54F9A14870D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77B00876-F334-4F19-ACB9-5A52E300C62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DC5160FB-C621-4014-AF15-7C31EBF9463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="" xmlns:a16="http://schemas.microsoft.com/office/drawing/2014/main" id="{3D37E5E1-DD5A-4C77-849F-40C0D2AE3F7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8164CA25-5B7F-4EDD-8B42-0D567DED1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77108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="" xmlns:a16="http://schemas.microsoft.com/office/drawing/2014/main" id="{15876039-3F56-4587-900E-4FCE60BCA5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515FCEBD-9007-4B9D-AE69-7F8068A14B2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="" xmlns:a16="http://schemas.microsoft.com/office/drawing/2014/main" id="{8856F7F9-97EB-4612-BB5C-DDB9D90C9CD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B0C577BC-AD44-4FF0-8F34-D7ABD44B10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12E19F39-39CE-43A3-912F-3D8656DA5E7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64F2C543-C785-4078-9811-96F28F1BF21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="" xmlns:a16="http://schemas.microsoft.com/office/drawing/2014/main" id="{022F0FFE-8538-47C2-9227-B4DE41186CE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75D12B21-B498-4E00-B817-457BAED99A3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="" xmlns:a16="http://schemas.microsoft.com/office/drawing/2014/main" id="{A60F8F4D-F654-4555-BC21-7137D98E027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0B633DEF-CDC6-4A75-A05B-0C875E2B8FF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="" xmlns:a16="http://schemas.microsoft.com/office/drawing/2014/main" id="{23A67F56-440C-4AE2-B52E-F6ECF3E31F8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E8F5BF8F-8918-4E36-8AAF-45E994E46B2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="" xmlns:a16="http://schemas.microsoft.com/office/drawing/2014/main" id="{1A2F56E4-C780-42A2-BA54-B1EAB7CA219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7405E86B-3690-4EBE-8353-7ABE76F1081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="" xmlns:a16="http://schemas.microsoft.com/office/drawing/2014/main" id="{DB54048B-A035-47F0-B54D-1B9676EE893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12F6976C-DDBF-4808-9B45-2C78E0FC6AA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66103D17-8EEC-45BF-B909-8F6DB8575A3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57F6EB7B-A4AE-4147-A94B-9C2860A158F4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95673032-36DB-4772-82D8-46E21D810A5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081616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CDE9935C-FEBD-421A-A63B-8A87A2D4A4D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128818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242C672-1222-4C21-9E3D-F365D9665E1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8" y="2190750"/>
            <a:ext cx="1793875" cy="561975"/>
          </a:xfrm>
          <a:solidFill>
            <a:schemeClr val="bg1">
              <a:lumMod val="95000"/>
            </a:schemeClr>
          </a:solidFill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="" xmlns:a16="http://schemas.microsoft.com/office/drawing/2014/main" id="{2F97A7E3-509A-417D-9818-EDDA3B539E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412717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</p:spTree>
    <p:extLst>
      <p:ext uri="{BB962C8B-B14F-4D97-AF65-F5344CB8AC3E}">
        <p14:creationId xmlns:p14="http://schemas.microsoft.com/office/powerpoint/2010/main" val="529110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8977821B-617D-47E4-AAA2-FADADD15EB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799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74854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3739758-B746-428A-A18B-3989DA89A8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4854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="" xmlns:a16="http://schemas.microsoft.com/office/drawing/2014/main" id="{B502D142-31B4-4BFF-A18F-9FB36E0F4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74854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1" name="Picture Placeholder 4">
            <a:extLst>
              <a:ext uri="{FF2B5EF4-FFF2-40B4-BE49-F238E27FC236}">
                <a16:creationId xmlns="" xmlns:a16="http://schemas.microsoft.com/office/drawing/2014/main" id="{ED382BE6-73A2-49C4-9284-7996310FE85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268028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="" xmlns:a16="http://schemas.microsoft.com/office/drawing/2014/main" id="{5E81FDE4-AA9D-42F8-BEAF-C710A81DC8A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81108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="" xmlns:a16="http://schemas.microsoft.com/office/drawing/2014/main" id="{9D6585E1-D051-4611-811C-C8101B0D2F0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81108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4" name="Text Placeholder 8">
            <a:extLst>
              <a:ext uri="{FF2B5EF4-FFF2-40B4-BE49-F238E27FC236}">
                <a16:creationId xmlns="" xmlns:a16="http://schemas.microsoft.com/office/drawing/2014/main" id="{6C195A32-24CC-4109-9C00-31757D0A0A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1108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5" name="Picture Placeholder 4">
            <a:extLst>
              <a:ext uri="{FF2B5EF4-FFF2-40B4-BE49-F238E27FC236}">
                <a16:creationId xmlns="" xmlns:a16="http://schemas.microsoft.com/office/drawing/2014/main" id="{B318C64F-C963-4A3C-BB8F-999A7F7F5F8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12825" y="2319681"/>
            <a:ext cx="1352367" cy="1352367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Image Here</a:t>
            </a:r>
          </a:p>
        </p:txBody>
      </p:sp>
      <p:sp>
        <p:nvSpPr>
          <p:cNvPr id="46" name="Text Placeholder 8">
            <a:extLst>
              <a:ext uri="{FF2B5EF4-FFF2-40B4-BE49-F238E27FC236}">
                <a16:creationId xmlns="" xmlns:a16="http://schemas.microsoft.com/office/drawing/2014/main" id="{B8B9BC49-5937-4C0A-9AA6-7A7DA7F18CA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47313" y="2485913"/>
            <a:ext cx="2124000" cy="701538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="" xmlns:a16="http://schemas.microsoft.com/office/drawing/2014/main" id="{8020B4D6-002F-4FA9-BF1D-FC56D9A06F2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47313" y="3904988"/>
            <a:ext cx="2124000" cy="180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8" name="Text Placeholder 8">
            <a:extLst>
              <a:ext uri="{FF2B5EF4-FFF2-40B4-BE49-F238E27FC236}">
                <a16:creationId xmlns="" xmlns:a16="http://schemas.microsoft.com/office/drawing/2014/main" id="{93C1946C-7118-4BF3-8EE8-B0944465F49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47313" y="3461032"/>
            <a:ext cx="2124000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638949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7570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7570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19606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19606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63509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63509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7412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07412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37570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319606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263509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07412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="" xmlns:a16="http://schemas.microsoft.com/office/drawing/2014/main" id="{F9EF21D5-1862-4F5B-86BF-B76AF2A72B3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151313" y="4113808"/>
            <a:ext cx="1620000" cy="783544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="" xmlns:a16="http://schemas.microsoft.com/office/drawing/2014/main" id="{80EC8DA4-EC6B-4362-949F-968E973A54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151313" y="5258975"/>
            <a:ext cx="1620000" cy="72000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Picture Placeholder 15">
            <a:extLst>
              <a:ext uri="{FF2B5EF4-FFF2-40B4-BE49-F238E27FC236}">
                <a16:creationId xmlns="" xmlns:a16="http://schemas.microsoft.com/office/drawing/2014/main" id="{FC64B5FD-0E87-4FAB-AFEA-D10DFED9F6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0151313" y="2246681"/>
            <a:ext cx="1620000" cy="16200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2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8BA39708-26C4-4C58-AAF1-7DDBAAFACC9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29FEC1A-545F-4D58-B291-028B7D695567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36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9896" y="4962525"/>
            <a:ext cx="35717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87B6BB1-24C3-48A6-913C-94F7EA8127A1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1C9CBFF-5639-480A-82C7-50DAD54E2E48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1286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Text Placeholder 5">
            <a:extLst>
              <a:ext uri="{FF2B5EF4-FFF2-40B4-BE49-F238E27FC236}">
                <a16:creationId xmlns="" xmlns:a16="http://schemas.microsoft.com/office/drawing/2014/main" id="{91612B32-057C-422E-8B4A-7B464DE04A7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43426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592846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82A4E56-DEE9-4FB2-89FF-0F12DB08AD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8525B7-4C8D-4482-98E3-A68789AAB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60238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9">
            <a:extLst>
              <a:ext uri="{FF2B5EF4-FFF2-40B4-BE49-F238E27FC236}">
                <a16:creationId xmlns="" xmlns:a16="http://schemas.microsoft.com/office/drawing/2014/main" id="{FF978957-D101-43B4-A717-19B1820B4F1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786563"/>
          </a:xfrm>
          <a:solidFill>
            <a:schemeClr val="tx1">
              <a:lumMod val="75000"/>
              <a:lumOff val="25000"/>
            </a:schemeClr>
          </a:solidFill>
        </p:spPr>
        <p:txBody>
          <a:bodyPr lIns="1044000" rIns="0" anchor="ctr"/>
          <a:lstStyle>
            <a:lvl1pPr marL="0" indent="0" algn="l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4DD3616-4E40-4CE5-88C8-2AF6E47D2086}"/>
              </a:ext>
            </a:extLst>
          </p:cNvPr>
          <p:cNvSpPr/>
          <p:nvPr userDrawn="1"/>
        </p:nvSpPr>
        <p:spPr>
          <a:xfrm>
            <a:off x="6336000" y="0"/>
            <a:ext cx="3979575" cy="6786563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EA3B184-0AF0-4DF5-B2BD-E6D1806BE1BF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8FC9062-5711-4550-8470-F1324E804FFF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39896" y="2377000"/>
            <a:ext cx="3571782" cy="2387600"/>
          </a:xfrm>
        </p:spPr>
        <p:txBody>
          <a:bodyPr anchor="b"/>
          <a:lstStyle>
            <a:lvl1pPr algn="l">
              <a:defRPr sz="54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05624" y="5057775"/>
            <a:ext cx="3206053" cy="247650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9EABB85-2AAF-4939-BDF4-E3CF2F31B3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25" y="5400675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ZA" sz="1600" dirty="0"/>
            </a:lvl5pPr>
          </a:lstStyle>
          <a:p>
            <a:pPr marL="266700" lvl="0" indent="-266700"/>
            <a:r>
              <a:rPr lang="en-US" noProof="0"/>
              <a:t>Contact Number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4E7DF27-55E9-4F17-91D3-29228A4020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5625" y="5751513"/>
            <a:ext cx="3206750" cy="247650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400" smtClean="0">
                <a:solidFill>
                  <a:schemeClr val="bg1"/>
                </a:solidFill>
              </a:defRPr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ZA" sz="1600"/>
            </a:lvl5pPr>
          </a:lstStyle>
          <a:p>
            <a:pPr marL="266700" lvl="0" indent="-266700"/>
            <a:r>
              <a:rPr lang="en-US" noProof="0"/>
              <a:t>Email or Social Media Handle</a:t>
            </a:r>
          </a:p>
        </p:txBody>
      </p:sp>
    </p:spTree>
    <p:extLst>
      <p:ext uri="{BB962C8B-B14F-4D97-AF65-F5344CB8AC3E}">
        <p14:creationId xmlns:p14="http://schemas.microsoft.com/office/powerpoint/2010/main" val="4100815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pp Previe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68055F11-596F-47BF-A832-A501EC346C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307" y="915497"/>
            <a:ext cx="4666142" cy="4684105"/>
          </a:xfrm>
          <a:prstGeom prst="rect">
            <a:avLst/>
          </a:prstGeom>
        </p:spPr>
      </p:pic>
      <p:pic>
        <p:nvPicPr>
          <p:cNvPr id="9" name="Picture 8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80EBF765-2A5E-4BDA-B092-25691E4791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29" y="915497"/>
            <a:ext cx="4666142" cy="4684105"/>
          </a:xfrm>
          <a:prstGeom prst="rect">
            <a:avLst/>
          </a:prstGeom>
        </p:spPr>
      </p:pic>
      <p:pic>
        <p:nvPicPr>
          <p:cNvPr id="10" name="Picture 9" descr="Screen of a cell phone&#10;&#10;Description generated with high confidence">
            <a:extLst>
              <a:ext uri="{FF2B5EF4-FFF2-40B4-BE49-F238E27FC236}">
                <a16:creationId xmlns="" xmlns:a16="http://schemas.microsoft.com/office/drawing/2014/main" id="{E97A6530-14B5-4A05-B7A3-7BA661FCD5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2551" y="915497"/>
            <a:ext cx="4666142" cy="4684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5211B-014A-4E6E-98C7-FDAF7855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C0C6D2B-0FF5-4A5F-A062-480FFA6DA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47EC9494-5A42-419D-AADF-96EF1EFD7B6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505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CE2D3309-00A3-42D9-8706-6F2A6AD3BB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15505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94E4C70C-AC1E-4EDE-B2C1-23A54123479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17714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="" xmlns:a16="http://schemas.microsoft.com/office/drawing/2014/main" id="{14B1BB7D-C6D3-4D9C-A235-6CBB5A13EE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7714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="" xmlns:a16="http://schemas.microsoft.com/office/drawing/2014/main" id="{718515F4-6451-4FB7-ACE4-5D9C2CD207A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8699878" y="5752808"/>
            <a:ext cx="1980000" cy="54894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Details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="" xmlns:a16="http://schemas.microsoft.com/office/drawing/2014/main" id="{B362C889-34FC-4EB1-967B-DC98349082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99878" y="5291099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Mockup Name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4C4EB921-BD58-4C2E-BDD5-FC8D2629829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751679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="" xmlns:a16="http://schemas.microsoft.com/office/drawing/2014/main" id="{3CB44DE3-C599-4EA7-BFDA-4E39AE89FC0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81301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="" xmlns:a16="http://schemas.microsoft.com/office/drawing/2014/main" id="{A4392E45-2A0B-49BF-9952-79C42AF8DE9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810923" y="1450182"/>
            <a:ext cx="1772571" cy="3183732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0127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9CC2AE-E299-42B4-A2C4-357708A00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800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99551C8-D5B2-495A-97BB-0711CD8C67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2556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03139A49-E537-4395-967A-08C99782070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25172" y="3591659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3EE1C8A1-F171-46D2-A92F-1B0E9C52B1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68052" y="5448541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="" xmlns:a16="http://schemas.microsoft.com/office/drawing/2014/main" id="{E3E7FB48-98BE-4677-A80F-969F9F30720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18545" y="1836744"/>
            <a:ext cx="3541655" cy="2224950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anchor="ctr"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US" noProof="0"/>
              <a:t>Testimonial goes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146F28A-70F5-4E8B-8A3A-ADB1B6A080D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369301" y="3693626"/>
            <a:ext cx="3251132" cy="231102"/>
          </a:xfrm>
        </p:spPr>
        <p:txBody>
          <a:bodyPr anchor="t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Name and Title</a:t>
            </a:r>
          </a:p>
        </p:txBody>
      </p:sp>
    </p:spTree>
    <p:extLst>
      <p:ext uri="{BB962C8B-B14F-4D97-AF65-F5344CB8AC3E}">
        <p14:creationId xmlns:p14="http://schemas.microsoft.com/office/powerpoint/2010/main" val="23627155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0" y="0"/>
            <a:ext cx="6336000" cy="678656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00" y="2377000"/>
            <a:ext cx="5472000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00" y="4962525"/>
            <a:ext cx="5472000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A8EA9D3-63E1-4170-B9FF-2F1AF08CCA45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6AE9C85-4EEF-40CA-AA18-4DC9F703F4F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3102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805D700-F00E-4505-8483-501219FB8BD2}"/>
              </a:ext>
            </a:extLst>
          </p:cNvPr>
          <p:cNvSpPr/>
          <p:nvPr userDrawn="1"/>
        </p:nvSpPr>
        <p:spPr>
          <a:xfrm>
            <a:off x="0" y="0"/>
            <a:ext cx="12192000" cy="63653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41868349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DF554488-3F7D-4F3A-9AAF-73FB0977D73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5962" y="457200"/>
            <a:ext cx="5501126" cy="5411787"/>
          </a:xfrm>
        </p:spPr>
        <p:txBody>
          <a:bodyPr/>
          <a:lstStyle>
            <a:lvl1pPr>
              <a:buClr>
                <a:schemeClr val="bg1"/>
              </a:buCl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6757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1"/>
            <a:ext cx="6406950" cy="6857998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0F80631D-0113-45B5-9716-6AED2430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="" xmlns:a16="http://schemas.microsoft.com/office/drawing/2014/main" id="{81AC65F5-382D-4CF6-95CF-DD3FC6D96F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="" xmlns:a16="http://schemas.microsoft.com/office/drawing/2014/main" id="{56321125-B861-4CD5-8023-6E40351765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04181" y="457201"/>
            <a:ext cx="5504688" cy="54038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7718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="" xmlns:a16="http://schemas.microsoft.com/office/drawing/2014/main" id="{6FAD7B97-1B74-414B-B585-45E33908CB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365363"/>
          </a:xfrm>
          <a:solidFill>
            <a:schemeClr val="tx1">
              <a:lumMod val="75000"/>
              <a:lumOff val="25000"/>
            </a:schemeClr>
          </a:solidFill>
        </p:spPr>
        <p:txBody>
          <a:bodyPr vert="vert270" lIns="144000" tIns="0" rIns="0" anchor="t"/>
          <a:lstStyle>
            <a:lvl1pPr marL="0" indent="0" algn="ctr">
              <a:buNone/>
              <a:defRPr sz="1100" i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Photo Here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C433A2F-8949-4AAC-AE96-175254493AF4}"/>
              </a:ext>
            </a:extLst>
          </p:cNvPr>
          <p:cNvSpPr/>
          <p:nvPr userDrawn="1"/>
        </p:nvSpPr>
        <p:spPr>
          <a:xfrm>
            <a:off x="432000" y="1"/>
            <a:ext cx="11760000" cy="6365362"/>
          </a:xfrm>
          <a:prstGeom prst="rect">
            <a:avLst/>
          </a:prstGeom>
          <a:gradFill>
            <a:gsLst>
              <a:gs pos="36000">
                <a:schemeClr val="tx1">
                  <a:alpha val="60000"/>
                </a:schemeClr>
              </a:gs>
              <a:gs pos="100000">
                <a:schemeClr val="tx1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5B1DD-2DBA-49BF-BF09-5B70713A4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728" y="2377000"/>
            <a:ext cx="6299682" cy="2387600"/>
          </a:xfrm>
        </p:spPr>
        <p:txBody>
          <a:bodyPr anchor="b"/>
          <a:lstStyle>
            <a:lvl1pPr algn="l">
              <a:defRPr sz="4200" spc="-3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7A60831-AA5D-4359-AACC-37D7271F2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728" y="4962525"/>
            <a:ext cx="6299682" cy="12192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1384471-818E-4B2E-BA19-852421944514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FBA5E93-E4C5-4917-B92A-53FC468CFEBD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C109B30-9CC9-4BE8-AB10-1BA398CA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AF77174B-114F-48DF-AFBF-1AA3416ACD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4956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28A921-D1FB-449F-8402-7C032AAABB1C}"/>
              </a:ext>
            </a:extLst>
          </p:cNvPr>
          <p:cNvSpPr/>
          <p:nvPr userDrawn="1"/>
        </p:nvSpPr>
        <p:spPr>
          <a:xfrm>
            <a:off x="5353050" y="3714749"/>
            <a:ext cx="6406950" cy="3143249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3714746"/>
            <a:ext cx="4416225" cy="2364591"/>
          </a:xfrm>
        </p:spPr>
        <p:txBody>
          <a:bodyPr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103" y="3981451"/>
            <a:ext cx="5749483" cy="1343026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528B6E3D-9C01-45EA-9E2B-711EC1B84F8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353050" y="0"/>
            <a:ext cx="640695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="" xmlns:a16="http://schemas.microsoft.com/office/drawing/2014/main" id="{1EC63334-B325-4256-8AA0-6F5A11030D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32000" y="6365363"/>
            <a:ext cx="4416225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CC8965A7-6363-464F-998B-64E00F4F49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58442" y="5657850"/>
            <a:ext cx="5749334" cy="111994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Subtitle, tagline or blurb can go here</a:t>
            </a:r>
          </a:p>
        </p:txBody>
      </p:sp>
    </p:spTree>
    <p:extLst>
      <p:ext uri="{BB962C8B-B14F-4D97-AF65-F5344CB8AC3E}">
        <p14:creationId xmlns:p14="http://schemas.microsoft.com/office/powerpoint/2010/main" val="34206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3509F9E9-0483-4A79-B997-B23DAC1644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="" xmlns:a16="http://schemas.microsoft.com/office/drawing/2014/main" id="{305CEEFA-58BB-4AFA-AD31-BEE38B013E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="" xmlns:a16="http://schemas.microsoft.com/office/drawing/2014/main" id="{BEEE40C3-341F-4063-8D33-B1328863FB3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="" xmlns:a16="http://schemas.microsoft.com/office/drawing/2014/main" id="{D09CE291-B951-4300-9D67-154E4BB557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718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="" xmlns:a16="http://schemas.microsoft.com/office/drawing/2014/main" id="{0D3A393C-4D8C-49BC-934D-B57BE1B2840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718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3" name="Text Placeholder 8">
            <a:extLst>
              <a:ext uri="{FF2B5EF4-FFF2-40B4-BE49-F238E27FC236}">
                <a16:creationId xmlns="" xmlns:a16="http://schemas.microsoft.com/office/drawing/2014/main" id="{08906184-3520-4606-AF8B-59ECFFA6D75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119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="" xmlns:a16="http://schemas.microsoft.com/office/drawing/2014/main" id="{8A64BEB9-7FB0-4DF9-BFE9-62016E83E8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119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Text Placeholder 8">
            <a:extLst>
              <a:ext uri="{FF2B5EF4-FFF2-40B4-BE49-F238E27FC236}">
                <a16:creationId xmlns="" xmlns:a16="http://schemas.microsoft.com/office/drawing/2014/main" id="{4CCC1C98-37FD-4404-8383-72ED535FE57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5195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="" xmlns:a16="http://schemas.microsoft.com/office/drawing/2014/main" id="{B24BD1AE-AB0E-40FA-AEA8-8D687D84B56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5195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="" xmlns:a16="http://schemas.microsoft.com/office/drawing/2014/main" id="{CA2F0EA7-F3F7-443F-BA0D-4916B618C56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792000" y="3971432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="" xmlns:a16="http://schemas.microsoft.com/office/drawing/2014/main" id="{2BB6E6C3-1F6A-41B6-8EE0-6FDCBA34413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792000" y="4605832"/>
            <a:ext cx="198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B2738624-9DAA-4152-9A77-80BBB71AD5F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3180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59" name="Picture Placeholder 15">
            <a:extLst>
              <a:ext uri="{FF2B5EF4-FFF2-40B4-BE49-F238E27FC236}">
                <a16:creationId xmlns="" xmlns:a16="http://schemas.microsoft.com/office/drawing/2014/main" id="{522AE46C-0845-4BB0-9861-06071BCF56F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27718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0" name="Picture Placeholder 15">
            <a:extLst>
              <a:ext uri="{FF2B5EF4-FFF2-40B4-BE49-F238E27FC236}">
                <a16:creationId xmlns="" xmlns:a16="http://schemas.microsoft.com/office/drawing/2014/main" id="{D791A6AF-478F-443B-A785-F82A8DBA9F3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51122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1" name="Picture Placeholder 15">
            <a:extLst>
              <a:ext uri="{FF2B5EF4-FFF2-40B4-BE49-F238E27FC236}">
                <a16:creationId xmlns="" xmlns:a16="http://schemas.microsoft.com/office/drawing/2014/main" id="{1A65AFE9-2875-44A5-BF13-6E843889266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451950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  <p:sp>
        <p:nvSpPr>
          <p:cNvPr id="62" name="Picture Placeholder 15">
            <a:extLst>
              <a:ext uri="{FF2B5EF4-FFF2-40B4-BE49-F238E27FC236}">
                <a16:creationId xmlns="" xmlns:a16="http://schemas.microsoft.com/office/drawing/2014/main" id="{069B9167-077F-4123-82C5-01EB62AFB3E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780587" y="1735138"/>
            <a:ext cx="1979613" cy="1981200"/>
          </a:xfrm>
          <a:solidFill>
            <a:schemeClr val="bg1">
              <a:lumMod val="95000"/>
              <a:alpha val="70000"/>
            </a:schemeClr>
          </a:solidFill>
          <a:ln w="95250" cap="sq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48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32000" y="6365363"/>
            <a:ext cx="5472000" cy="412431"/>
          </a:xfrm>
        </p:spPr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800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800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02527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2527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="" xmlns:a16="http://schemas.microsoft.com/office/drawing/2014/main" id="{C595063C-F901-4E60-A714-6454F42F0D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117052" y="4130531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C7672B0A-0079-40F6-8B93-A5F1DB5882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117052" y="4764931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546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EFA8C4C-FE50-44C1-8434-6C7BB898173F}"/>
              </a:ext>
            </a:extLst>
          </p:cNvPr>
          <p:cNvSpPr/>
          <p:nvPr userDrawn="1"/>
        </p:nvSpPr>
        <p:spPr>
          <a:xfrm>
            <a:off x="432000" y="0"/>
            <a:ext cx="5472000" cy="68580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728" y="5657850"/>
            <a:ext cx="4974545" cy="707513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Subtitle, tagline or blurb can go here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Picture Placeholder 4">
            <a:extLst>
              <a:ext uri="{FF2B5EF4-FFF2-40B4-BE49-F238E27FC236}">
                <a16:creationId xmlns="" xmlns:a16="http://schemas.microsoft.com/office/drawing/2014/main" id="{704BE0A1-F26A-4947-971D-055860FFC91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2000" y="0"/>
            <a:ext cx="5472000" cy="3714747"/>
          </a:xfr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ZA" sz="1100" i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lvl="0" algn="ctr"/>
            <a:r>
              <a:rPr lang="en-US" noProof="0"/>
              <a:t>Insert or Drag &amp;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8" y="3981450"/>
            <a:ext cx="4974545" cy="1343025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ZA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="" xmlns:a16="http://schemas.microsoft.com/office/drawing/2014/main" id="{B51A342D-6638-406F-A54B-59B56F36AD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785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="" xmlns:a16="http://schemas.microsoft.com/office/drawing/2014/main" id="{C32169FB-F8BF-46FF-8BDE-E27C751C1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785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="" xmlns:a16="http://schemas.microsoft.com/office/drawing/2014/main" id="{051BC42F-45BF-462B-A15F-54639A5DA4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02677" y="5010963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="" xmlns:a16="http://schemas.microsoft.com/office/drawing/2014/main" id="{08A990CD-AF1D-4FBE-B3FF-4BC5BE2BFD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02677" y="5645363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="" xmlns:a16="http://schemas.microsoft.com/office/drawing/2014/main" id="{B71CBA76-3CE4-4FA7-8940-41ECC9129C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85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="" xmlns:a16="http://schemas.microsoft.com/office/drawing/2014/main" id="{ADC8FCF6-5E2F-4976-8979-F493766C3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785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="" xmlns:a16="http://schemas.microsoft.com/office/drawing/2014/main" id="{F111F3D7-9557-4D01-B2FB-38A2FFA105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02677" y="2360347"/>
            <a:ext cx="180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="" xmlns:a16="http://schemas.microsoft.com/office/drawing/2014/main" id="{FE89EBCC-101B-4979-93C1-08579B03199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02677" y="2994747"/>
            <a:ext cx="180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04084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5CE857ED-B36A-4B8A-81C4-94389617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3465" y="1007667"/>
            <a:ext cx="11528535" cy="56453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A85E10-5A18-4C86-8310-FA9CF8DF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E06229A-0702-4CD6-B5F1-0DC746CC4F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3613424"/>
            <a:ext cx="3974900" cy="246591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2E533DB-3399-4A25-BB80-899E9CC78D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9A57786-309B-4137-8B30-4011FC0D4F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177496E8-E637-4081-A0D0-AB167EE459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00" y="1582738"/>
            <a:ext cx="3975100" cy="1744662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Emphasized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DE221C2C-B20F-4F90-A44F-08EE879BA9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7319" y="1450975"/>
            <a:ext cx="6974680" cy="3935414"/>
          </a:xfrm>
          <a:solidFill>
            <a:schemeClr val="bg1">
              <a:lumMod val="95000"/>
              <a:alpha val="70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450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51FED-0A73-4769-96A2-4C362E5D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455B16D-31A1-4D28-ADC4-0BDEF4E07DF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08000"/>
            <a:ext cx="11340000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Single line of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C4D4C6E-0D63-44CE-B0B4-BAA8F101EAF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231749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C0B96F-9D35-4001-9F9C-1A7004D61F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1C915CA-DB91-4B68-8DB8-2745ADA585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0BF46361-E4F6-47BA-9660-22CF6C0669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11498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BB15A8A-91AC-4F5D-A727-1D120F5D43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91247" y="4637931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A87D1D6-A833-418D-948C-DDF7937231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31749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729FC9F6-9736-4DA2-A807-7430389A47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1498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8FD41719-B17D-4C65-8905-CFB25698E4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1247" y="4003531"/>
            <a:ext cx="198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3</a:t>
            </a:r>
          </a:p>
        </p:txBody>
      </p:sp>
    </p:spTree>
    <p:extLst>
      <p:ext uri="{BB962C8B-B14F-4D97-AF65-F5344CB8AC3E}">
        <p14:creationId xmlns:p14="http://schemas.microsoft.com/office/powerpoint/2010/main" val="23068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6A7F847-7F52-4026-B418-55C25C28C4CB}"/>
              </a:ext>
            </a:extLst>
          </p:cNvPr>
          <p:cNvSpPr/>
          <p:nvPr userDrawn="1"/>
        </p:nvSpPr>
        <p:spPr>
          <a:xfrm>
            <a:off x="0" y="6365364"/>
            <a:ext cx="12192000" cy="421200"/>
          </a:xfrm>
          <a:prstGeom prst="rect">
            <a:avLst/>
          </a:prstGeom>
          <a:gradFill>
            <a:gsLst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F47D8FD-2235-485B-95E1-2EBD5AB4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F4A233-446A-4EDA-9622-BBF0631D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728000"/>
            <a:ext cx="1134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4A2955-0629-484D-8B16-D4500802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72000" y="6365363"/>
            <a:ext cx="420000" cy="4212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4B73C415-D670-4716-A5EC-CC4D52CA2BA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DBD150CE-DC66-461D-A66C-7CF330704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363"/>
            <a:ext cx="5472000" cy="41243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0ED0A63-77FF-4992-99DD-A09E96E22ACC}"/>
              </a:ext>
            </a:extLst>
          </p:cNvPr>
          <p:cNvSpPr/>
          <p:nvPr userDrawn="1"/>
        </p:nvSpPr>
        <p:spPr>
          <a:xfrm>
            <a:off x="-1" y="6786563"/>
            <a:ext cx="11771999" cy="7143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96335A3F-070E-4B0E-A4FA-9B3279A2897C}"/>
              </a:ext>
            </a:extLst>
          </p:cNvPr>
          <p:cNvSpPr/>
          <p:nvPr userDrawn="1"/>
        </p:nvSpPr>
        <p:spPr>
          <a:xfrm>
            <a:off x="11771999" y="6786563"/>
            <a:ext cx="420000" cy="71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C7EB16B-9FE5-4954-8D9A-47381E739BF5}"/>
              </a:ext>
            </a:extLst>
          </p:cNvPr>
          <p:cNvSpPr txBox="1"/>
          <p:nvPr userDrawn="1"/>
        </p:nvSpPr>
        <p:spPr>
          <a:xfrm>
            <a:off x="9529311" y="6365363"/>
            <a:ext cx="2047875" cy="42996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US" sz="1200" b="0" noProof="0">
                <a:solidFill>
                  <a:schemeClr val="bg1">
                    <a:lumMod val="65000"/>
                  </a:schemeClr>
                </a:solidFill>
                <a:latin typeface="+mn-lt"/>
              </a:rPr>
              <a:t>NAME OR LOGO</a:t>
            </a:r>
          </a:p>
        </p:txBody>
      </p:sp>
    </p:spTree>
    <p:extLst>
      <p:ext uri="{BB962C8B-B14F-4D97-AF65-F5344CB8AC3E}">
        <p14:creationId xmlns:p14="http://schemas.microsoft.com/office/powerpoint/2010/main" val="22448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2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4" r:id="rId9"/>
    <p:sldLayoutId id="2147483665" r:id="rId10"/>
    <p:sldLayoutId id="2147483666" r:id="rId11"/>
    <p:sldLayoutId id="2147483667" r:id="rId12"/>
    <p:sldLayoutId id="2147483650" r:id="rId13"/>
    <p:sldLayoutId id="2147483652" r:id="rId14"/>
    <p:sldLayoutId id="2147483653" r:id="rId15"/>
    <p:sldLayoutId id="2147483668" r:id="rId16"/>
    <p:sldLayoutId id="2147483669" r:id="rId17"/>
    <p:sldLayoutId id="2147483671" r:id="rId18"/>
    <p:sldLayoutId id="2147483672" r:id="rId19"/>
    <p:sldLayoutId id="2147483654" r:id="rId20"/>
    <p:sldLayoutId id="2147483678" r:id="rId21"/>
    <p:sldLayoutId id="2147483655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9" r:id="rId28"/>
    <p:sldLayoutId id="2147483680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000"/>
        </a:spcBef>
        <a:spcAft>
          <a:spcPts val="500"/>
        </a:spcAft>
        <a:buClr>
          <a:schemeClr val="accent1"/>
        </a:buClr>
        <a:buFont typeface="Arial" panose="020B0604020202020204" pitchFamily="34" charset="0"/>
        <a:buChar char="○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100000"/>
        </a:lnSpc>
        <a:spcBef>
          <a:spcPts val="500"/>
        </a:spcBef>
        <a:spcAft>
          <a:spcPts val="500"/>
        </a:spcAft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="" xmlns:a16="http://schemas.microsoft.com/office/drawing/2014/main" id="{93EF4D15-E7C3-4137-9FF8-8323398796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E93CFE69-79B0-440B-949E-DA17AD834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36000" y="0"/>
            <a:ext cx="397957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170152F-4BDD-EA4D-B3D1-E9A87974CFC0}"/>
              </a:ext>
            </a:extLst>
          </p:cNvPr>
          <p:cNvSpPr txBox="1"/>
          <p:nvPr/>
        </p:nvSpPr>
        <p:spPr bwMode="gray">
          <a:xfrm>
            <a:off x="7109200" y="1922041"/>
            <a:ext cx="2433173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>
              <a:lnSpc>
                <a:spcPct val="90000"/>
              </a:lnSpc>
            </a:pPr>
            <a:r>
              <a:rPr lang="fa-IR" sz="2000" b="1" noProof="1">
                <a:gradFill>
                  <a:gsLst>
                    <a:gs pos="0">
                      <a:schemeClr val="accent1"/>
                    </a:gs>
                    <a:gs pos="5130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دانشگاه صنعتی امیرکبیر</a:t>
            </a:r>
            <a:endParaRPr lang="en-US" sz="2000" b="1" noProof="1">
              <a:gradFill>
                <a:gsLst>
                  <a:gs pos="0">
                    <a:schemeClr val="accent1"/>
                  </a:gs>
                  <a:gs pos="5130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68F2B1-EF8F-4772-ADA1-4195B20EBA7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6350513" y="2778603"/>
            <a:ext cx="3775679" cy="3369183"/>
          </a:xfrm>
        </p:spPr>
        <p:txBody>
          <a:bodyPr/>
          <a:lstStyle/>
          <a:p>
            <a:pPr algn="r" rtl="1">
              <a:lnSpc>
                <a:spcPct val="150000"/>
              </a:lnSpc>
            </a:pP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 </a:t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fa-IR" sz="3200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دستگاه دریافت نوار قلب</a:t>
            </a:r>
            <a: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fa-IR" sz="28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و تحلیل سیگنال </a:t>
            </a:r>
            <a:r>
              <a:rPr lang="en-US" sz="28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ECG</a:t>
            </a:r>
            <a:r>
              <a:rPr lang="fa-IR" sz="28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 </a:t>
            </a:r>
            <a:r>
              <a:rPr lang="en-US" sz="28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z="28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fa-IR" sz="2000" b="1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>دیوایس پوشیدنی نوار قلب و ضربان</a:t>
            </a:r>
            <a: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  <a:t/>
            </a:r>
            <a:br>
              <a:rPr lang="en-US" spc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B Titr" panose="00000700000000000000" pitchFamily="2" charset="-78"/>
              </a:rPr>
            </a:br>
            <a:endParaRPr lang="en-US" spc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B Titr" panose="00000700000000000000" pitchFamily="2" charset="-7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F3753AF9-461F-4049-BB9D-621E76A514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9896" y="4876800"/>
            <a:ext cx="3571782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5124A8-7554-4DB8-896F-F9946B9CF1F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539896" y="5015671"/>
            <a:ext cx="3571782" cy="1219200"/>
          </a:xfrm>
        </p:spPr>
        <p:txBody>
          <a:bodyPr/>
          <a:lstStyle/>
          <a:p>
            <a:pPr algn="just" rtl="1"/>
            <a:r>
              <a:rPr lang="fa-IR" sz="1800" b="1" dirty="0">
                <a:cs typeface="B Nazanin" panose="00000400000000000000" pitchFamily="2" charset="-78"/>
              </a:rPr>
              <a:t>تیم ما : </a:t>
            </a:r>
          </a:p>
          <a:p>
            <a:pPr algn="just" rtl="1"/>
            <a:r>
              <a:rPr lang="fa-IR" sz="1800" dirty="0">
                <a:cs typeface="B Nazanin" panose="00000400000000000000" pitchFamily="2" charset="-78"/>
              </a:rPr>
              <a:t>سیدمحمدصالح میرزاطباطبایی،</a:t>
            </a:r>
            <a:r>
              <a:rPr lang="fa-IR" sz="1800" b="1" dirty="0">
                <a:cs typeface="B Nazanin" panose="00000400000000000000" pitchFamily="2" charset="-78"/>
              </a:rPr>
              <a:t> </a:t>
            </a:r>
            <a:r>
              <a:rPr lang="fa-IR" sz="1800" dirty="0">
                <a:cs typeface="B Nazanin" panose="00000400000000000000" pitchFamily="2" charset="-78"/>
              </a:rPr>
              <a:t>امین سرخی لله لو ، محمدمهدی شجاعی فر، سپهر قمری، درسا نظری</a:t>
            </a:r>
          </a:p>
          <a:p>
            <a:pPr algn="just" rtl="1"/>
            <a:r>
              <a:rPr lang="fa-IR" sz="1800" dirty="0">
                <a:solidFill>
                  <a:srgbClr val="FFC000"/>
                </a:solidFill>
                <a:cs typeface="B Nazanin" panose="00000400000000000000" pitchFamily="2" charset="-78"/>
              </a:rPr>
              <a:t>پروژه ی درس ابزار دقیق استاد دکتر شریفی</a:t>
            </a:r>
            <a:endParaRPr lang="en-US" sz="1800" dirty="0">
              <a:solidFill>
                <a:srgbClr val="FFC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D4DED28-795F-4279-8A49-6EB0D9ACF9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335999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1E4BE935-A7E9-4AAD-ACC1-C9F397A4FC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171" y="479537"/>
            <a:ext cx="795325" cy="9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F58C420A-3AEC-4BE5-BD90-C854A306696C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80728" y="3981450"/>
            <a:ext cx="4974545" cy="516659"/>
          </a:xfrm>
        </p:spPr>
        <p:txBody>
          <a:bodyPr/>
          <a:lstStyle/>
          <a:p>
            <a:pPr algn="r"/>
            <a:r>
              <a:rPr lang="fa-IR" sz="3200" dirty="0" smtClean="0">
                <a:cs typeface="B Nazanin" pitchFamily="2" charset="-78"/>
              </a:rPr>
              <a:t>استخراج اطلاعات</a:t>
            </a:r>
            <a:endParaRPr lang="en-US" sz="3200" dirty="0">
              <a:cs typeface="B Nazanin" pitchFamily="2" charset="-7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>
            <a:off x="680728" y="4641417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0728" y="4995326"/>
            <a:ext cx="4974545" cy="1580637"/>
          </a:xfrm>
        </p:spPr>
        <p:txBody>
          <a:bodyPr/>
          <a:lstStyle/>
          <a:p>
            <a:pPr algn="r" rtl="1"/>
            <a:r>
              <a:rPr lang="fa-IR" dirty="0" smtClean="0">
                <a:cs typeface="B Nazanin" panose="00000400000000000000" pitchFamily="2" charset="-78"/>
              </a:rPr>
              <a:t>در این مرحله در ابتدا از طریق پورت سریال داده ها به رزبری پای ارسال شد ، سپس از طریق کد پایتون داده ها به طور مناسب پالایش شده و در یک فایل ذخیره شدند. در نهایت اطلاعات ذخیره شده در فایل به صورت یک آرایه به روش دستی در آردینو ذخیره شدند.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23" name="Picture Placeholder 22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6" r="20126"/>
          <a:stretch>
            <a:fillRect/>
          </a:stretch>
        </p:blipFill>
        <p:spPr/>
      </p:pic>
      <p:pic>
        <p:nvPicPr>
          <p:cNvPr id="27" name="Content Placeholder 4">
            <a:extLst>
              <a:ext uri="{FF2B5EF4-FFF2-40B4-BE49-F238E27FC236}">
                <a16:creationId xmlns="" xmlns:a16="http://schemas.microsoft.com/office/drawing/2014/main" id="{26FEB94A-8346-49C7-B7A0-72B23C52B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0" y="129308"/>
            <a:ext cx="5472000" cy="3585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000" y="1385957"/>
            <a:ext cx="625879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3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748753E-4430-404B-95D7-E25B95112A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>
                <a:latin typeface="Microsoft Uighur" panose="02000000000000000000" pitchFamily="2" charset="-78"/>
                <a:cs typeface="Microsoft Uighur" panose="02000000000000000000" pitchFamily="2" charset="-78"/>
              </a:rPr>
              <a:pPr/>
              <a:t>11</a:t>
            </a:fld>
            <a:endParaRPr lang="en-US" noProof="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72863FA-127B-4631-8C25-44589D7CF1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ltGray">
          <a:xfrm flipV="1">
            <a:off x="6787165" y="4429729"/>
            <a:ext cx="4620924" cy="603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8">
            <a:extLst>
              <a:ext uri="{FF2B5EF4-FFF2-40B4-BE49-F238E27FC236}">
                <a16:creationId xmlns="" xmlns:a16="http://schemas.microsoft.com/office/drawing/2014/main" id="{2348F18A-5BBA-4A1E-B3F7-FA144D971188}"/>
              </a:ext>
            </a:extLst>
          </p:cNvPr>
          <p:cNvSpPr txBox="1">
            <a:spLocks/>
          </p:cNvSpPr>
          <p:nvPr/>
        </p:nvSpPr>
        <p:spPr bwMode="gray">
          <a:xfrm>
            <a:off x="6716031" y="3813394"/>
            <a:ext cx="4692058" cy="4729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5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dirty="0" smtClean="0">
                <a:latin typeface="Microsoft Uighur" panose="02000000000000000000" pitchFamily="2" charset="-78"/>
                <a:ea typeface="Tahoma"/>
                <a:cs typeface="B Nazanin" panose="00000400000000000000" pitchFamily="2" charset="-78"/>
              </a:rPr>
              <a:t>ارسال اطلاعات</a:t>
            </a:r>
            <a:endParaRPr lang="en-US" sz="2800" dirty="0">
              <a:latin typeface="Microsoft Uighur" panose="02000000000000000000" pitchFamily="2" charset="-78"/>
              <a:ea typeface="Tahoma"/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67458" y="3712288"/>
            <a:ext cx="1068947" cy="3145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5EB1E040-8CE2-4DD0-844B-30713472F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8" y="137787"/>
            <a:ext cx="4362450" cy="43624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9419" y="4671124"/>
            <a:ext cx="4745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در این مرحله از ماژول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ESP8266</a:t>
            </a:r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بر روی برد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nodemcu</a:t>
            </a:r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استفاده شده است. این برد با آردوینو برنامه ریزی شده و اطلاعات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ورودی را به سرویس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thingsboard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ارسال می کند.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4" name="Picture 10" descr="قیمت و خرید ماژول ESP 12F دارای هسته وایفای ESP8266 | مشخصات و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473" y="4286357"/>
            <a:ext cx="1977347" cy="1924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5" y="428172"/>
            <a:ext cx="2417946" cy="24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9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53016" y="1499919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3E48293B-B086-4048-863C-47E7C47880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653016" y="5359829"/>
            <a:ext cx="4974545" cy="0"/>
          </a:xfrm>
          <a:prstGeom prst="line">
            <a:avLst/>
          </a:prstGeom>
          <a:ln>
            <a:gradFill>
              <a:gsLst>
                <a:gs pos="0">
                  <a:schemeClr val="accent1"/>
                </a:gs>
                <a:gs pos="5130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86909" y="330244"/>
            <a:ext cx="2050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b="1" dirty="0" smtClean="0">
                <a:solidFill>
                  <a:schemeClr val="bg1"/>
                </a:solidFill>
                <a:cs typeface="B Nazanin" panose="00000400000000000000" pitchFamily="2" charset="-78"/>
              </a:rPr>
              <a:t>نمایش اطلاعات</a:t>
            </a:r>
            <a:endParaRPr lang="en-US" sz="28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5812" y="1975590"/>
            <a:ext cx="50225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جهت نمایش اطلاعات از سرویس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Thingsboard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استفاده شده است.</a:t>
            </a:r>
          </a:p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به همین منظور در این سرویس یک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widget </a:t>
            </a:r>
            <a:endParaRPr lang="fa-IR" sz="2400" dirty="0" smtClean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از نوع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chart </a:t>
            </a:r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تعبیه شده است .</a:t>
            </a:r>
          </a:p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این نمودارخروجی فیلتر های آنالوگ را به صورت</a:t>
            </a:r>
          </a:p>
          <a:p>
            <a:pPr algn="r" rtl="1"/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realtime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نمایش می دهد.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181" y="118697"/>
            <a:ext cx="5759719" cy="301105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364" y="3269673"/>
            <a:ext cx="4775200" cy="322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3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A428ED-E8E6-4EBE-8C7C-8E6E2E5012C8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fa-IR" b="1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tr" pitchFamily="2" charset="-78"/>
                <a:cs typeface="Titr" pitchFamily="2" charset="-78"/>
              </a:rPr>
              <a:t>بخش های مختلف دستگاه</a:t>
            </a:r>
            <a:endParaRPr lang="en-US" b="1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tr" pitchFamily="2" charset="-78"/>
              <a:cs typeface="Titr" pitchFamily="2" charset="-78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96AA788-5F14-43DB-B035-1BC6DA1509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سرویس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674B9A6-D55C-478C-8D92-D0BFBCD7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413" y="4484234"/>
            <a:ext cx="1800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CE675343-79F8-46AA-B56E-932984AB7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605831"/>
            <a:ext cx="1980000" cy="976821"/>
          </a:xfrm>
        </p:spPr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استخراج داده های واقعی از فیلترهای انالوگ و ارسال داده های از طریق ماژول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</a:t>
            </a:r>
            <a:r>
              <a:rPr lang="fa-I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و نمایش داده ها بر روی سرویس </a:t>
            </a:r>
            <a:r>
              <a:rPr lang="en-US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thingsboard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806F98B-6BF9-4D0F-B7E7-561F064602F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ارسال سیگنال به شبکه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A0322F4-E79A-4E4D-98CA-2DC1692F90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861850" y="4484234"/>
            <a:ext cx="1800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93694D25-DE51-4F33-9ED7-7D9F4891DD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771850" y="4605832"/>
            <a:ext cx="1980000" cy="720000"/>
          </a:xfrm>
        </p:spPr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های ارسال شده به رزبری پای به صورت ریل تایم و بدون هیچ اروری در شبکه قابل دریافت می باشند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2F0A8A16-8E92-40C1-913D-8CB3B9C1DD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نمایش سیگنال در صفحه وب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DC27E82-D5C7-4AE4-BAF3-5DBB12CA0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1900" y="4484234"/>
            <a:ext cx="1800000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C804944-6423-4C0F-ABB0-9CF01A05FD9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11900" y="4605832"/>
            <a:ext cx="1980000" cy="720000"/>
          </a:xfrm>
        </p:spPr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های دریافت شده که نشان دهنده مقادیر سیگنال می باشد به صورت ریل تایم پلات می شوند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3BF93F76-B979-4659-9F60-ADD378371A4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تحلیل سیگنال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C3BE7D2-4C35-4BA9-9A98-1A6E17A84A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541950" y="4484234"/>
            <a:ext cx="1800000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179E7FC2-4098-49F6-8F55-7D42A85A40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451950" y="4619480"/>
            <a:ext cx="1980000" cy="720000"/>
          </a:xfrm>
        </p:spPr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سیگنال های واقعی اندازه گیری شده، توسط این بخش تحلیل می شود تا داده های مناسب از ان استخراج شود.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B42EB40D-8479-42AF-A4AE-92D6BE6908B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ارسال اطلاعات به رزبری پای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5979D46-D664-4267-B673-E6B048C084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000" y="4484234"/>
            <a:ext cx="18000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11578AB-8F47-4648-B827-D4367249BDB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92000" y="4605832"/>
            <a:ext cx="1980000" cy="720000"/>
          </a:xfrm>
        </p:spPr>
        <p:txBody>
          <a:bodyPr/>
          <a:lstStyle/>
          <a:p>
            <a:pPr algn="just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داده های اندازه گیری شده توسط سنسورهای واقعی، در نرم افزار پروتئوس شبیه سازی شده و با استفاده از اردوینو به رزبری پای ارسال شده است</a:t>
            </a:r>
            <a:endParaRPr lang="en-US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79F4F6B-299B-431B-AD93-01AF893D8C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6" name="Picture Placeholder 25" descr="A close up of a map&#10;&#10;Description automatically generated">
            <a:extLst>
              <a:ext uri="{FF2B5EF4-FFF2-40B4-BE49-F238E27FC236}">
                <a16:creationId xmlns="" xmlns:a16="http://schemas.microsoft.com/office/drawing/2014/main" id="{1302DDAF-40A7-47CB-9E8C-C4BD6BA5B0A9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1" r="14431"/>
          <a:stretch>
            <a:fillRect/>
          </a:stretch>
        </p:blipFill>
        <p:spPr/>
      </p:pic>
      <p:pic>
        <p:nvPicPr>
          <p:cNvPr id="15" name="Picture Placeholder 14"/>
          <p:cNvPicPr>
            <a:picLocks noGrp="1" noChangeAspect="1"/>
          </p:cNvPicPr>
          <p:nvPr>
            <p:ph type="pic" sz="quarter" idx="45"/>
          </p:nvPr>
        </p:nvPicPr>
        <p:blipFill>
          <a:blip r:embed="rId4"/>
          <a:srcRect l="18877" r="18877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43"/>
          </p:nvPr>
        </p:nvPicPr>
        <p:blipFill>
          <a:blip r:embed="rId5"/>
          <a:srcRect l="26946" r="2694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41"/>
          </p:nvPr>
        </p:nvPicPr>
        <p:blipFill>
          <a:blip r:embed="rId6"/>
          <a:srcRect l="12691" r="12691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026" name="Picture 2" descr="Local Area Network Scenario | Download Scientific Diagram"/>
          <p:cNvPicPr>
            <a:picLocks noGrp="1" noChangeAspect="1" noChangeArrowheads="1"/>
          </p:cNvPicPr>
          <p:nvPr>
            <p:ph type="pic" sz="quarter" idx="4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9" r="2167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7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6B98374-402C-493E-B043-05E76BE578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="" xmlns:a16="http://schemas.microsoft.com/office/drawing/2014/main" id="{7D641BC9-1F1A-4A7B-9B56-A50A5D722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45" y="641445"/>
            <a:ext cx="10743418" cy="55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234C221-D094-445D-A8B7-0030E8165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72000" y="6270772"/>
            <a:ext cx="420000" cy="421200"/>
          </a:xfrm>
        </p:spPr>
        <p:txBody>
          <a:bodyPr/>
          <a:lstStyle/>
          <a:p>
            <a:fld id="{4B73C415-D670-4716-A5EC-CC4D52CA2BA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22AE58BD-BB9A-44FF-A63A-B98F821A1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69" y="539091"/>
            <a:ext cx="5494031" cy="5942281"/>
          </a:xfrm>
          <a:prstGeom prst="rect">
            <a:avLst/>
          </a:prstGeom>
        </p:spPr>
      </p:pic>
      <p:pic>
        <p:nvPicPr>
          <p:cNvPr id="32" name="Content Placeholder 4">
            <a:extLst>
              <a:ext uri="{FF2B5EF4-FFF2-40B4-BE49-F238E27FC236}">
                <a16:creationId xmlns="" xmlns:a16="http://schemas.microsoft.com/office/drawing/2014/main" id="{26FEB94A-8346-49C7-B7A0-72B23C52B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79" y="539091"/>
            <a:ext cx="4918243" cy="5731681"/>
          </a:xfrm>
        </p:spPr>
      </p:pic>
    </p:spTree>
    <p:extLst>
      <p:ext uri="{BB962C8B-B14F-4D97-AF65-F5344CB8AC3E}">
        <p14:creationId xmlns:p14="http://schemas.microsoft.com/office/powerpoint/2010/main" val="5677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859809" y="400037"/>
            <a:ext cx="1098468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در ابتدار 1080 داده واقعی که 3 ثانیه از یک سیگنال واقعی می باشد را در یک ارایه قرار می دهیم. این ارایه را با استفاده از مبدل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D2A</a:t>
            </a:r>
            <a:r>
              <a:rPr lang="fa-IR" sz="2000" dirty="0" smtClean="0">
                <a:cs typeface="B Nazanin" panose="00000400000000000000" pitchFamily="2" charset="-78"/>
              </a:rPr>
              <a:t> به داده انالوگ تبدیل کرده و روی ان فیلترهای انالوگ میزنیم. خروجی این فیلتر ها عددی بین 16- تا 4 بود که برای انکه بتوانیم نمونه برداری انجام دهیم و به رزبری پای ارسال کنیم باید ان را به بازه 0 تا 3.3 ولت تبدیل می کردیم.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53" y="1575956"/>
            <a:ext cx="5492345" cy="26002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9" y="1575956"/>
            <a:ext cx="4885898" cy="2600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9809" y="4336471"/>
                <a:ext cx="10984689" cy="192629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برای تبدیل سیگنال اصلی (شکل سمت چپ، اسکیل 2 ولت) به سیگنال مورد نظر (شکل سمت راست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و اسکیل 0.5 ولت) باید از یک </a:t>
                </a:r>
                <a:r>
                  <a:rPr lang="en-US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zero/span</a:t>
                </a:r>
                <a:r>
                  <a:rPr lang="fa-IR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 استفاده کنیم. یعنی داریم:</a:t>
                </a:r>
                <a:endParaRPr lang="en-US" sz="20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𝑜𝑢𝑡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.</m:t>
                          </m:r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3</m:t>
                          </m:r>
                        </m:num>
                        <m:den>
                          <m:r>
                            <a:rPr lang="en-US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20</m:t>
                          </m:r>
                        </m:den>
                      </m:f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i="1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𝑖𝑛</m:t>
                          </m:r>
                        </m:sub>
                      </m:sSub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– 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2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64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r" rtl="1"/>
                <a:r>
                  <a:rPr lang="fa-IR" sz="2000" dirty="0" smtClean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که بر این اساس به دست می اید که :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330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 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2000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 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𝑜𝑠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125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Ω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 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B Nazanin" panose="00000400000000000000" pitchFamily="2" charset="-78"/>
                            </a:rPr>
                            <m:t>𝑐𝑜𝑚𝑝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86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72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B Nazanin" panose="00000400000000000000" pitchFamily="2" charset="-78"/>
                        </a:rPr>
                        <m:t>Ω</m:t>
                      </m:r>
                    </m:oMath>
                  </m:oMathPara>
                </a14:m>
                <a:endParaRPr lang="fa-IR" sz="2000" dirty="0" smtClean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09" y="4336471"/>
                <a:ext cx="10984689" cy="1926297"/>
              </a:xfrm>
              <a:prstGeom prst="rect">
                <a:avLst/>
              </a:prstGeom>
              <a:blipFill rotWithShape="0">
                <a:blip r:embed="rId4"/>
                <a:stretch>
                  <a:fillRect l="-1053" t="-629" r="-610" b="-6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55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859809" y="400037"/>
            <a:ext cx="1098468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برای </a:t>
            </a:r>
            <a:r>
              <a:rPr lang="fa-IR" sz="2000" dirty="0">
                <a:cs typeface="B Nazanin" panose="00000400000000000000" pitchFamily="2" charset="-78"/>
              </a:rPr>
              <a:t>ارسال اطلاعات از روشی متفاوت از روش مطرح شده در کلاس درس استفاده میکنیم. بر این اساس یک ترد ایجاد می کنیم و هرگاه عدد جدیدی دریافت شد ابتدار ان را در یک متغیر موقت ذخیره می کنیم و سپس با استفاده از ترد ها خروجی برنامه را اپدیت میکنیم. با این روش دیگر اروری مبنی برعدم دریافت کامل اطلاعات نخواهیم داشت و اطلاعات همیشه نمایش داده می شوند</a:t>
            </a:r>
            <a:r>
              <a:rPr lang="fa-IR" sz="2000" dirty="0" smtClean="0">
                <a:cs typeface="B Nazanin" panose="00000400000000000000" pitchFamily="2" charset="-78"/>
              </a:rPr>
              <a:t>.</a:t>
            </a:r>
            <a:endParaRPr lang="en-US" sz="2000" dirty="0" smtClean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1637731"/>
            <a:ext cx="10984689" cy="45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859809" y="400037"/>
            <a:ext cx="10984689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rtl="1"/>
            <a:r>
              <a:rPr lang="fa-IR" sz="2000" dirty="0">
                <a:cs typeface="B Nazanin" panose="00000400000000000000" pitchFamily="2" charset="-78"/>
              </a:rPr>
              <a:t>صفحه </a:t>
            </a:r>
            <a:r>
              <a:rPr lang="fa-IR" sz="2000" dirty="0" smtClean="0">
                <a:cs typeface="B Nazanin" panose="00000400000000000000" pitchFamily="2" charset="-78"/>
              </a:rPr>
              <a:t>نهایی توسط کد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lang="fa-IR" sz="2000" dirty="0" smtClean="0">
                <a:cs typeface="B Nazanin" panose="00000400000000000000" pitchFamily="2" charset="-78"/>
              </a:rPr>
              <a:t> ایجاد شده است </a:t>
            </a:r>
            <a:r>
              <a:rPr lang="fa-IR" sz="2000" dirty="0">
                <a:cs typeface="B Nazanin" panose="00000400000000000000" pitchFamily="2" charset="-78"/>
              </a:rPr>
              <a:t>و از </a:t>
            </a:r>
            <a:r>
              <a:rPr lang="en-US" sz="2000" dirty="0">
                <a:cs typeface="B Nazanin" panose="00000400000000000000" pitchFamily="2" charset="-78"/>
              </a:rPr>
              <a:t>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live_signal</a:t>
            </a:r>
            <a:r>
              <a:rPr lang="fa-IR" sz="2000" dirty="0">
                <a:cs typeface="B Nazanin" panose="00000400000000000000" pitchFamily="2" charset="-78"/>
              </a:rPr>
              <a:t> به عنوان لینک کمکی برای دریافت اطلاعات استفاده میکنیم</a:t>
            </a:r>
            <a:r>
              <a:rPr lang="fa-IR" sz="2000" dirty="0" smtClean="0">
                <a:cs typeface="B Nazanin" panose="00000400000000000000" pitchFamily="2" charset="-78"/>
              </a:rPr>
              <a:t>. که در کد پایتون این صفحات تعریف شده اند. همچنین مقدار </a:t>
            </a:r>
            <a:r>
              <a:rPr lang="fa-IR" sz="2000" dirty="0">
                <a:cs typeface="B Nazanin" panose="00000400000000000000" pitchFamily="2" charset="-78"/>
              </a:rPr>
              <a:t>سیگنال خروجی </a:t>
            </a:r>
            <a:r>
              <a:rPr lang="fa-IR" sz="2000" dirty="0" smtClean="0">
                <a:cs typeface="B Nazanin" panose="00000400000000000000" pitchFamily="2" charset="-78"/>
              </a:rPr>
              <a:t>با </a:t>
            </a:r>
            <a:r>
              <a:rPr lang="fa-IR" sz="2000" dirty="0">
                <a:cs typeface="B Nazanin" panose="00000400000000000000" pitchFamily="2" charset="-78"/>
              </a:rPr>
              <a:t>پارامتر </a:t>
            </a:r>
            <a:r>
              <a:rPr lang="en-US" sz="2000" dirty="0" err="1">
                <a:latin typeface="Times New Roman" panose="02020603050405020304" pitchFamily="18" charset="0"/>
                <a:cs typeface="B Nazanin" panose="00000400000000000000" pitchFamily="2" charset="-78"/>
              </a:rPr>
              <a:t>final_signal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مشخص و ارسال 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می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شود</a:t>
            </a:r>
            <a:r>
              <a:rPr lang="en-US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.</a:t>
            </a:r>
          </a:p>
          <a:p>
            <a:pPr algn="just" rtl="1"/>
            <a:r>
              <a:rPr lang="fa-IR" sz="2000" dirty="0" smtClean="0">
                <a:cs typeface="B Nazanin" panose="00000400000000000000" pitchFamily="2" charset="-78"/>
              </a:rPr>
              <a:t>برای دریافت این اطلاعات در صفحه کافی است اسکریپتی تعریف کنیم تا هر 3 میلی ثانیه مقدار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lang="fa-IR" sz="2000" dirty="0" smtClean="0">
                <a:cs typeface="B Nazanin" panose="00000400000000000000" pitchFamily="2" charset="-78"/>
              </a:rPr>
              <a:t> شده پارامتر </a:t>
            </a:r>
            <a:r>
              <a:rPr lang="en-US" sz="2000" dirty="0" err="1" smtClean="0">
                <a:latin typeface="Times New Roman" panose="02020603050405020304" pitchFamily="18" charset="0"/>
                <a:cs typeface="B Nazanin" panose="00000400000000000000" pitchFamily="2" charset="-78"/>
              </a:rPr>
              <a:t>final_signal</a:t>
            </a:r>
            <a:r>
              <a:rPr lang="fa-IR" sz="2000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latin typeface="Times New Roman" panose="02020603050405020304" pitchFamily="18" charset="0"/>
                <a:cs typeface="B Nazanin" panose="00000400000000000000" pitchFamily="2" charset="-78"/>
              </a:rPr>
              <a:t>در صفحه </a:t>
            </a:r>
            <a:r>
              <a:rPr lang="en-US" sz="2000" dirty="0">
                <a:cs typeface="B Nazanin" panose="00000400000000000000" pitchFamily="2" charset="-78"/>
              </a:rPr>
              <a:t>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live_signal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را دریافت کند و به محض دریافت، مقدار متغیر </a:t>
            </a:r>
            <a:r>
              <a:rPr lang="en-US" sz="2000" dirty="0" smtClean="0">
                <a:cs typeface="B Nazanin" panose="00000400000000000000" pitchFamily="2" charset="-78"/>
              </a:rPr>
              <a:t>signal</a:t>
            </a:r>
            <a:r>
              <a:rPr lang="fa-IR" sz="2000" dirty="0" smtClean="0">
                <a:cs typeface="B Nazanin" panose="00000400000000000000" pitchFamily="2" charset="-78"/>
              </a:rPr>
              <a:t> را اپدیت می کند که از این متغیر در پلات کردن استفاده شده است. دو نمونه از خروجی های </a:t>
            </a:r>
            <a:r>
              <a:rPr lang="en-US" sz="2000" dirty="0">
                <a:cs typeface="B Nazanin" panose="00000400000000000000" pitchFamily="2" charset="-78"/>
              </a:rPr>
              <a:t>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live_signal</a:t>
            </a:r>
            <a:r>
              <a:rPr lang="fa-IR" sz="2000" dirty="0">
                <a:cs typeface="B Nazanin" panose="00000400000000000000" pitchFamily="2" charset="-78"/>
              </a:rPr>
              <a:t> </a:t>
            </a:r>
            <a:r>
              <a:rPr lang="en-US" sz="2000" dirty="0" smtClean="0">
                <a:cs typeface="B Nazanin" panose="00000400000000000000" pitchFamily="2" charset="-78"/>
              </a:rPr>
              <a:t> </a:t>
            </a:r>
            <a:r>
              <a:rPr lang="fa-IR" sz="2000" dirty="0" smtClean="0">
                <a:cs typeface="B Nazanin" panose="00000400000000000000" pitchFamily="2" charset="-78"/>
              </a:rPr>
              <a:t>نیز در شکل زیر اورده شده است.</a:t>
            </a:r>
            <a:endParaRPr lang="fa-IR" sz="2000" dirty="0"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9" y="4486226"/>
            <a:ext cx="3979478" cy="16404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9" y="2218169"/>
            <a:ext cx="7706437" cy="2081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806" y="2214372"/>
            <a:ext cx="3041692" cy="897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2806" y="3279260"/>
            <a:ext cx="2969194" cy="10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807838" y="220596"/>
            <a:ext cx="603666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Microsoft Uighur" panose="02000000000000000000" pitchFamily="2" charset="-78"/>
                <a:cs typeface="B Nazanin" pitchFamily="2" charset="-78"/>
              </a:rPr>
              <a:t>بخش نمایش اطلاعات به صورت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fa-IR" sz="3200" dirty="0" smtClean="0">
                <a:latin typeface="Microsoft Uighur" panose="02000000000000000000" pitchFamily="2" charset="-78"/>
                <a:cs typeface="B Nazanin" pitchFamily="2" charset="-78"/>
              </a:rPr>
              <a:t>:</a:t>
            </a:r>
            <a:endParaRPr lang="fa-IR" sz="3200" dirty="0">
              <a:latin typeface="Microsoft Uighur" panose="02000000000000000000" pitchFamily="2" charset="-78"/>
              <a:cs typeface="B Nazanin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65" y="1030980"/>
            <a:ext cx="6764867" cy="516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0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73C415-D670-4716-A5EC-CC4D52CA2BA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807838" y="261539"/>
            <a:ext cx="603666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Microsoft Uighur" panose="02000000000000000000" pitchFamily="2" charset="-78"/>
                <a:cs typeface="B Nazanin" pitchFamily="2" charset="-78"/>
              </a:rPr>
              <a:t>بخش نمایش اطلاعات به صورت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fa-IR" sz="3200" dirty="0" smtClean="0">
                <a:latin typeface="Microsoft Uighur" panose="02000000000000000000" pitchFamily="2" charset="-78"/>
                <a:cs typeface="B Nazanin" pitchFamily="2" charset="-78"/>
              </a:rPr>
              <a:t>:</a:t>
            </a:r>
            <a:endParaRPr lang="fa-IR" sz="3200" dirty="0">
              <a:latin typeface="Microsoft Uighur" panose="02000000000000000000" pitchFamily="2" charset="-78"/>
              <a:cs typeface="B Nazanin" pitchFamily="2" charset="-78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32" y="1030980"/>
            <a:ext cx="7171267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960238" y="3031230"/>
            <a:ext cx="6036660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3200" dirty="0" smtClean="0">
                <a:latin typeface="Microsoft Uighur" panose="02000000000000000000" pitchFamily="2" charset="-78"/>
                <a:cs typeface="B Nazanin" pitchFamily="2" charset="-78"/>
              </a:rPr>
              <a:t>نمایش نهایی:</a:t>
            </a:r>
            <a:endParaRPr lang="fa-IR" sz="3200" dirty="0">
              <a:latin typeface="Microsoft Uighur" panose="02000000000000000000" pitchFamily="2" charset="-78"/>
              <a:cs typeface="B Nazanin" pitchFamily="2" charset="-78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3" y="3893804"/>
            <a:ext cx="7196667" cy="288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70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eat Pitch Decks - Technology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00B0F0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ECCF3"/>
      </a:hlink>
      <a:folHlink>
        <a:srgbClr val="7F7F7F"/>
      </a:folHlink>
    </a:clrScheme>
    <a:fontScheme name="Custom 141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781529_Tech pitch deck_RVA_v5" id="{A2EB78D0-E53B-4F6A-BDEB-161D0EE79897}" vid="{43D59DC8-94C0-4D1D-B6DD-8A7938E09C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at Pitch Decks - Technology">
    <a:dk1>
      <a:sysClr val="windowText" lastClr="000000"/>
    </a:dk1>
    <a:lt1>
      <a:sysClr val="window" lastClr="FFFFFF"/>
    </a:lt1>
    <a:dk2>
      <a:srgbClr val="12121E"/>
    </a:dk2>
    <a:lt2>
      <a:srgbClr val="F2F2F2"/>
    </a:lt2>
    <a:accent1>
      <a:srgbClr val="00B0F0"/>
    </a:accent1>
    <a:accent2>
      <a:srgbClr val="5ECCF3"/>
    </a:accent2>
    <a:accent3>
      <a:srgbClr val="A7EA52"/>
    </a:accent3>
    <a:accent4>
      <a:srgbClr val="5DCEAF"/>
    </a:accent4>
    <a:accent5>
      <a:srgbClr val="FF8021"/>
    </a:accent5>
    <a:accent6>
      <a:srgbClr val="F14124"/>
    </a:accent6>
    <a:hlink>
      <a:srgbClr val="5ECCF3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3094F6-5ADD-4195-AF81-00AF033C96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E3E58C-5E8A-4781-9921-C2B23BC09E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0BFDF-D948-4F4A-854E-477525F5779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pitch deck</Template>
  <TotalTime>0</TotalTime>
  <Words>629</Words>
  <Application>Microsoft Office PowerPoint</Application>
  <PresentationFormat>Widescreen</PresentationFormat>
  <Paragraphs>58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B Nazanin</vt:lpstr>
      <vt:lpstr>B Titr</vt:lpstr>
      <vt:lpstr>Calibri</vt:lpstr>
      <vt:lpstr>Cambria Math</vt:lpstr>
      <vt:lpstr>Microsoft Uighur</vt:lpstr>
      <vt:lpstr>Tahoma</vt:lpstr>
      <vt:lpstr>Times New Roman</vt:lpstr>
      <vt:lpstr>Titr</vt:lpstr>
      <vt:lpstr>Office Theme</vt:lpstr>
      <vt:lpstr>         دستگاه دریافت نوار قلب و تحلیل سیگنال ECG  دیوایس پوشیدنی نوار قلب و ضربان  </vt:lpstr>
      <vt:lpstr>بخش های مختلف دستگاه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استخراج اطلاعات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Disrupting the online shopping landscape</dc:title>
  <dc:creator/>
  <cp:revision>34</cp:revision>
  <dcterms:created xsi:type="dcterms:W3CDTF">2020-06-14T13:52:21Z</dcterms:created>
  <dcterms:modified xsi:type="dcterms:W3CDTF">2020-08-07T02:33:14Z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