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75" r:id="rId3"/>
    <p:sldId id="295" r:id="rId4"/>
    <p:sldId id="296" r:id="rId5"/>
    <p:sldId id="314" r:id="rId6"/>
    <p:sldId id="297" r:id="rId7"/>
    <p:sldId id="298" r:id="rId8"/>
    <p:sldId id="299" r:id="rId9"/>
    <p:sldId id="300" r:id="rId10"/>
    <p:sldId id="301" r:id="rId11"/>
    <p:sldId id="258" r:id="rId12"/>
    <p:sldId id="302" r:id="rId13"/>
    <p:sldId id="303" r:id="rId14"/>
    <p:sldId id="304" r:id="rId15"/>
    <p:sldId id="305" r:id="rId16"/>
    <p:sldId id="306" r:id="rId17"/>
    <p:sldId id="259" r:id="rId18"/>
    <p:sldId id="307" r:id="rId19"/>
    <p:sldId id="308" r:id="rId20"/>
    <p:sldId id="309" r:id="rId21"/>
    <p:sldId id="310" r:id="rId22"/>
    <p:sldId id="260" r:id="rId23"/>
    <p:sldId id="311" r:id="rId24"/>
    <p:sldId id="312" r:id="rId25"/>
    <p:sldId id="313" r:id="rId26"/>
    <p:sldId id="278" r:id="rId27"/>
  </p:sldIdLst>
  <p:sldSz cx="9144000" cy="5143500" type="screen16x9"/>
  <p:notesSz cx="6858000" cy="9144000"/>
  <p:embeddedFontLst>
    <p:embeddedFont>
      <p:font typeface="Encode Sans Semi Condensed Light" panose="020B0604020202020204" charset="0"/>
      <p:regular r:id="rId29"/>
      <p:bold r:id="rId30"/>
    </p:embeddedFont>
    <p:embeddedFont>
      <p:font typeface="Amatic SC" panose="020B0604020202020204" charset="-79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Encode Sans Semi Condensed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C3D"/>
    <a:srgbClr val="2A3D3C"/>
    <a:srgbClr val="293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140" d="100"/>
          <a:sy n="140" d="100"/>
        </p:scale>
        <p:origin x="82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849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11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07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15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9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988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487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04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99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84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557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225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65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4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7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4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0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7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9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9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pehrgh98/Maze.gi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2973529"/>
            <a:ext cx="1863437" cy="1863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0516" y="3099508"/>
            <a:ext cx="23677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rgbClr val="2A3C3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MAZE</a:t>
            </a:r>
            <a:endParaRPr lang="en-US" sz="4400" b="1" cap="none" spc="50" dirty="0">
              <a:ln w="0"/>
              <a:solidFill>
                <a:srgbClr val="2A3C3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3133" y="3694740"/>
            <a:ext cx="50970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50" dirty="0" err="1" smtClean="0">
                <a:ln w="0"/>
                <a:solidFill>
                  <a:srgbClr val="2A3C3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Amirkabir</a:t>
            </a:r>
            <a:r>
              <a:rPr lang="en-US" sz="2000" b="1" cap="none" spc="50" dirty="0" smtClean="0">
                <a:ln w="0"/>
                <a:solidFill>
                  <a:srgbClr val="2A3C3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University of Technology</a:t>
            </a:r>
            <a:endParaRPr lang="en-US" sz="3200" b="1" cap="none" spc="50" dirty="0">
              <a:ln w="0"/>
              <a:solidFill>
                <a:srgbClr val="2A3C3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3132" y="4179651"/>
            <a:ext cx="45013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50" dirty="0" err="1" smtClean="0">
                <a:ln w="0"/>
                <a:solidFill>
                  <a:srgbClr val="2A3C3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Sepehr</a:t>
            </a:r>
            <a:r>
              <a:rPr lang="en-US" sz="2000" b="1" cap="none" spc="50" dirty="0" smtClean="0">
                <a:ln w="0"/>
                <a:solidFill>
                  <a:srgbClr val="2A3C3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Ghamari</a:t>
            </a:r>
            <a:r>
              <a:rPr lang="en-US" sz="2000" b="1" spc="50" dirty="0">
                <a:ln w="0"/>
                <a:solidFill>
                  <a:srgbClr val="2A3C3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</a:t>
            </a:r>
            <a:r>
              <a:rPr lang="en-US" sz="2000" b="1" cap="none" spc="50" dirty="0" smtClean="0">
                <a:ln w="0"/>
                <a:solidFill>
                  <a:srgbClr val="2A3C3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9623090</a:t>
            </a:r>
            <a:endParaRPr lang="en-US" sz="3200" b="1" cap="none" spc="50" dirty="0">
              <a:ln w="0"/>
              <a:solidFill>
                <a:srgbClr val="2A3C3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2045237" y="2369116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Depth-first search</a:t>
            </a:r>
            <a:endParaRPr sz="6000" dirty="0"/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979200" y="1288472"/>
            <a:ext cx="3592800" cy="520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Depth-first search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979200" y="1994043"/>
            <a:ext cx="4715018" cy="23574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/>
              <a:t>Use Stack to store Nodes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/>
              <a:t>Choosing next Node randomly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/>
              <a:t>Backtrack for Nodes without next Node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/>
              <a:t>Find end </a:t>
            </a:r>
            <a:endParaRPr lang="en-US" sz="2000" b="1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b="1" dirty="0" smtClean="0"/>
              <a:t>Extracting Nodes from Stack to show direction</a:t>
            </a:r>
            <a:endParaRPr lang="en-US" sz="2000" b="1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000" b="1" dirty="0"/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04" y="1392434"/>
            <a:ext cx="4242516" cy="31984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49" y="2175163"/>
            <a:ext cx="3840954" cy="3332171"/>
          </a:xfrm>
          <a:prstGeom prst="rect">
            <a:avLst/>
          </a:prstGeom>
        </p:spPr>
      </p:pic>
      <p:sp>
        <p:nvSpPr>
          <p:cNvPr id="7" name="Google Shape;1585;p15"/>
          <p:cNvSpPr txBox="1">
            <a:spLocks/>
          </p:cNvSpPr>
          <p:nvPr/>
        </p:nvSpPr>
        <p:spPr>
          <a:xfrm>
            <a:off x="8225127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dfs</a:t>
            </a:r>
            <a:endParaRPr lang="en-US"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81" y="1422436"/>
            <a:ext cx="4491897" cy="33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32" y="2321720"/>
            <a:ext cx="8736198" cy="31098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23847" y="1614486"/>
            <a:ext cx="427084" cy="128587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13528" y="2021682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39989" y="3838873"/>
            <a:ext cx="409086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Google Shape;1585;p15"/>
          <p:cNvSpPr txBox="1">
            <a:spLocks/>
          </p:cNvSpPr>
          <p:nvPr/>
        </p:nvSpPr>
        <p:spPr>
          <a:xfrm>
            <a:off x="8218200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dfs</a:t>
            </a:r>
            <a:endParaRPr lang="en-US"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37" y="1343891"/>
            <a:ext cx="4488146" cy="3392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29" y="2105534"/>
            <a:ext cx="4084674" cy="35436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3993" y="2199482"/>
            <a:ext cx="427084" cy="128587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7076747" y="1702451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39989" y="3852727"/>
            <a:ext cx="409086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Google Shape;1585;p15"/>
          <p:cNvSpPr txBox="1">
            <a:spLocks/>
          </p:cNvSpPr>
          <p:nvPr/>
        </p:nvSpPr>
        <p:spPr>
          <a:xfrm>
            <a:off x="8218200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dfs</a:t>
            </a:r>
            <a:endParaRPr lang="en-US"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92" y="1389274"/>
            <a:ext cx="4384871" cy="3284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72" y="1905897"/>
            <a:ext cx="4084674" cy="35436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49263" y="3663846"/>
            <a:ext cx="409086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5293" y="2264536"/>
            <a:ext cx="37702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Google Shape;1585;p15"/>
          <p:cNvSpPr txBox="1">
            <a:spLocks/>
          </p:cNvSpPr>
          <p:nvPr/>
        </p:nvSpPr>
        <p:spPr>
          <a:xfrm>
            <a:off x="8218200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dfs</a:t>
            </a:r>
            <a:endParaRPr lang="en-US"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2045237" y="2369116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breadth</a:t>
            </a:r>
            <a:r>
              <a:rPr lang="en-US" sz="6000" dirty="0" smtClean="0"/>
              <a:t>-first </a:t>
            </a:r>
            <a:r>
              <a:rPr lang="en-US" sz="6000" dirty="0" smtClean="0"/>
              <a:t>search</a:t>
            </a:r>
            <a:endParaRPr sz="6000" dirty="0"/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246391" y="1298427"/>
            <a:ext cx="2854557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breadth-first search</a:t>
            </a:r>
            <a:endParaRPr sz="3600"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85825" y="2130132"/>
            <a:ext cx="4646100" cy="18530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Use </a:t>
            </a:r>
            <a:r>
              <a:rPr lang="en-US" sz="2000" b="1" dirty="0" smtClean="0"/>
              <a:t>Queue </a:t>
            </a:r>
            <a:r>
              <a:rPr lang="en-US" sz="2000" b="1" dirty="0"/>
              <a:t>to </a:t>
            </a:r>
            <a:r>
              <a:rPr lang="en-US" sz="2000" b="1" dirty="0" smtClean="0"/>
              <a:t>choose </a:t>
            </a:r>
            <a:r>
              <a:rPr lang="en-US" sz="2000" b="1" dirty="0"/>
              <a:t>Nodes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Choosing </a:t>
            </a:r>
            <a:r>
              <a:rPr lang="en-US" sz="2000" b="1" dirty="0" smtClean="0"/>
              <a:t>Children as next Nodes</a:t>
            </a:r>
            <a:endParaRPr lang="en-US" sz="2000" b="1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b="1" dirty="0" smtClean="0"/>
              <a:t>Find </a:t>
            </a:r>
            <a:r>
              <a:rPr lang="en-US" sz="2000" b="1" dirty="0"/>
              <a:t>end </a:t>
            </a:r>
            <a:endParaRPr lang="en-US" sz="2000" b="1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000" b="1" dirty="0" smtClean="0"/>
              <a:t>Go back from end by parent to find direction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7" name="Google Shape;1585;p15"/>
          <p:cNvSpPr txBox="1">
            <a:spLocks/>
          </p:cNvSpPr>
          <p:nvPr/>
        </p:nvSpPr>
        <p:spPr>
          <a:xfrm>
            <a:off x="8225127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Bfs</a:t>
            </a:r>
            <a:endParaRPr lang="en-US" sz="3600" dirty="0">
              <a:solidFill>
                <a:schemeClr val="l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94" y="1579419"/>
            <a:ext cx="4724245" cy="240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39" y="1427270"/>
            <a:ext cx="2348136" cy="26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7" name="Google Shape;1585;p15"/>
          <p:cNvSpPr txBox="1">
            <a:spLocks/>
          </p:cNvSpPr>
          <p:nvPr/>
        </p:nvSpPr>
        <p:spPr>
          <a:xfrm>
            <a:off x="8225127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Bfs</a:t>
            </a:r>
            <a:endParaRPr lang="en-US" sz="36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6" y="1708760"/>
            <a:ext cx="4606624" cy="2354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53" y="1597922"/>
            <a:ext cx="2259413" cy="253625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7224364" y="1938554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224364" y="3763085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0799" y="3447341"/>
            <a:ext cx="36099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6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2"/>
          <p:cNvSpPr txBox="1">
            <a:spLocks noGrp="1"/>
          </p:cNvSpPr>
          <p:nvPr>
            <p:ph type="body" idx="4294967295"/>
          </p:nvPr>
        </p:nvSpPr>
        <p:spPr>
          <a:xfrm>
            <a:off x="1548026" y="1690254"/>
            <a:ext cx="3799827" cy="22305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80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v"/>
            </a:pPr>
            <a:r>
              <a:rPr lang="en-US" sz="1800" dirty="0" smtClean="0"/>
              <a:t>C++</a:t>
            </a:r>
          </a:p>
          <a:p>
            <a:pPr marL="285750" lvl="0" indent="-285750" algn="l" rtl="0">
              <a:spcBef>
                <a:spcPts val="80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v"/>
            </a:pPr>
            <a:r>
              <a:rPr lang="en-US" sz="1800" dirty="0" smtClean="0"/>
              <a:t>QT</a:t>
            </a:r>
          </a:p>
          <a:p>
            <a:pPr marL="285750" lvl="0" indent="-285750" algn="l" rtl="0">
              <a:spcBef>
                <a:spcPts val="80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v"/>
            </a:pPr>
            <a:r>
              <a:rPr lang="en-US" sz="1800" dirty="0" err="1" smtClean="0"/>
              <a:t>MazeGUI</a:t>
            </a:r>
            <a:r>
              <a:rPr lang="en-US" sz="1800" dirty="0" smtClean="0"/>
              <a:t> Class</a:t>
            </a:r>
            <a:endParaRPr lang="en-US" sz="1800" dirty="0" smtClean="0"/>
          </a:p>
          <a:p>
            <a:pPr marL="285750" lvl="0" indent="-285750">
              <a:spcBef>
                <a:spcPts val="80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v"/>
            </a:pPr>
            <a:r>
              <a:rPr lang="en-US" sz="1800" dirty="0" smtClean="0"/>
              <a:t>Node Nested class </a:t>
            </a:r>
            <a:r>
              <a:rPr lang="en-US" sz="1800" dirty="0"/>
              <a:t>of </a:t>
            </a:r>
            <a:r>
              <a:rPr lang="en-US" sz="1800" dirty="0" err="1"/>
              <a:t>MazeGUI</a:t>
            </a:r>
            <a:endParaRPr lang="en-US" sz="1800" dirty="0" smtClean="0"/>
          </a:p>
        </p:txBody>
      </p:sp>
      <p:sp>
        <p:nvSpPr>
          <p:cNvPr id="1822" name="Google Shape;1822;p3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2390" y="1091775"/>
            <a:ext cx="19431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en-US" sz="36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About project</a:t>
            </a:r>
            <a:endParaRPr lang="en-US" sz="36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7" name="Google Shape;1585;p15"/>
          <p:cNvSpPr txBox="1">
            <a:spLocks/>
          </p:cNvSpPr>
          <p:nvPr/>
        </p:nvSpPr>
        <p:spPr>
          <a:xfrm>
            <a:off x="8225127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Bfs</a:t>
            </a:r>
            <a:endParaRPr lang="en-US" sz="3600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53" y="1597922"/>
            <a:ext cx="2259413" cy="253625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7224364" y="1938554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224364" y="3763085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74425" y="3447341"/>
            <a:ext cx="33374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8" y="1655291"/>
            <a:ext cx="4753446" cy="24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2045237" y="2369116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bidirectional</a:t>
            </a:r>
            <a:r>
              <a:rPr lang="en-US" sz="6000" dirty="0" smtClean="0"/>
              <a:t> </a:t>
            </a:r>
            <a:r>
              <a:rPr lang="en-US" sz="6000" dirty="0" smtClean="0"/>
              <a:t>search</a:t>
            </a:r>
            <a:endParaRPr sz="6000" dirty="0"/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1576;p14"/>
          <p:cNvSpPr txBox="1">
            <a:spLocks/>
          </p:cNvSpPr>
          <p:nvPr/>
        </p:nvSpPr>
        <p:spPr>
          <a:xfrm>
            <a:off x="903791" y="1328963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smtClean="0">
                <a:solidFill>
                  <a:schemeClr val="accent1"/>
                </a:solidFill>
                <a:latin typeface="Amatic SC" panose="020B0604020202020204" charset="-79"/>
                <a:cs typeface="Amatic SC" panose="020B0604020202020204" charset="-79"/>
              </a:rPr>
              <a:t>Bidirectional search</a:t>
            </a:r>
            <a:endParaRPr lang="en-US" sz="3600" b="1" dirty="0">
              <a:solidFill>
                <a:schemeClr val="accent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8" name="Google Shape;1594;p16"/>
          <p:cNvSpPr txBox="1">
            <a:spLocks/>
          </p:cNvSpPr>
          <p:nvPr/>
        </p:nvSpPr>
        <p:spPr>
          <a:xfrm>
            <a:off x="903791" y="2067791"/>
            <a:ext cx="4646100" cy="258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⊹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×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⬩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●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○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■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●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 Light"/>
              <a:buChar char="○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457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600"/>
              <a:buFont typeface="Encode Sans Semi Condensed Light"/>
              <a:buChar char="■"/>
              <a:defRPr sz="36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buSzPct val="151000"/>
              <a:buFont typeface="Wingdings" panose="05000000000000000000" pitchFamily="2" charset="2"/>
              <a:buChar char="v"/>
            </a:pPr>
            <a:r>
              <a:rPr lang="en-US" sz="1800" b="1" dirty="0" smtClean="0"/>
              <a:t>Use BFS for both start and end</a:t>
            </a:r>
          </a:p>
          <a:p>
            <a:pPr>
              <a:buSzPct val="151000"/>
              <a:buFont typeface="Wingdings" panose="05000000000000000000" pitchFamily="2" charset="2"/>
              <a:buChar char="v"/>
            </a:pPr>
            <a:r>
              <a:rPr lang="en-US" sz="1800" b="1" dirty="0" smtClean="0"/>
              <a:t>Go on until:</a:t>
            </a:r>
          </a:p>
          <a:p>
            <a:pPr lvl="1">
              <a:buSzPct val="151000"/>
              <a:buFont typeface="Arial" panose="020B0604020202020204" pitchFamily="34" charset="0"/>
              <a:buChar char="•"/>
            </a:pPr>
            <a:r>
              <a:rPr lang="en-US" sz="1800" b="1" dirty="0" smtClean="0"/>
              <a:t>Next Node in start visited by end</a:t>
            </a:r>
          </a:p>
          <a:p>
            <a:pPr lvl="1">
              <a:buSzPct val="151000"/>
              <a:buFont typeface="Arial" panose="020B0604020202020204" pitchFamily="34" charset="0"/>
              <a:buChar char="•"/>
            </a:pPr>
            <a:r>
              <a:rPr lang="en-US" sz="1800" b="1" dirty="0" smtClean="0"/>
              <a:t>Next Node in end visited by start</a:t>
            </a:r>
          </a:p>
          <a:p>
            <a:pPr lvl="1">
              <a:buSzPct val="151000"/>
              <a:buFont typeface="Arial" panose="020B0604020202020204" pitchFamily="34" charset="0"/>
              <a:buChar char="•"/>
            </a:pPr>
            <a:r>
              <a:rPr lang="en-US" sz="1800" b="1" dirty="0" smtClean="0"/>
              <a:t>Next Node in start is Next Node in end</a:t>
            </a:r>
          </a:p>
          <a:p>
            <a:pPr>
              <a:buSzPct val="151000"/>
              <a:buFont typeface="Wingdings" panose="05000000000000000000" pitchFamily="2" charset="2"/>
              <a:buChar char="v"/>
            </a:pPr>
            <a:r>
              <a:rPr lang="en-US" sz="2000" b="1" dirty="0" smtClean="0"/>
              <a:t>Show direction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7" name="Google Shape;1585;p15"/>
          <p:cNvSpPr txBox="1">
            <a:spLocks/>
          </p:cNvSpPr>
          <p:nvPr/>
        </p:nvSpPr>
        <p:spPr>
          <a:xfrm>
            <a:off x="8225127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bs</a:t>
            </a:r>
            <a:endParaRPr lang="en-US" sz="3600" dirty="0">
              <a:solidFill>
                <a:schemeClr val="l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49" y="1385706"/>
            <a:ext cx="2348136" cy="26358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24" y="1704108"/>
            <a:ext cx="4407057" cy="223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80" y="1385706"/>
            <a:ext cx="2348136" cy="2635853"/>
          </a:xfrm>
          <a:prstGeom prst="rect">
            <a:avLst/>
          </a:prstGeom>
        </p:spPr>
      </p:pic>
      <p:sp>
        <p:nvSpPr>
          <p:cNvPr id="12" name="Google Shape;1585;p15"/>
          <p:cNvSpPr txBox="1">
            <a:spLocks/>
          </p:cNvSpPr>
          <p:nvPr/>
        </p:nvSpPr>
        <p:spPr>
          <a:xfrm>
            <a:off x="6395625" y="1233049"/>
            <a:ext cx="43466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800" dirty="0" smtClean="0"/>
              <a:t>start</a:t>
            </a:r>
            <a:endParaRPr lang="en-US" sz="3600" dirty="0">
              <a:solidFill>
                <a:schemeClr val="lt1"/>
              </a:solidFill>
            </a:endParaRPr>
          </a:p>
        </p:txBody>
      </p:sp>
      <p:sp>
        <p:nvSpPr>
          <p:cNvPr id="13" name="Google Shape;1585;p15"/>
          <p:cNvSpPr txBox="1">
            <a:spLocks/>
          </p:cNvSpPr>
          <p:nvPr/>
        </p:nvSpPr>
        <p:spPr>
          <a:xfrm>
            <a:off x="7909126" y="1233049"/>
            <a:ext cx="43466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800" dirty="0" smtClean="0"/>
              <a:t>end</a:t>
            </a:r>
            <a:endParaRPr lang="en-US"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7" name="Google Shape;1585;p15"/>
          <p:cNvSpPr txBox="1">
            <a:spLocks/>
          </p:cNvSpPr>
          <p:nvPr/>
        </p:nvSpPr>
        <p:spPr>
          <a:xfrm>
            <a:off x="8225127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bs</a:t>
            </a:r>
            <a:endParaRPr lang="en-US" sz="3600" dirty="0">
              <a:solidFill>
                <a:schemeClr val="lt1"/>
              </a:solidFill>
            </a:endParaRPr>
          </a:p>
        </p:txBody>
      </p:sp>
      <p:sp>
        <p:nvSpPr>
          <p:cNvPr id="9" name="Google Shape;1585;p15"/>
          <p:cNvSpPr txBox="1">
            <a:spLocks/>
          </p:cNvSpPr>
          <p:nvPr/>
        </p:nvSpPr>
        <p:spPr>
          <a:xfrm>
            <a:off x="6395625" y="1233049"/>
            <a:ext cx="43466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800" dirty="0" smtClean="0"/>
              <a:t>start</a:t>
            </a:r>
            <a:endParaRPr lang="en-US" sz="3600" dirty="0">
              <a:solidFill>
                <a:schemeClr val="lt1"/>
              </a:solidFill>
            </a:endParaRPr>
          </a:p>
        </p:txBody>
      </p:sp>
      <p:sp>
        <p:nvSpPr>
          <p:cNvPr id="10" name="Google Shape;1585;p15"/>
          <p:cNvSpPr txBox="1">
            <a:spLocks/>
          </p:cNvSpPr>
          <p:nvPr/>
        </p:nvSpPr>
        <p:spPr>
          <a:xfrm>
            <a:off x="7909126" y="1233049"/>
            <a:ext cx="43466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800" dirty="0" smtClean="0"/>
              <a:t>end</a:t>
            </a:r>
            <a:endParaRPr lang="en-US" sz="3600" dirty="0">
              <a:solidFill>
                <a:schemeClr val="l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81" y="1556359"/>
            <a:ext cx="2259413" cy="2536259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6441592" y="1896991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78027" y="3405778"/>
            <a:ext cx="36099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05" y="1556359"/>
            <a:ext cx="2259413" cy="2536259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7972516" y="1896991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22577" y="3405778"/>
            <a:ext cx="333746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" y="1699261"/>
            <a:ext cx="4482140" cy="22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7" name="Google Shape;1585;p15"/>
          <p:cNvSpPr txBox="1">
            <a:spLocks/>
          </p:cNvSpPr>
          <p:nvPr/>
        </p:nvSpPr>
        <p:spPr>
          <a:xfrm>
            <a:off x="8225127" y="4351531"/>
            <a:ext cx="420109" cy="5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err="1" smtClean="0"/>
              <a:t>bs</a:t>
            </a:r>
            <a:endParaRPr lang="en-US" sz="3600" dirty="0">
              <a:solidFill>
                <a:schemeClr val="lt1"/>
              </a:solidFill>
            </a:endParaRPr>
          </a:p>
        </p:txBody>
      </p:sp>
      <p:sp>
        <p:nvSpPr>
          <p:cNvPr id="9" name="Google Shape;1585;p15"/>
          <p:cNvSpPr txBox="1">
            <a:spLocks/>
          </p:cNvSpPr>
          <p:nvPr/>
        </p:nvSpPr>
        <p:spPr>
          <a:xfrm>
            <a:off x="6395625" y="1233049"/>
            <a:ext cx="43466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800" dirty="0" smtClean="0"/>
              <a:t>start</a:t>
            </a:r>
            <a:endParaRPr lang="en-US" sz="3600" dirty="0">
              <a:solidFill>
                <a:schemeClr val="lt1"/>
              </a:solidFill>
            </a:endParaRPr>
          </a:p>
        </p:txBody>
      </p:sp>
      <p:sp>
        <p:nvSpPr>
          <p:cNvPr id="10" name="Google Shape;1585;p15"/>
          <p:cNvSpPr txBox="1">
            <a:spLocks/>
          </p:cNvSpPr>
          <p:nvPr/>
        </p:nvSpPr>
        <p:spPr>
          <a:xfrm>
            <a:off x="7909126" y="1233049"/>
            <a:ext cx="434666" cy="28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1800" dirty="0" smtClean="0"/>
              <a:t>end</a:t>
            </a:r>
            <a:endParaRPr lang="en-US" sz="3600" dirty="0">
              <a:solidFill>
                <a:schemeClr val="l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81" y="1556359"/>
            <a:ext cx="2259413" cy="2536259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6441592" y="1896991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9327" y="3398520"/>
            <a:ext cx="25840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05" y="1556359"/>
            <a:ext cx="2259413" cy="2536259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7972516" y="1896991"/>
            <a:ext cx="247721" cy="300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8" y="1687976"/>
            <a:ext cx="4412776" cy="224671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972516" y="3398520"/>
            <a:ext cx="25840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5496514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Any questions?</a:t>
            </a:r>
            <a:r>
              <a:rPr lang="en" dirty="0">
                <a:solidFill>
                  <a:schemeClr val="lt1"/>
                </a:solidFill>
              </a:rPr>
              <a:t/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You can find </a:t>
            </a:r>
            <a:r>
              <a:rPr lang="en" dirty="0" smtClean="0">
                <a:solidFill>
                  <a:schemeClr val="lt1"/>
                </a:solidFill>
              </a:rPr>
              <a:t>this project in </a:t>
            </a:r>
            <a:r>
              <a:rPr lang="en" dirty="0" smtClean="0">
                <a:solidFill>
                  <a:schemeClr val="lt1"/>
                </a:solidFill>
              </a:rPr>
              <a:t>:</a:t>
            </a:r>
            <a:endParaRPr dirty="0">
              <a:solidFill>
                <a:schemeClr val="lt1"/>
              </a:solidFill>
            </a:endParaRPr>
          </a:p>
          <a:p>
            <a:pPr lvl="0">
              <a:spcBef>
                <a:spcPts val="800"/>
              </a:spcBef>
              <a:buClr>
                <a:schemeClr val="lt1"/>
              </a:buClr>
            </a:pP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3"/>
              </a:rPr>
              <a:t>Maze</a:t>
            </a:r>
            <a:endParaRPr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2045237" y="2369116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Maze Generation</a:t>
            </a:r>
            <a:endParaRPr sz="6000" dirty="0"/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aze generation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346363" y="1575613"/>
            <a:ext cx="4987635" cy="18048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sz="2000" dirty="0" smtClean="0"/>
              <a:t>Setting row &amp; column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sz="2000" dirty="0" smtClean="0"/>
              <a:t>Setting Level of game</a:t>
            </a:r>
          </a:p>
          <a:p>
            <a:pPr lvl="0"/>
            <a:r>
              <a:rPr lang="en-US" sz="2000" dirty="0"/>
              <a:t>Choosing start node randomly</a:t>
            </a:r>
          </a:p>
          <a:p>
            <a:pPr lvl="0"/>
            <a:r>
              <a:rPr lang="en-US" sz="2000" dirty="0"/>
              <a:t>Using DFS algorithm for generation </a:t>
            </a:r>
          </a:p>
          <a:p>
            <a:pPr lvl="0"/>
            <a:r>
              <a:rPr lang="en-US" sz="2000" dirty="0"/>
              <a:t>Using BFS to set end of Maze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5" name="Google Shape;1585;p15"/>
          <p:cNvSpPr txBox="1">
            <a:spLocks/>
          </p:cNvSpPr>
          <p:nvPr/>
        </p:nvSpPr>
        <p:spPr>
          <a:xfrm>
            <a:off x="7636531" y="4500453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/>
              <a:t>generation</a:t>
            </a: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6" y="1392382"/>
            <a:ext cx="5951525" cy="3025906"/>
          </a:xfrm>
          <a:prstGeom prst="rect">
            <a:avLst/>
          </a:prstGeom>
        </p:spPr>
      </p:pic>
      <p:sp>
        <p:nvSpPr>
          <p:cNvPr id="9" name="Google Shape;1585;p15"/>
          <p:cNvSpPr txBox="1">
            <a:spLocks/>
          </p:cNvSpPr>
          <p:nvPr/>
        </p:nvSpPr>
        <p:spPr>
          <a:xfrm>
            <a:off x="7636531" y="1845382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1-Set row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Google Shape;1585;p15"/>
          <p:cNvSpPr txBox="1">
            <a:spLocks/>
          </p:cNvSpPr>
          <p:nvPr/>
        </p:nvSpPr>
        <p:spPr>
          <a:xfrm>
            <a:off x="7636530" y="2290245"/>
            <a:ext cx="1320434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2-Set column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38" y="1572196"/>
            <a:ext cx="5617927" cy="2856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sp>
        <p:nvSpPr>
          <p:cNvPr id="5" name="Google Shape;1585;p15"/>
          <p:cNvSpPr txBox="1">
            <a:spLocks/>
          </p:cNvSpPr>
          <p:nvPr/>
        </p:nvSpPr>
        <p:spPr>
          <a:xfrm>
            <a:off x="7636531" y="4500453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/>
              <a:t>generation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6" name="Google Shape;1585;p15"/>
          <p:cNvSpPr txBox="1">
            <a:spLocks/>
          </p:cNvSpPr>
          <p:nvPr/>
        </p:nvSpPr>
        <p:spPr>
          <a:xfrm>
            <a:off x="7636531" y="1845382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3</a:t>
            </a:r>
            <a:r>
              <a:rPr lang="en-US" sz="2400" dirty="0" smtClean="0">
                <a:solidFill>
                  <a:srgbClr val="C00000"/>
                </a:solidFill>
              </a:rPr>
              <a:t>-Set start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Google Shape;1585;p15"/>
          <p:cNvSpPr txBox="1">
            <a:spLocks/>
          </p:cNvSpPr>
          <p:nvPr/>
        </p:nvSpPr>
        <p:spPr>
          <a:xfrm>
            <a:off x="7636530" y="2290245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 smtClean="0">
                <a:solidFill>
                  <a:srgbClr val="C00000"/>
                </a:solidFill>
              </a:rPr>
              <a:t>-Go </a:t>
            </a:r>
            <a:r>
              <a:rPr lang="en-US" sz="2400" dirty="0" err="1" smtClean="0">
                <a:solidFill>
                  <a:srgbClr val="C00000"/>
                </a:solidFill>
              </a:rPr>
              <a:t>dfs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10" y="1610008"/>
            <a:ext cx="5611096" cy="2863693"/>
          </a:xfrm>
          <a:prstGeom prst="rect">
            <a:avLst/>
          </a:prstGeom>
        </p:spPr>
      </p:pic>
      <p:sp>
        <p:nvSpPr>
          <p:cNvPr id="5" name="Google Shape;1585;p15"/>
          <p:cNvSpPr txBox="1">
            <a:spLocks/>
          </p:cNvSpPr>
          <p:nvPr/>
        </p:nvSpPr>
        <p:spPr>
          <a:xfrm>
            <a:off x="7636531" y="4500453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/>
              <a:t>generation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6" name="Google Shape;1585;p15"/>
          <p:cNvSpPr txBox="1">
            <a:spLocks/>
          </p:cNvSpPr>
          <p:nvPr/>
        </p:nvSpPr>
        <p:spPr>
          <a:xfrm>
            <a:off x="7601896" y="2011638"/>
            <a:ext cx="1306578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 smtClean="0">
                <a:solidFill>
                  <a:srgbClr val="C00000"/>
                </a:solidFill>
              </a:rPr>
              <a:t>-paint walls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24" y="1540841"/>
            <a:ext cx="5672650" cy="292877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913461">
            <a:off x="4370682" y="1727931"/>
            <a:ext cx="258076" cy="2151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8749482">
            <a:off x="3615707" y="2054435"/>
            <a:ext cx="258076" cy="215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551667">
            <a:off x="2806088" y="2363908"/>
            <a:ext cx="258076" cy="215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585;p15"/>
          <p:cNvSpPr txBox="1">
            <a:spLocks/>
          </p:cNvSpPr>
          <p:nvPr/>
        </p:nvSpPr>
        <p:spPr>
          <a:xfrm>
            <a:off x="7636531" y="4500453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/>
              <a:t>generation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1" name="Google Shape;1585;p15"/>
          <p:cNvSpPr txBox="1">
            <a:spLocks/>
          </p:cNvSpPr>
          <p:nvPr/>
        </p:nvSpPr>
        <p:spPr>
          <a:xfrm>
            <a:off x="7601896" y="2011638"/>
            <a:ext cx="1306578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6</a:t>
            </a:r>
            <a:r>
              <a:rPr lang="en-US" sz="2400" dirty="0" smtClean="0">
                <a:solidFill>
                  <a:srgbClr val="C00000"/>
                </a:solidFill>
              </a:rPr>
              <a:t>-go </a:t>
            </a:r>
            <a:r>
              <a:rPr lang="en-US" sz="2400" dirty="0" err="1" smtClean="0">
                <a:solidFill>
                  <a:srgbClr val="C00000"/>
                </a:solidFill>
              </a:rPr>
              <a:t>bfs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4351531"/>
            <a:ext cx="644237" cy="644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11" y="1521446"/>
            <a:ext cx="5708675" cy="2902465"/>
          </a:xfrm>
          <a:prstGeom prst="rect">
            <a:avLst/>
          </a:prstGeom>
        </p:spPr>
      </p:pic>
      <p:sp>
        <p:nvSpPr>
          <p:cNvPr id="5" name="Google Shape;1585;p15"/>
          <p:cNvSpPr txBox="1">
            <a:spLocks/>
          </p:cNvSpPr>
          <p:nvPr/>
        </p:nvSpPr>
        <p:spPr>
          <a:xfrm>
            <a:off x="7636531" y="4500453"/>
            <a:ext cx="1112615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/>
              <a:t>generation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6" name="Google Shape;1585;p15"/>
          <p:cNvSpPr txBox="1">
            <a:spLocks/>
          </p:cNvSpPr>
          <p:nvPr/>
        </p:nvSpPr>
        <p:spPr>
          <a:xfrm>
            <a:off x="7601896" y="2011638"/>
            <a:ext cx="1306578" cy="36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7</a:t>
            </a:r>
            <a:r>
              <a:rPr lang="en-US" sz="2400" dirty="0" smtClean="0">
                <a:solidFill>
                  <a:srgbClr val="C00000"/>
                </a:solidFill>
              </a:rPr>
              <a:t>-that’s it!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216</Words>
  <Application>Microsoft Office PowerPoint</Application>
  <PresentationFormat>On-screen Show (16:9)</PresentationFormat>
  <Paragraphs>101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Encode Sans Semi Condensed Light</vt:lpstr>
      <vt:lpstr>Amatic SC</vt:lpstr>
      <vt:lpstr>Arial</vt:lpstr>
      <vt:lpstr>Wingdings</vt:lpstr>
      <vt:lpstr>Calibri</vt:lpstr>
      <vt:lpstr>Encode Sans Semi Condensed</vt:lpstr>
      <vt:lpstr>Ephesus template</vt:lpstr>
      <vt:lpstr>PowerPoint Presentation</vt:lpstr>
      <vt:lpstr>PowerPoint Presentation</vt:lpstr>
      <vt:lpstr>Maze Generation</vt:lpstr>
      <vt:lpstr>Maze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Depth-first search</vt:lpstr>
      <vt:lpstr>PowerPoint Presentation</vt:lpstr>
      <vt:lpstr>PowerPoint Presentation</vt:lpstr>
      <vt:lpstr>PowerPoint Presentation</vt:lpstr>
      <vt:lpstr>PowerPoint Presentation</vt:lpstr>
      <vt:lpstr>breadth-first search</vt:lpstr>
      <vt:lpstr>breadth-first search</vt:lpstr>
      <vt:lpstr>PowerPoint Presentation</vt:lpstr>
      <vt:lpstr>PowerPoint Presentation</vt:lpstr>
      <vt:lpstr>PowerPoint Presentation</vt:lpstr>
      <vt:lpstr>bidirectional search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SEPEHR</cp:lastModifiedBy>
  <cp:revision>20</cp:revision>
  <dcterms:modified xsi:type="dcterms:W3CDTF">2021-06-04T08:22:20Z</dcterms:modified>
</cp:coreProperties>
</file>