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56" r:id="rId2"/>
    <p:sldId id="279" r:id="rId3"/>
    <p:sldId id="257" r:id="rId4"/>
    <p:sldId id="285" r:id="rId5"/>
    <p:sldId id="286" r:id="rId6"/>
    <p:sldId id="287" r:id="rId7"/>
    <p:sldId id="288" r:id="rId8"/>
    <p:sldId id="289" r:id="rId9"/>
    <p:sldId id="290" r:id="rId10"/>
    <p:sldId id="292" r:id="rId11"/>
    <p:sldId id="291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1" r:id="rId20"/>
    <p:sldId id="302" r:id="rId21"/>
    <p:sldId id="304" r:id="rId22"/>
    <p:sldId id="305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94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77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8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22660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4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0055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64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6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334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119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8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1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338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89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73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44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06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38BD-1C50-439B-B915-9222554F4393}" type="datetimeFigureOut">
              <a:rPr lang="en-US" smtClean="0"/>
              <a:t>2/6/2021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CF8C2FB-17BC-4F0E-9BE1-D1AC28426B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829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 /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 /><Relationship Id="rId2" Type="http://schemas.openxmlformats.org/officeDocument/2006/relationships/image" Target="../media/image18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 /><Relationship Id="rId2" Type="http://schemas.openxmlformats.org/officeDocument/2006/relationships/image" Target="../media/image20.pn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 /><Relationship Id="rId2" Type="http://schemas.openxmlformats.org/officeDocument/2006/relationships/image" Target="../media/image28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 /><Relationship Id="rId2" Type="http://schemas.openxmlformats.org/officeDocument/2006/relationships/image" Target="../media/image29.pn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 /><Relationship Id="rId2" Type="http://schemas.openxmlformats.org/officeDocument/2006/relationships/image" Target="../media/image31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 /><Relationship Id="rId2" Type="http://schemas.openxmlformats.org/officeDocument/2006/relationships/image" Target="../media/image33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 /><Relationship Id="rId2" Type="http://schemas.openxmlformats.org/officeDocument/2006/relationships/image" Target="../media/image35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37.png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 /><Relationship Id="rId2" Type="http://schemas.openxmlformats.org/officeDocument/2006/relationships/image" Target="../media/image38.png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 /><Relationship Id="rId2" Type="http://schemas.openxmlformats.org/officeDocument/2006/relationships/image" Target="../media/image8.emf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 /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377" y="1071155"/>
            <a:ext cx="9003593" cy="2852057"/>
          </a:xfrm>
        </p:spPr>
        <p:txBody>
          <a:bodyPr anchor="ctr"/>
          <a:lstStyle/>
          <a:p>
            <a:pPr algn="ctr"/>
            <a:r>
              <a:rPr lang="fa-IR" dirty="0">
                <a:cs typeface="B Titr" panose="00000700000000000000" pitchFamily="2" charset="-78"/>
              </a:rPr>
              <a:t>پروژه درس کنترل مدرن</a:t>
            </a:r>
            <a:endParaRPr lang="en-US" dirty="0">
              <a:cs typeface="B Titr" panose="000007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6178" y="4484915"/>
            <a:ext cx="8825658" cy="1119051"/>
          </a:xfrm>
        </p:spPr>
        <p:txBody>
          <a:bodyPr>
            <a:normAutofit fontScale="47500" lnSpcReduction="20000"/>
          </a:bodyPr>
          <a:lstStyle/>
          <a:p>
            <a:pPr algn="ctr" rtl="1"/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اعضای گروه : </a:t>
            </a:r>
            <a:r>
              <a:rPr lang="fa-IR" sz="40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درسا</a:t>
            </a:r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 نظری ، </a:t>
            </a:r>
            <a:r>
              <a:rPr lang="fa-IR" sz="40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عارفه</a:t>
            </a:r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 کوهی ، سپهر قمری، یاسین دهفولی</a:t>
            </a:r>
          </a:p>
          <a:p>
            <a:pPr algn="ctr" rtl="1"/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استاد درس : </a:t>
            </a:r>
            <a:r>
              <a:rPr lang="fa-IR" sz="4000" b="1" cap="none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دکترشریفی</a:t>
            </a:r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 </a:t>
            </a:r>
          </a:p>
          <a:p>
            <a:pPr algn="ctr" rtl="1"/>
            <a:r>
              <a:rPr lang="fa-IR" sz="4000" b="1" cap="none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92D05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cs typeface="B Nazanin" panose="00000400000000000000" pitchFamily="2" charset="-78"/>
              </a:rPr>
              <a:t>زمستان 99 </a:t>
            </a:r>
          </a:p>
          <a:p>
            <a:pPr algn="ctr" rtl="1"/>
            <a:endParaRPr lang="en-US" sz="4000" b="1" cap="none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cs typeface="B Nazanin" panose="00000400000000000000" pitchFamily="2" charset="-78"/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fa-IR" sz="4800" dirty="0">
              <a:solidFill>
                <a:srgbClr val="FFFF00"/>
              </a:solidFill>
            </a:endParaRPr>
          </a:p>
          <a:p>
            <a:pPr algn="r"/>
            <a:endParaRPr lang="en-US" sz="4800" dirty="0">
              <a:solidFill>
                <a:srgbClr val="FFFF00"/>
              </a:solidFill>
            </a:endParaRPr>
          </a:p>
          <a:p>
            <a:pPr algn="r"/>
            <a:endParaRPr lang="en-US" sz="34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924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98" y="126146"/>
            <a:ext cx="9404723" cy="1400530"/>
          </a:xfrm>
        </p:spPr>
        <p:txBody>
          <a:bodyPr/>
          <a:lstStyle/>
          <a:p>
            <a:pPr algn="ctr"/>
            <a:r>
              <a:rPr lang="fa-IR" b="1" dirty="0" err="1"/>
              <a:t>فیدبک</a:t>
            </a:r>
            <a:r>
              <a:rPr lang="fa-IR" b="1" dirty="0"/>
              <a:t> حالت و طراحی پیش </a:t>
            </a:r>
            <a:r>
              <a:rPr lang="fa-IR" b="1" dirty="0" err="1"/>
              <a:t>جبرانساز</a:t>
            </a:r>
            <a:r>
              <a:rPr lang="fa-IR" b="1" dirty="0"/>
              <a:t> ها</a:t>
            </a:r>
            <a:br>
              <a:rPr lang="fa-IR" b="1" dirty="0"/>
            </a:b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47434" y="1273220"/>
            <a:ext cx="3117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جبرانساز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استاتیکی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بدون اغتشاش</a:t>
            </a:r>
            <a:endParaRPr lang="en-US" dirty="0"/>
          </a:p>
        </p:txBody>
      </p:sp>
      <p:pic>
        <p:nvPicPr>
          <p:cNvPr id="6" name="Picture 5" descr="C:\Users\sepeh\Desktop\pishbds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89" y="4041140"/>
            <a:ext cx="5943600" cy="28168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epeh\Desktop\pd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589" y="1273220"/>
            <a:ext cx="5943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8625423" y="2242246"/>
            <a:ext cx="2739263" cy="1574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تنها خطای حالت دائم  یکی از خروجی ها را توانسته صفر کند . این عملکرد در برابر اغتشاش با توجه به ماهیت 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جبرانساز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استاتیکی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کاملا  قابل پیش بینی بود 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29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500" b="1" dirty="0" err="1"/>
              <a:t>فیدبک</a:t>
            </a:r>
            <a:r>
              <a:rPr lang="fa-IR" sz="3500" b="1" dirty="0"/>
              <a:t> حالت و طراحی پیش </a:t>
            </a:r>
            <a:r>
              <a:rPr lang="fa-IR" sz="3500" b="1" dirty="0" err="1"/>
              <a:t>جبرانساز</a:t>
            </a:r>
            <a:r>
              <a:rPr lang="fa-IR" sz="3500" b="1" dirty="0"/>
              <a:t> ها</a:t>
            </a:r>
            <a:br>
              <a:rPr lang="fa-IR" sz="3500" b="1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725" y="1853248"/>
            <a:ext cx="3480217" cy="3609703"/>
          </a:xfrm>
        </p:spPr>
        <p:txBody>
          <a:bodyPr/>
          <a:lstStyle/>
          <a:p>
            <a:pPr algn="r" rtl="1"/>
            <a:r>
              <a:rPr lang="fa-IR" dirty="0"/>
              <a:t>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استاتیکی</a:t>
            </a:r>
            <a:r>
              <a:rPr lang="fa-IR" dirty="0"/>
              <a:t> با </a:t>
            </a:r>
            <a:r>
              <a:rPr lang="en-US" dirty="0"/>
              <a:t>aging</a:t>
            </a:r>
            <a:endParaRPr lang="fa-IR" dirty="0"/>
          </a:p>
          <a:p>
            <a:pPr algn="r" rtl="1"/>
            <a:r>
              <a:rPr lang="fa-IR" dirty="0"/>
              <a:t>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استاتیکی</a:t>
            </a:r>
            <a:r>
              <a:rPr lang="fa-IR" dirty="0"/>
              <a:t> در مقابل </a:t>
            </a:r>
            <a:r>
              <a:rPr lang="en-US" dirty="0"/>
              <a:t>aging </a:t>
            </a:r>
            <a:r>
              <a:rPr lang="fa-IR" dirty="0"/>
              <a:t> هم عملکرد مناسبی ندارد .</a:t>
            </a:r>
            <a:endParaRPr lang="en-US" dirty="0"/>
          </a:p>
        </p:txBody>
      </p:sp>
      <p:pic>
        <p:nvPicPr>
          <p:cNvPr id="5" name="Picture 4" descr="C:\Users\sepeh\Desktop\ag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1152983"/>
            <a:ext cx="7247708" cy="253469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epeh\Desktop\agesh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7" y="3814354"/>
            <a:ext cx="7247708" cy="2728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3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500" b="1" dirty="0" err="1"/>
              <a:t>فیدبک</a:t>
            </a:r>
            <a:r>
              <a:rPr lang="fa-IR" sz="3500" b="1" dirty="0"/>
              <a:t> حالت و طراحی پیش </a:t>
            </a:r>
            <a:r>
              <a:rPr lang="fa-IR" sz="3500" b="1" dirty="0" err="1"/>
              <a:t>جبرانساز</a:t>
            </a:r>
            <a:r>
              <a:rPr lang="fa-IR" sz="3500" b="1" dirty="0"/>
              <a:t> ها</a:t>
            </a:r>
            <a:br>
              <a:rPr lang="fa-IR" sz="3500" b="1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0725" y="1853248"/>
            <a:ext cx="3480217" cy="3609703"/>
          </a:xfrm>
        </p:spPr>
        <p:txBody>
          <a:bodyPr/>
          <a:lstStyle/>
          <a:p>
            <a:pPr marL="0" indent="0" algn="r" rtl="1">
              <a:buNone/>
            </a:pPr>
            <a:r>
              <a:rPr lang="fa-IR" dirty="0"/>
              <a:t>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دینامیکی</a:t>
            </a:r>
            <a:r>
              <a:rPr lang="fa-IR" dirty="0"/>
              <a:t> بدون اغتشاش</a:t>
            </a:r>
          </a:p>
          <a:p>
            <a:pPr marL="0" indent="0" algn="r" rtl="1">
              <a:buNone/>
            </a:pPr>
            <a:r>
              <a:rPr lang="fa-IR" dirty="0"/>
              <a:t>سیستم با وجود </a:t>
            </a:r>
            <a:r>
              <a:rPr lang="fa-IR" dirty="0" err="1"/>
              <a:t>بالازدگی</a:t>
            </a:r>
            <a:r>
              <a:rPr lang="fa-IR" dirty="0"/>
              <a:t> در حد قابل قبول ، خطای حالت دائم برای هر دو خروجی را صفر کرده است.</a:t>
            </a:r>
          </a:p>
        </p:txBody>
      </p:sp>
      <p:pic>
        <p:nvPicPr>
          <p:cNvPr id="7" name="Picture 6" descr="C:\Users\sepeh\Desktop\dd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451" y="1152983"/>
            <a:ext cx="5943600" cy="1949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epeh\Desktop\ggd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20" y="3658099"/>
            <a:ext cx="5943600" cy="261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12216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500" b="1" dirty="0" err="1"/>
              <a:t>فیدبک</a:t>
            </a:r>
            <a:r>
              <a:rPr lang="fa-IR" sz="3500" b="1" dirty="0"/>
              <a:t> حالت و طراحی پیش </a:t>
            </a:r>
            <a:r>
              <a:rPr lang="fa-IR" sz="3500" b="1" dirty="0" err="1"/>
              <a:t>جبرانساز</a:t>
            </a:r>
            <a:r>
              <a:rPr lang="fa-IR" sz="3500" b="1" dirty="0"/>
              <a:t> ها</a:t>
            </a:r>
            <a:br>
              <a:rPr lang="fa-IR" sz="3500" b="1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1589" y="1853248"/>
            <a:ext cx="3979353" cy="3609703"/>
          </a:xfrm>
        </p:spPr>
        <p:txBody>
          <a:bodyPr/>
          <a:lstStyle/>
          <a:p>
            <a:pPr algn="r" rtl="1"/>
            <a:r>
              <a:rPr lang="fa-IR" dirty="0"/>
              <a:t>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دینامیکی</a:t>
            </a:r>
            <a:r>
              <a:rPr lang="fa-IR" dirty="0"/>
              <a:t> در حضور اغتشاش</a:t>
            </a:r>
            <a:endParaRPr lang="en-US" dirty="0"/>
          </a:p>
          <a:p>
            <a:pPr algn="r" rtl="1"/>
            <a:r>
              <a:rPr lang="fa-IR" dirty="0"/>
              <a:t>سیستم در حضور پیش جبران ساز </a:t>
            </a:r>
            <a:r>
              <a:rPr lang="fa-IR" dirty="0" err="1"/>
              <a:t>دینامیکی</a:t>
            </a:r>
            <a:r>
              <a:rPr lang="fa-IR" dirty="0"/>
              <a:t> ، حتی در حضور اغتشاش هم خطای حالت دائم برای هر دو </a:t>
            </a:r>
            <a:r>
              <a:rPr lang="fa-IR" dirty="0" err="1"/>
              <a:t>وردی</a:t>
            </a:r>
            <a:r>
              <a:rPr lang="fa-IR" dirty="0"/>
              <a:t> را صفر کرده است.</a:t>
            </a:r>
            <a:endParaRPr lang="en-US" dirty="0"/>
          </a:p>
        </p:txBody>
      </p:sp>
      <p:pic>
        <p:nvPicPr>
          <p:cNvPr id="6" name="Picture 5" descr="C:\Users\sepeh\Desktop\vcbcb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" y="1152983"/>
            <a:ext cx="5943600" cy="2226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C:\Users\sepeh\Desktop\yyyy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948" y="3658099"/>
            <a:ext cx="5943600" cy="2745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94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3500" b="1" dirty="0" err="1"/>
              <a:t>فیدبک</a:t>
            </a:r>
            <a:r>
              <a:rPr lang="fa-IR" sz="3500" b="1" dirty="0"/>
              <a:t> حالت و طراحی پیش </a:t>
            </a:r>
            <a:r>
              <a:rPr lang="fa-IR" sz="3500" b="1" dirty="0" err="1"/>
              <a:t>جبرانساز</a:t>
            </a:r>
            <a:r>
              <a:rPr lang="fa-IR" sz="3500" b="1" dirty="0"/>
              <a:t> ها</a:t>
            </a:r>
            <a:br>
              <a:rPr lang="fa-IR" sz="3500" b="1" dirty="0"/>
            </a:br>
            <a:endParaRPr lang="en-US" sz="3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1589" y="1853248"/>
            <a:ext cx="3979353" cy="3609703"/>
          </a:xfrm>
        </p:spPr>
        <p:txBody>
          <a:bodyPr/>
          <a:lstStyle/>
          <a:p>
            <a:pPr algn="r" rtl="1"/>
            <a:r>
              <a:rPr lang="fa-IR" dirty="0"/>
              <a:t>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دینامیکی</a:t>
            </a:r>
            <a:r>
              <a:rPr lang="fa-IR" dirty="0"/>
              <a:t> با </a:t>
            </a:r>
            <a:r>
              <a:rPr lang="en-US" dirty="0"/>
              <a:t>aging</a:t>
            </a:r>
            <a:endParaRPr lang="fa-IR" dirty="0"/>
          </a:p>
          <a:p>
            <a:pPr algn="r" rtl="1"/>
            <a:endParaRPr lang="en-US" dirty="0"/>
          </a:p>
          <a:p>
            <a:pPr algn="r" rtl="1"/>
            <a:r>
              <a:rPr lang="fa-IR" dirty="0"/>
              <a:t>با وجود این که مقداری </a:t>
            </a:r>
            <a:r>
              <a:rPr lang="fa-IR" dirty="0" err="1"/>
              <a:t>بالازدگی</a:t>
            </a:r>
            <a:r>
              <a:rPr lang="fa-IR" dirty="0"/>
              <a:t> افزایش پیدا کرده است ، اما بازهم 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دینامیکی</a:t>
            </a:r>
            <a:r>
              <a:rPr lang="fa-IR" dirty="0"/>
              <a:t> طراحی شده با پاسخ مطلوب برای هر دو ورودی همراه بوده است.</a:t>
            </a:r>
            <a:endParaRPr lang="en-US" dirty="0"/>
          </a:p>
        </p:txBody>
      </p:sp>
      <p:pic>
        <p:nvPicPr>
          <p:cNvPr id="7" name="Picture 6" descr="C:\Users\sepeh\Desktop\hhh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1356404"/>
            <a:ext cx="5943600" cy="215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C:\Users\sepeh\Desktop\uuuu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14" y="3780427"/>
            <a:ext cx="5943600" cy="27457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27543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7165" y="428168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fa-IR" sz="4400" dirty="0"/>
              <a:t>بررسی پایداری و بهینه سازی</a:t>
            </a:r>
            <a:br>
              <a:rPr lang="en-US" sz="4400" b="1" dirty="0"/>
            </a:br>
            <a:endParaRPr lang="en-US" dirty="0"/>
          </a:p>
        </p:txBody>
      </p:sp>
      <p:pic>
        <p:nvPicPr>
          <p:cNvPr id="4" name="Content Placeholder 3" descr="C:\Users\sepeh\Desktop\obs_res.png"/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35" y="1088666"/>
            <a:ext cx="5379306" cy="29612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470571" y="1243234"/>
            <a:ext cx="215537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a-IR" sz="2000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رویتگر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مرتبه کامل</a:t>
            </a:r>
            <a:endParaRPr lang="en-US" sz="2000" dirty="0"/>
          </a:p>
        </p:txBody>
      </p:sp>
      <p:pic>
        <p:nvPicPr>
          <p:cNvPr id="6" name="Picture 5" descr="C:\Users\sepeh\Desktop\obv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0980" y="4049886"/>
            <a:ext cx="6829282" cy="26774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8138159" y="1930905"/>
            <a:ext cx="3725387" cy="1277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رویتگر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برا ی دوتا از حالت ها به درستی توانسته حالت سیستم را پیش بینی کند اما برای دوتا از حالت ها مقداری خطای حالت دائم داریم که طبیعی به نظر می رسد.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3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6" y="232224"/>
            <a:ext cx="8911687" cy="1280890"/>
          </a:xfrm>
        </p:spPr>
        <p:txBody>
          <a:bodyPr/>
          <a:lstStyle/>
          <a:p>
            <a:pPr algn="ctr"/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pic>
        <p:nvPicPr>
          <p:cNvPr id="4" name="Content Placeholder 3" descr="C:\Users\sepeh\Desktop\obvs_ka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01" y="872669"/>
            <a:ext cx="5920586" cy="325519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9563164" y="1237669"/>
            <a:ext cx="2385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رویتگر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مرتبه </a:t>
            </a:r>
            <a:r>
              <a:rPr lang="fa-IR" dirty="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کاهش 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262948" y="1734599"/>
            <a:ext cx="4202181" cy="981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مشاهده می شود که برای دوتا از حالت ها تخمین به درستی صورت گرفته و حالت سوم هم دارای اندکی نوسان است.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C:\Users\sepeh\Desktop\obv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4886" y="3656829"/>
            <a:ext cx="5943600" cy="27578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0453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6" y="232224"/>
            <a:ext cx="8911687" cy="1280890"/>
          </a:xfrm>
        </p:spPr>
        <p:txBody>
          <a:bodyPr/>
          <a:lstStyle/>
          <a:p>
            <a:pPr algn="ctr"/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6732" y="1127759"/>
            <a:ext cx="6371907" cy="3261361"/>
          </a:xfrm>
        </p:spPr>
        <p:txBody>
          <a:bodyPr/>
          <a:lstStyle/>
          <a:p>
            <a:pPr algn="r" rtl="1"/>
            <a:r>
              <a:rPr lang="fa-IR" dirty="0"/>
              <a:t>طراحی 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استاتیکی</a:t>
            </a:r>
            <a:r>
              <a:rPr lang="fa-IR" dirty="0"/>
              <a:t> برای </a:t>
            </a:r>
            <a:r>
              <a:rPr lang="fa-IR" dirty="0" err="1"/>
              <a:t>سیتم</a:t>
            </a:r>
            <a:r>
              <a:rPr lang="fa-IR" dirty="0"/>
              <a:t> با </a:t>
            </a:r>
            <a:r>
              <a:rPr lang="fa-IR" dirty="0" err="1"/>
              <a:t>رویتگر</a:t>
            </a:r>
            <a:r>
              <a:rPr lang="fa-IR" dirty="0"/>
              <a:t> مرتبه کامل</a:t>
            </a:r>
            <a:endParaRPr lang="en-US" dirty="0"/>
          </a:p>
        </p:txBody>
      </p:sp>
      <p:pic>
        <p:nvPicPr>
          <p:cNvPr id="9" name="Picture 8" descr="C:\Users\sepeh\Desktop\obvs_static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9" y="1700484"/>
            <a:ext cx="5943600" cy="2501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epeh\Desktop\obvs_static_r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1" y="3562712"/>
            <a:ext cx="6309360" cy="324303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589519" y="2087356"/>
            <a:ext cx="409956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نسبت حالت قبل گرچه پاسخ بهبود یافته اما باز هم می توان آنرا بهبود داد.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46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7976" y="232224"/>
            <a:ext cx="8911687" cy="1280890"/>
          </a:xfrm>
        </p:spPr>
        <p:txBody>
          <a:bodyPr/>
          <a:lstStyle/>
          <a:p>
            <a:pPr algn="ctr"/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3977" y="1206138"/>
            <a:ext cx="8915400" cy="3777622"/>
          </a:xfrm>
        </p:spPr>
        <p:txBody>
          <a:bodyPr/>
          <a:lstStyle/>
          <a:p>
            <a:pPr algn="r" rtl="1"/>
            <a:r>
              <a:rPr lang="fa-IR" dirty="0"/>
              <a:t>طراحی پیش </a:t>
            </a:r>
            <a:r>
              <a:rPr lang="fa-IR" dirty="0" err="1"/>
              <a:t>جبرانساز</a:t>
            </a:r>
            <a:r>
              <a:rPr lang="fa-IR" dirty="0"/>
              <a:t> </a:t>
            </a:r>
            <a:r>
              <a:rPr lang="fa-IR" dirty="0" err="1"/>
              <a:t>دینامیکی</a:t>
            </a:r>
            <a:r>
              <a:rPr lang="fa-IR" dirty="0"/>
              <a:t>  برای سیستم با </a:t>
            </a:r>
            <a:r>
              <a:rPr lang="fa-IR" dirty="0" err="1"/>
              <a:t>رویتگر</a:t>
            </a:r>
            <a:r>
              <a:rPr lang="fa-IR" dirty="0"/>
              <a:t> مرتبه کامل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 descr="C:\Users\sepeh\Desktop\obvs_dyna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12" y="1771193"/>
            <a:ext cx="5943600" cy="2462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 descr="C:\Users\sepeh\Desktop\obvs_static_res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063" y="3892485"/>
            <a:ext cx="5943600" cy="278955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7720148" y="1800379"/>
            <a:ext cx="4020389" cy="10840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 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جبرانساز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داینامیکی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به خوبی توانسته پاسخ را بهبود بخشد.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2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5805" y="166910"/>
            <a:ext cx="8911687" cy="1280890"/>
          </a:xfrm>
        </p:spPr>
        <p:txBody>
          <a:bodyPr/>
          <a:lstStyle/>
          <a:p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5805" y="1049383"/>
            <a:ext cx="8915400" cy="3777622"/>
          </a:xfrm>
        </p:spPr>
        <p:txBody>
          <a:bodyPr/>
          <a:lstStyle/>
          <a:p>
            <a:pPr algn="r" rtl="1"/>
            <a:r>
              <a:rPr lang="fa-IR" dirty="0"/>
              <a:t>بررسی پایداری </a:t>
            </a:r>
            <a:r>
              <a:rPr lang="fa-IR" dirty="0" err="1"/>
              <a:t>لیاپانوف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8" descr="image_2021-02-05_19-35-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400" y="2121953"/>
            <a:ext cx="4069332" cy="626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29" descr="image_2021-02-05_19-36-2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456" y="3086451"/>
            <a:ext cx="1900698" cy="2141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02228" y="1723536"/>
            <a:ext cx="10185263" cy="754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برای بررسی روش اول </a:t>
            </a:r>
            <a:r>
              <a:rPr kumimoji="0" lang="fa-IR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لیاپانوف</a:t>
            </a:r>
            <a:r>
              <a:rPr kumimoji="0" lang="fa-IR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، کد زیر در محیط </a:t>
            </a:r>
            <a:r>
              <a:rPr kumimoji="0" lang="fa-IR" altLang="en-US" sz="2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متلب</a:t>
            </a:r>
            <a:r>
              <a:rPr kumimoji="0" lang="fa-IR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زده شد.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7928002" y="2938194"/>
            <a:ext cx="330605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a-I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مقادیر ویژه به صورت زیر محاسبه شد: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86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0878" y="992779"/>
            <a:ext cx="9111843" cy="4288970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fa-IR" sz="3600" b="1" dirty="0"/>
              <a:t>ترتیب موضوعات:</a:t>
            </a:r>
          </a:p>
          <a:p>
            <a:pPr marL="0" indent="0" algn="ctr" rtl="1">
              <a:buNone/>
            </a:pPr>
            <a:endParaRPr lang="fa-IR" sz="2500" b="1" dirty="0"/>
          </a:p>
          <a:p>
            <a:pPr algn="r" rtl="1"/>
            <a:r>
              <a:rPr lang="fa-IR" sz="2500" b="1" dirty="0"/>
              <a:t>بخش اول : معرفی سیستم</a:t>
            </a:r>
          </a:p>
          <a:p>
            <a:pPr algn="r" rtl="1"/>
            <a:r>
              <a:rPr lang="fa-IR" sz="2500" b="1" dirty="0"/>
              <a:t>بخش دوم : </a:t>
            </a:r>
            <a:r>
              <a:rPr lang="fa-IR" sz="2500" b="1" dirty="0" err="1"/>
              <a:t>فیدبک</a:t>
            </a:r>
            <a:r>
              <a:rPr lang="fa-IR" sz="2500" b="1" dirty="0"/>
              <a:t> حالت و طراحی پیش </a:t>
            </a:r>
            <a:r>
              <a:rPr lang="fa-IR" sz="2500" b="1" dirty="0" err="1"/>
              <a:t>جبرانساز</a:t>
            </a:r>
            <a:r>
              <a:rPr lang="fa-IR" sz="2500" b="1" dirty="0"/>
              <a:t> ها</a:t>
            </a:r>
          </a:p>
          <a:p>
            <a:pPr algn="r" rtl="1"/>
            <a:r>
              <a:rPr lang="fa-IR" sz="2500" b="1" dirty="0"/>
              <a:t>بخش سوم : بررسی پایداری و بهینه سازی</a:t>
            </a:r>
            <a:endParaRPr lang="en-US" sz="2500" b="1" dirty="0"/>
          </a:p>
        </p:txBody>
      </p:sp>
    </p:spTree>
    <p:extLst>
      <p:ext uri="{BB962C8B-B14F-4D97-AF65-F5344CB8AC3E}">
        <p14:creationId xmlns:p14="http://schemas.microsoft.com/office/powerpoint/2010/main" val="197744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/>
              <a:t>روش دوم </a:t>
            </a:r>
            <a:r>
              <a:rPr lang="fa-IR" dirty="0" err="1"/>
              <a:t>لیاپانوف</a:t>
            </a:r>
            <a:r>
              <a:rPr lang="fa-IR" dirty="0"/>
              <a:t> </a:t>
            </a:r>
            <a:endParaRPr lang="en-US" dirty="0"/>
          </a:p>
        </p:txBody>
      </p:sp>
      <p:pic>
        <p:nvPicPr>
          <p:cNvPr id="4" name="Picture 3" descr="C:\Users\sepeh\Desktop\l1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57" y="2569210"/>
            <a:ext cx="1416050" cy="6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C:\Users\sepeh\Desktop\l2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757" y="3627120"/>
            <a:ext cx="1682750" cy="64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9351" y="4818383"/>
            <a:ext cx="2688474" cy="681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921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ar-SA" b="1" dirty="0"/>
              <a:t>بررسی پایداری ورودی به خروجی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08612" y="3005882"/>
            <a:ext cx="6096000" cy="1277786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SA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پس ازمحاسبه تابع تبدیل قطب های سیستم قابل مشاهده است.با توجه به اینکه همه ی قطب ها دارای مقادیر منفی</a:t>
            </a:r>
            <a:r>
              <a:rPr lang="fa-IR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ar-SA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هستند لذا میتوان گفت سیستم پایدار ورودی </a:t>
            </a:r>
            <a:r>
              <a:rPr lang="en-US" dirty="0">
                <a:latin typeface="TimesNewRomanPSMT"/>
                <a:ea typeface="Calibri" panose="020F0502020204030204" pitchFamily="34" charset="0"/>
                <a:cs typeface="B Zar" panose="00000400000000000000" pitchFamily="2" charset="-78"/>
              </a:rPr>
              <a:t>– </a:t>
            </a:r>
            <a:r>
              <a:rPr lang="ar-SA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خروجی یا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BIBO</a:t>
            </a:r>
            <a:r>
              <a:rPr lang="ar-SA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میباشد</a:t>
            </a:r>
            <a:r>
              <a:rPr lang="en-US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  <a:t>.</a:t>
            </a:r>
            <a:br>
              <a:rPr lang="en-US" dirty="0">
                <a:latin typeface="BZar"/>
                <a:ea typeface="Calibri" panose="020F0502020204030204" pitchFamily="34" charset="0"/>
                <a:cs typeface="B Zar" panose="00000400000000000000" pitchFamily="2" charset="-78"/>
              </a:rPr>
            </a:b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053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19161"/>
            <a:ext cx="8911687" cy="1280890"/>
          </a:xfrm>
        </p:spPr>
        <p:txBody>
          <a:bodyPr/>
          <a:lstStyle/>
          <a:p>
            <a:r>
              <a:rPr lang="fa-IR" dirty="0"/>
              <a:t>بررسی پایداری و بهینه سازی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726871" y="1025128"/>
            <a:ext cx="8915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r" rtl="1"/>
            <a:r>
              <a:rPr lang="fa-IR" dirty="0"/>
              <a:t>بهینه سازی</a:t>
            </a:r>
            <a:endParaRPr lang="en-US" dirty="0"/>
          </a:p>
        </p:txBody>
      </p:sp>
      <p:pic>
        <p:nvPicPr>
          <p:cNvPr id="5" name="Picture 4" descr="C:\Users\sepeh\Desktop\f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43" y="1500051"/>
            <a:ext cx="6760528" cy="2484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C:\Users\sepeh\Desktop\photo_2021-02-06_14-23-27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483" y="3984171"/>
            <a:ext cx="5898379" cy="2664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7929154" y="1711234"/>
            <a:ext cx="3775165" cy="5230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syms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p11 p12 p13 p14 p21 p22 p23 p24 p31 p32 p33 p34 p41 p42 p43 p44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R = eye(2);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Q = 1000*[1 0 0 0;0 0 0</a:t>
            </a:r>
            <a:r>
              <a:rPr lang="ar-SA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+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0;0 0 0 0;0 0 0 0];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 = [p11 p12 p13 p14 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p21 p22 p23 p24;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p31 p32 p33 p34;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p41 p42 p43 p44];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E = A'*P + P*A - P*B*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(R)*B'*P == -Q 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sP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solve(E , P);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= 1;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P_ = [sP.p11(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sP.p12(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sP.p13(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sP.p14(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sP.p21(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sP.p22(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sP.p23(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sP.p24(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sP.p31(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sP.p32(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sP.p33(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sP.p34(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      sP.p41(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sP.p42(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sP.p43(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 sP.p44(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)];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P_ = 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vpa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(P_,3);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k1= 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inv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(R)*B'*P_;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k1 = </a:t>
            </a:r>
            <a:r>
              <a:rPr lang="en-US" sz="1200" dirty="0" err="1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vpa</a:t>
            </a: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(k,3);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</a:pPr>
            <a:r>
              <a:rPr lang="en-US" sz="1200" dirty="0">
                <a:latin typeface="Courier New" panose="02070309020205020404" pitchFamily="49" charset="0"/>
                <a:ea typeface="Calibri" panose="020F0502020204030204" pitchFamily="34" charset="0"/>
                <a:cs typeface="Arial" panose="020B0604020202020204" pitchFamily="34" charset="0"/>
              </a:rPr>
              <a:t>k1 = double(k1)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49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4183" y="417884"/>
            <a:ext cx="8992591" cy="757774"/>
          </a:xfrm>
        </p:spPr>
        <p:txBody>
          <a:bodyPr/>
          <a:lstStyle/>
          <a:p>
            <a:pPr algn="ctr"/>
            <a:r>
              <a:rPr lang="fa-IR" b="1" dirty="0"/>
              <a:t>با تشکر از توجه شما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2099" y="1580744"/>
            <a:ext cx="5953261" cy="4883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97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86" y="400467"/>
            <a:ext cx="9403580" cy="992905"/>
          </a:xfrm>
        </p:spPr>
        <p:txBody>
          <a:bodyPr/>
          <a:lstStyle/>
          <a:p>
            <a:pPr algn="ctr" rtl="1"/>
            <a:r>
              <a:rPr lang="fa-IR" sz="3200" b="1" dirty="0"/>
              <a:t>معرفی سیستم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94" y="1811255"/>
            <a:ext cx="10148163" cy="5255623"/>
          </a:xfrm>
        </p:spPr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fa-IR" sz="3200" b="1" dirty="0" err="1"/>
              <a:t>ربات</a:t>
            </a:r>
            <a:r>
              <a:rPr lang="fa-IR" sz="3200" b="1" dirty="0"/>
              <a:t> </a:t>
            </a:r>
            <a:r>
              <a:rPr lang="en-US" sz="3200" b="1" dirty="0"/>
              <a:t>Phantom Omni</a:t>
            </a:r>
            <a:endParaRPr lang="fa-IR" sz="3200" b="1" dirty="0"/>
          </a:p>
          <a:p>
            <a:pPr algn="r" rtl="1"/>
            <a:r>
              <a:rPr lang="fa-IR" sz="3200" b="1" dirty="0" err="1"/>
              <a:t>سنسور</a:t>
            </a:r>
            <a:r>
              <a:rPr lang="fa-IR" sz="3200" b="1" dirty="0"/>
              <a:t> </a:t>
            </a:r>
            <a:r>
              <a:rPr lang="en-US" sz="3200" b="1" dirty="0"/>
              <a:t>tactile</a:t>
            </a:r>
            <a:r>
              <a:rPr lang="fa-IR" sz="3200" b="1" dirty="0"/>
              <a:t> </a:t>
            </a:r>
            <a:endParaRPr lang="en-US" sz="3200" b="1" dirty="0"/>
          </a:p>
          <a:p>
            <a:pPr algn="r" rtl="1"/>
            <a:r>
              <a:rPr lang="fa-IR" sz="3200" b="1" dirty="0"/>
              <a:t>هدف کنترلی </a:t>
            </a:r>
            <a:r>
              <a:rPr lang="fa-IR" sz="3200" b="1" dirty="0" err="1"/>
              <a:t>ربات</a:t>
            </a:r>
            <a:endParaRPr lang="en-US" sz="3200" b="1" dirty="0"/>
          </a:p>
          <a:p>
            <a:pPr algn="r" rtl="1"/>
            <a:endParaRPr lang="fa-IR" sz="3200" b="1" dirty="0"/>
          </a:p>
          <a:p>
            <a:pPr algn="r" rt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49" y="3254148"/>
            <a:ext cx="4551861" cy="33705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275" y="4644725"/>
            <a:ext cx="51911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920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86" y="400467"/>
            <a:ext cx="9403580" cy="992905"/>
          </a:xfrm>
        </p:spPr>
        <p:txBody>
          <a:bodyPr/>
          <a:lstStyle/>
          <a:p>
            <a:pPr algn="ctr" rtl="1"/>
            <a:r>
              <a:rPr lang="fa-IR" sz="3200" b="1" dirty="0"/>
              <a:t>معرفی سیستم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94" y="1811255"/>
            <a:ext cx="10148163" cy="5255623"/>
          </a:xfrm>
        </p:spPr>
        <p:txBody>
          <a:bodyPr>
            <a:normAutofit/>
          </a:bodyPr>
          <a:lstStyle/>
          <a:p>
            <a:pPr algn="r" rtl="1"/>
            <a:endParaRPr lang="fa-IR" sz="3200" b="1" dirty="0"/>
          </a:p>
          <a:p>
            <a:pPr algn="r" rt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425" y="3971708"/>
            <a:ext cx="3921278" cy="2171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5054" y="1901527"/>
            <a:ext cx="3884649" cy="91075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5054" y="2942341"/>
            <a:ext cx="3884649" cy="8993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054" y="1175907"/>
            <a:ext cx="3884649" cy="62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21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0486" y="400467"/>
            <a:ext cx="9403580" cy="992905"/>
          </a:xfrm>
        </p:spPr>
        <p:txBody>
          <a:bodyPr/>
          <a:lstStyle/>
          <a:p>
            <a:pPr algn="ctr" rtl="1"/>
            <a:r>
              <a:rPr lang="fa-IR" sz="3200" b="1" dirty="0"/>
              <a:t>معرفی سیستم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8194" y="1811255"/>
            <a:ext cx="10148163" cy="5255623"/>
          </a:xfrm>
        </p:spPr>
        <p:txBody>
          <a:bodyPr>
            <a:normAutofit/>
          </a:bodyPr>
          <a:lstStyle/>
          <a:p>
            <a:pPr algn="r" rtl="1"/>
            <a:endParaRPr lang="fa-IR" sz="3200" b="1" dirty="0"/>
          </a:p>
          <a:p>
            <a:pPr algn="r" rt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106768" y="931300"/>
            <a:ext cx="20822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3200" dirty="0">
                <a:latin typeface="BZar"/>
              </a:rPr>
              <a:t>خطی سازی :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772" y="1688552"/>
            <a:ext cx="7382900" cy="353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72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sz="4400" b="1" dirty="0"/>
              <a:t>معرفی سیستم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347" y="1257486"/>
            <a:ext cx="6000534" cy="28050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881" y="4062549"/>
            <a:ext cx="5856114" cy="27357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46645" y="1453138"/>
            <a:ext cx="54733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sz="2000" b="1" dirty="0">
                <a:latin typeface="BZarBold"/>
              </a:rPr>
              <a:t>پاسخ سیستم خطی و غیر خطی به </a:t>
            </a:r>
            <a:r>
              <a:rPr lang="fa-IR" sz="2000" b="1" dirty="0" err="1">
                <a:latin typeface="BZarBold"/>
              </a:rPr>
              <a:t>ازای</a:t>
            </a:r>
            <a:r>
              <a:rPr lang="fa-IR" sz="2000" b="1" dirty="0">
                <a:latin typeface="BZarBold"/>
              </a:rPr>
              <a:t> ورودی یکسان 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4446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98" y="126146"/>
            <a:ext cx="9404723" cy="1400530"/>
          </a:xfrm>
        </p:spPr>
        <p:txBody>
          <a:bodyPr/>
          <a:lstStyle/>
          <a:p>
            <a:pPr algn="ctr"/>
            <a:r>
              <a:rPr lang="fa-IR" b="1" dirty="0" err="1"/>
              <a:t>فیدبک</a:t>
            </a:r>
            <a:r>
              <a:rPr lang="fa-IR" b="1" dirty="0"/>
              <a:t> حالت و طراحی پیش </a:t>
            </a:r>
            <a:r>
              <a:rPr lang="fa-IR" b="1" dirty="0" err="1"/>
              <a:t>جبرانساز</a:t>
            </a:r>
            <a:r>
              <a:rPr lang="fa-IR" b="1" dirty="0"/>
              <a:t> ها</a:t>
            </a:r>
            <a:br>
              <a:rPr lang="fa-IR" b="1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298" y="1219795"/>
            <a:ext cx="4187525" cy="12930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269793" y="1358537"/>
                <a:ext cx="5264332" cy="42351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با در نظر گرفتن شرایط زیر 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Ʒ</a:t>
                </a: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= 0.5</a:t>
                </a:r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 </a:t>
                </a:r>
                <a:r>
                  <a:rPr lang="fa-IR" sz="1400" dirty="0"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Zar" panose="00000400000000000000" pitchFamily="2" charset="-78"/>
                          </a:rPr>
                          <m:t>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B Zar" panose="00000400000000000000" pitchFamily="2" charset="-78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=1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B Zar" panose="00000400000000000000" pitchFamily="2" charset="-78"/>
                      </a:rPr>
                      <m:t>𝑠</m:t>
                    </m:r>
                  </m:oMath>
                </a14:m>
                <a:endParaRPr lang="fa-IR" dirty="0">
                  <a:latin typeface="Calibri" panose="020F0502020204030204" pitchFamily="34" charset="0"/>
                  <a:ea typeface="Calibri" panose="020F0502020204030204" pitchFamily="34" charset="0"/>
                  <a:cs typeface="B Zar" panose="00000400000000000000" pitchFamily="2" charset="-78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قطب های مطلوب سیستم به صورت زیر به دست آمد: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Arial" panose="020B0604020202020204" pitchFamily="34" charset="0"/>
                  </a:rPr>
                  <a:t>pc = [-4+0.86j -4-0.86j -80 -90];</a:t>
                </a:r>
                <a:endParaRPr lang="fa-IR" dirty="0">
                  <a:solidFill>
                    <a:schemeClr val="tx1">
                      <a:lumMod val="85000"/>
                    </a:schemeClr>
                  </a:solidFill>
                  <a:latin typeface="Courier New" panose="02070309020205020404" pitchFamily="49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1400" dirty="0">
                  <a:solidFill>
                    <a:schemeClr val="tx1">
                      <a:lumMod val="8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r" rt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fa-IR" dirty="0" err="1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وهمچنین</a:t>
                </a:r>
                <a:r>
                  <a:rPr lang="fa-IR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 :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Arial" panose="020B0604020202020204" pitchFamily="34" charset="0"/>
                  </a:rPr>
                  <a:t>k = place(</a:t>
                </a:r>
                <a:r>
                  <a:rPr lang="en-US" dirty="0" err="1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Arial" panose="020B0604020202020204" pitchFamily="34" charset="0"/>
                  </a:rPr>
                  <a:t>A,B,pc</a:t>
                </a:r>
                <a:r>
                  <a:rPr lang="en-US" dirty="0">
                    <a:solidFill>
                      <a:schemeClr val="tx1">
                        <a:lumMod val="85000"/>
                      </a:schemeClr>
                    </a:solidFill>
                    <a:latin typeface="Courier New" panose="02070309020205020404" pitchFamily="49" charset="0"/>
                    <a:ea typeface="Calibri" panose="020F0502020204030204" pitchFamily="34" charset="0"/>
                    <a:cs typeface="Arial" panose="020B0604020202020204" pitchFamily="34" charset="0"/>
                  </a:rPr>
                  <a:t>);</a:t>
                </a:r>
                <a:r>
                  <a:rPr lang="en-US" sz="1400" dirty="0">
                    <a:solidFill>
                      <a:schemeClr val="tx1">
                        <a:lumMod val="8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1600" dirty="0">
                    <a:solidFill>
                      <a:schemeClr val="tx1">
                        <a:lumMod val="85000"/>
                      </a:schemeClr>
                    </a:solidFill>
                    <a:effectLst/>
                    <a:latin typeface="Courier New" panose="02070309020205020404" pitchFamily="49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fa-IR" sz="1600" dirty="0">
                  <a:solidFill>
                    <a:schemeClr val="tx1">
                      <a:lumMod val="85000"/>
                    </a:schemeClr>
                  </a:solidFill>
                  <a:effectLst/>
                  <a:latin typeface="Courier New" panose="02070309020205020404" pitchFamily="49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</a:pPr>
                <a:endParaRPr lang="en-US" sz="1400" dirty="0">
                  <a:solidFill>
                    <a:schemeClr val="tx1">
                      <a:lumMod val="8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k =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   1.0e+03 *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   -1.4980   -0.0004   -0.0295   -0.0000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dirty="0">
                    <a:latin typeface="Calibri" panose="020F0502020204030204" pitchFamily="34" charset="0"/>
                    <a:ea typeface="Calibri" panose="020F0502020204030204" pitchFamily="34" charset="0"/>
                    <a:cs typeface="B Zar" panose="00000400000000000000" pitchFamily="2" charset="-78"/>
                  </a:rPr>
                  <a:t>    0.0001   -1.4993    0.0000   -0.0298</a:t>
                </a:r>
                <a:endParaRPr lang="en-US" sz="1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9793" y="1358537"/>
                <a:ext cx="5264332" cy="4235134"/>
              </a:xfrm>
              <a:prstGeom prst="rect">
                <a:avLst/>
              </a:prstGeom>
              <a:blipFill>
                <a:blip r:embed="rId3"/>
                <a:stretch>
                  <a:fillRect l="-1043" r="-927" b="-1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35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98" y="126146"/>
            <a:ext cx="9404723" cy="1400530"/>
          </a:xfrm>
        </p:spPr>
        <p:txBody>
          <a:bodyPr/>
          <a:lstStyle/>
          <a:p>
            <a:pPr algn="ctr"/>
            <a:r>
              <a:rPr lang="fa-IR" b="1" dirty="0" err="1"/>
              <a:t>فیدبک</a:t>
            </a:r>
            <a:r>
              <a:rPr lang="fa-IR" b="1" dirty="0"/>
              <a:t> حالت و طراحی پیش </a:t>
            </a:r>
            <a:r>
              <a:rPr lang="fa-IR" b="1" dirty="0" err="1"/>
              <a:t>جبرانساز</a:t>
            </a:r>
            <a:r>
              <a:rPr lang="fa-IR" b="1" dirty="0"/>
              <a:t> ها</a:t>
            </a:r>
            <a:br>
              <a:rPr lang="fa-IR" b="1" dirty="0"/>
            </a:br>
            <a:endParaRPr lang="en-US" dirty="0"/>
          </a:p>
        </p:txBody>
      </p:sp>
      <p:pic>
        <p:nvPicPr>
          <p:cNvPr id="6" name="Picture 5" descr="C:\Users\sepeh\Desktop\state_feedback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50" y="914400"/>
            <a:ext cx="7141792" cy="307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C:\Users\sepeh\Desktop\photo_2020-12-25_20-22-59.jp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49" y="3991295"/>
            <a:ext cx="7141792" cy="286670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/>
          <p:cNvSpPr/>
          <p:nvPr/>
        </p:nvSpPr>
        <p:spPr>
          <a:xfrm>
            <a:off x="8095382" y="1476070"/>
            <a:ext cx="3570514" cy="326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خروجی های هر دو حالت سیستم غیر خطی و سیستم خطی شده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انطباق در حالتی صورت گرفته که سیستم </a:t>
            </a:r>
            <a:r>
              <a:rPr lang="fa-IR" sz="2000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بالازدگی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برابر صفر دارد . </a:t>
            </a:r>
          </a:p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در نتیجه هم عملیات خطی سازی به درستی صورت گرفته و هم این که </a:t>
            </a:r>
            <a:r>
              <a:rPr lang="fa-IR" sz="2000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فیدبک</a:t>
            </a:r>
            <a:r>
              <a:rPr lang="fa-IR" sz="2000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حالت طراحی شده توانایی این را دارد که هم سیستم غیر خطی و هم سیستم خطی شده را پایدار کند.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3299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98" y="126146"/>
            <a:ext cx="9404723" cy="1400530"/>
          </a:xfrm>
        </p:spPr>
        <p:txBody>
          <a:bodyPr/>
          <a:lstStyle/>
          <a:p>
            <a:pPr algn="ctr"/>
            <a:r>
              <a:rPr lang="fa-IR" b="1" dirty="0" err="1"/>
              <a:t>فیدبک</a:t>
            </a:r>
            <a:r>
              <a:rPr lang="fa-IR" b="1" dirty="0"/>
              <a:t> حالت و طراحی پیش </a:t>
            </a:r>
            <a:r>
              <a:rPr lang="fa-IR" b="1" dirty="0" err="1"/>
              <a:t>جبرانساز</a:t>
            </a:r>
            <a:r>
              <a:rPr lang="fa-IR" b="1" dirty="0"/>
              <a:t> ها</a:t>
            </a:r>
            <a:br>
              <a:rPr lang="fa-IR" b="1" dirty="0"/>
            </a:br>
            <a:endParaRPr lang="en-US" dirty="0"/>
          </a:p>
        </p:txBody>
      </p:sp>
      <p:pic>
        <p:nvPicPr>
          <p:cNvPr id="4" name="Picture 3" descr="C:\Users\sepeh\Desktop\pisbd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97" y="1273220"/>
            <a:ext cx="6630279" cy="2671763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/>
          <p:cNvSpPr/>
          <p:nvPr/>
        </p:nvSpPr>
        <p:spPr>
          <a:xfrm>
            <a:off x="8247434" y="1273220"/>
            <a:ext cx="3117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پیش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جبرانساز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</a:t>
            </a:r>
            <a:r>
              <a:rPr lang="fa-IR" dirty="0" err="1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استاتیکی</a:t>
            </a:r>
            <a:r>
              <a:rPr lang="fa-IR" dirty="0">
                <a:latin typeface="Calibri" panose="020F0502020204030204" pitchFamily="34" charset="0"/>
                <a:ea typeface="Calibri" panose="020F0502020204030204" pitchFamily="34" charset="0"/>
                <a:cs typeface="B Zar" panose="00000400000000000000" pitchFamily="2" charset="-78"/>
              </a:rPr>
              <a:t> بدون اغتشاش</a:t>
            </a:r>
            <a:endParaRPr lang="en-US" dirty="0"/>
          </a:p>
        </p:txBody>
      </p:sp>
      <p:pic>
        <p:nvPicPr>
          <p:cNvPr id="7" name="Picture 6" descr="C:\Users\sepeh\Desktop\pdsh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636" y="3944983"/>
            <a:ext cx="5943600" cy="2746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70284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1956</TotalTime>
  <Words>723</Words>
  <Application>Microsoft Office PowerPoint</Application>
  <PresentationFormat>Widescreen</PresentationFormat>
  <Paragraphs>114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Wisp</vt:lpstr>
      <vt:lpstr>پروژه درس کنترل مدرن</vt:lpstr>
      <vt:lpstr>PowerPoint Presentation</vt:lpstr>
      <vt:lpstr>معرفی سیستم</vt:lpstr>
      <vt:lpstr>معرفی سیستم</vt:lpstr>
      <vt:lpstr>معرفی سیستم</vt:lpstr>
      <vt:lpstr>معرفی سیستم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فیدبک حالت و طراحی پیش جبرانساز ها </vt:lpstr>
      <vt:lpstr>بررسی پایداری و بهینه سازی </vt:lpstr>
      <vt:lpstr>بررسی پایداری و بهینه سازی </vt:lpstr>
      <vt:lpstr>بررسی پایداری و بهینه سازی </vt:lpstr>
      <vt:lpstr>بررسی پایداری و بهینه سازی </vt:lpstr>
      <vt:lpstr>بررسی پایداری و بهینه سازی </vt:lpstr>
      <vt:lpstr>بررسی پایداری و بهینه سازی </vt:lpstr>
      <vt:lpstr>بررسی پایداری و بهینه سازی </vt:lpstr>
      <vt:lpstr>بررسی پایداری و بهینه سازی </vt:lpstr>
      <vt:lpstr>با تشکر از توجه شما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کنترل ربات ژیمناست</dc:title>
  <dc:creator>Asus</dc:creator>
  <cp:lastModifiedBy>Arefeh Kouhi</cp:lastModifiedBy>
  <cp:revision>99</cp:revision>
  <dcterms:created xsi:type="dcterms:W3CDTF">2021-01-20T16:23:42Z</dcterms:created>
  <dcterms:modified xsi:type="dcterms:W3CDTF">2021-02-06T12:25:12Z</dcterms:modified>
</cp:coreProperties>
</file>