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86" r:id="rId3"/>
    <p:sldId id="287" r:id="rId4"/>
    <p:sldId id="288" r:id="rId5"/>
    <p:sldId id="294" r:id="rId6"/>
    <p:sldId id="290" r:id="rId7"/>
    <p:sldId id="291" r:id="rId8"/>
    <p:sldId id="289" r:id="rId9"/>
    <p:sldId id="292" r:id="rId10"/>
    <p:sldId id="305" r:id="rId11"/>
    <p:sldId id="307" r:id="rId12"/>
    <p:sldId id="301" r:id="rId13"/>
    <p:sldId id="299" r:id="rId14"/>
    <p:sldId id="295" r:id="rId15"/>
    <p:sldId id="308" r:id="rId16"/>
    <p:sldId id="293" r:id="rId17"/>
    <p:sldId id="298" r:id="rId18"/>
    <p:sldId id="309" r:id="rId19"/>
    <p:sldId id="296" r:id="rId20"/>
    <p:sldId id="306" r:id="rId21"/>
    <p:sldId id="310" r:id="rId22"/>
    <p:sldId id="297" r:id="rId23"/>
    <p:sldId id="303" r:id="rId24"/>
    <p:sldId id="304" r:id="rId25"/>
    <p:sldId id="285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379EEE-EC19-452B-AB42-149A19D4C230}">
          <p14:sldIdLst>
            <p14:sldId id="266"/>
          </p14:sldIdLst>
        </p14:section>
        <p14:section name="Markkinatilanne" id="{6FD91A43-AFC5-49F8-9457-FD25C2581B66}">
          <p14:sldIdLst>
            <p14:sldId id="286"/>
            <p14:sldId id="287"/>
            <p14:sldId id="288"/>
            <p14:sldId id="294"/>
            <p14:sldId id="290"/>
            <p14:sldId id="291"/>
            <p14:sldId id="289"/>
            <p14:sldId id="292"/>
            <p14:sldId id="305"/>
            <p14:sldId id="307"/>
            <p14:sldId id="301"/>
          </p14:sldIdLst>
        </p14:section>
        <p14:section name="Rahoitus" id="{1D9B1786-E6F8-4A84-B97F-574639B3FCBE}">
          <p14:sldIdLst>
            <p14:sldId id="299"/>
            <p14:sldId id="295"/>
            <p14:sldId id="308"/>
            <p14:sldId id="293"/>
            <p14:sldId id="298"/>
            <p14:sldId id="309"/>
            <p14:sldId id="296"/>
            <p14:sldId id="306"/>
            <p14:sldId id="310"/>
            <p14:sldId id="297"/>
            <p14:sldId id="303"/>
            <p14:sldId id="304"/>
          </p14:sldIdLst>
        </p14:section>
        <p14:section name="Lopetus" id="{56F3145C-CB55-4677-AEAF-7EE6020C76B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66"/>
    <a:srgbClr val="FF217B"/>
    <a:srgbClr val="FBC1E4"/>
    <a:srgbClr val="FFB3D2"/>
    <a:srgbClr val="F456B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3" autoAdjust="0"/>
    <p:restoredTop sz="78016" autoAdjust="0"/>
  </p:normalViewPr>
  <p:slideViewPr>
    <p:cSldViewPr>
      <p:cViewPr varScale="1">
        <p:scale>
          <a:sx n="98" d="100"/>
          <a:sy n="98" d="100"/>
        </p:scale>
        <p:origin x="96" y="19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8092738407697"/>
          <c:y val="0.16708333333333336"/>
          <c:w val="0.83953018372703414"/>
          <c:h val="0.7295220909886264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dash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3.2757121905085236E-2"/>
                  <c:y val="8.298764734201646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y = </a:t>
                    </a:r>
                    <a:r>
                      <a:rPr lang="en-US" sz="1600" b="1" baseline="0" dirty="0"/>
                      <a:t>1E+06x</a:t>
                    </a:r>
                    <a:r>
                      <a:rPr lang="en-US" sz="1600" b="1" baseline="30000" dirty="0"/>
                      <a:t>-0.814</a:t>
                    </a:r>
                    <a:endParaRPr lang="en-US" sz="1400" b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Sheet3!$G$99:$G$198</c:f>
              <c:numCache>
                <c:formatCode>General</c:formatCode>
                <c:ptCount val="100"/>
                <c:pt idx="0">
                  <c:v>2074962</c:v>
                </c:pt>
                <c:pt idx="1">
                  <c:v>1359373</c:v>
                </c:pt>
                <c:pt idx="2">
                  <c:v>735061</c:v>
                </c:pt>
                <c:pt idx="3">
                  <c:v>713009</c:v>
                </c:pt>
                <c:pt idx="4">
                  <c:v>520739</c:v>
                </c:pt>
                <c:pt idx="5">
                  <c:v>320563</c:v>
                </c:pt>
                <c:pt idx="6">
                  <c:v>310946</c:v>
                </c:pt>
                <c:pt idx="7">
                  <c:v>306341</c:v>
                </c:pt>
                <c:pt idx="8">
                  <c:v>213259</c:v>
                </c:pt>
                <c:pt idx="9">
                  <c:v>177922</c:v>
                </c:pt>
                <c:pt idx="10">
                  <c:v>172696</c:v>
                </c:pt>
                <c:pt idx="11">
                  <c:v>172584</c:v>
                </c:pt>
                <c:pt idx="12">
                  <c:v>166036</c:v>
                </c:pt>
                <c:pt idx="13">
                  <c:v>159645</c:v>
                </c:pt>
                <c:pt idx="14">
                  <c:v>150876</c:v>
                </c:pt>
                <c:pt idx="15">
                  <c:v>146350</c:v>
                </c:pt>
                <c:pt idx="16">
                  <c:v>142557</c:v>
                </c:pt>
                <c:pt idx="17">
                  <c:v>138281</c:v>
                </c:pt>
                <c:pt idx="18">
                  <c:v>131062</c:v>
                </c:pt>
                <c:pt idx="19">
                  <c:v>127130</c:v>
                </c:pt>
                <c:pt idx="20">
                  <c:v>104851</c:v>
                </c:pt>
                <c:pt idx="21">
                  <c:v>104851</c:v>
                </c:pt>
                <c:pt idx="22">
                  <c:v>96736</c:v>
                </c:pt>
                <c:pt idx="23">
                  <c:v>87007</c:v>
                </c:pt>
                <c:pt idx="24">
                  <c:v>77076</c:v>
                </c:pt>
                <c:pt idx="25">
                  <c:v>75666</c:v>
                </c:pt>
                <c:pt idx="26">
                  <c:v>74808</c:v>
                </c:pt>
                <c:pt idx="27">
                  <c:v>73040</c:v>
                </c:pt>
                <c:pt idx="28">
                  <c:v>69582</c:v>
                </c:pt>
                <c:pt idx="29">
                  <c:v>69234</c:v>
                </c:pt>
                <c:pt idx="30">
                  <c:v>69234</c:v>
                </c:pt>
                <c:pt idx="31">
                  <c:v>68338</c:v>
                </c:pt>
                <c:pt idx="32">
                  <c:v>67981</c:v>
                </c:pt>
                <c:pt idx="33">
                  <c:v>67022</c:v>
                </c:pt>
                <c:pt idx="34">
                  <c:v>65941</c:v>
                </c:pt>
                <c:pt idx="35">
                  <c:v>65365</c:v>
                </c:pt>
                <c:pt idx="36">
                  <c:v>64829</c:v>
                </c:pt>
                <c:pt idx="37">
                  <c:v>62884</c:v>
                </c:pt>
                <c:pt idx="38">
                  <c:v>59204</c:v>
                </c:pt>
                <c:pt idx="39">
                  <c:v>58911</c:v>
                </c:pt>
                <c:pt idx="40">
                  <c:v>57952</c:v>
                </c:pt>
                <c:pt idx="41">
                  <c:v>57835</c:v>
                </c:pt>
                <c:pt idx="42">
                  <c:v>57589</c:v>
                </c:pt>
                <c:pt idx="43">
                  <c:v>57339</c:v>
                </c:pt>
                <c:pt idx="44">
                  <c:v>57100</c:v>
                </c:pt>
                <c:pt idx="45">
                  <c:v>56855</c:v>
                </c:pt>
                <c:pt idx="46">
                  <c:v>56798</c:v>
                </c:pt>
                <c:pt idx="47">
                  <c:v>56570</c:v>
                </c:pt>
                <c:pt idx="48">
                  <c:v>56411</c:v>
                </c:pt>
                <c:pt idx="49">
                  <c:v>56205</c:v>
                </c:pt>
                <c:pt idx="50">
                  <c:v>56100</c:v>
                </c:pt>
                <c:pt idx="51">
                  <c:v>56035</c:v>
                </c:pt>
                <c:pt idx="52">
                  <c:v>55667</c:v>
                </c:pt>
                <c:pt idx="53">
                  <c:v>55252</c:v>
                </c:pt>
                <c:pt idx="54">
                  <c:v>54986</c:v>
                </c:pt>
                <c:pt idx="55">
                  <c:v>54845</c:v>
                </c:pt>
                <c:pt idx="56">
                  <c:v>54586</c:v>
                </c:pt>
                <c:pt idx="57">
                  <c:v>54503</c:v>
                </c:pt>
                <c:pt idx="58">
                  <c:v>53997</c:v>
                </c:pt>
                <c:pt idx="59">
                  <c:v>52948</c:v>
                </c:pt>
                <c:pt idx="60">
                  <c:v>52800</c:v>
                </c:pt>
                <c:pt idx="61">
                  <c:v>52358</c:v>
                </c:pt>
                <c:pt idx="62">
                  <c:v>52319</c:v>
                </c:pt>
                <c:pt idx="63">
                  <c:v>52074</c:v>
                </c:pt>
                <c:pt idx="64">
                  <c:v>52058</c:v>
                </c:pt>
                <c:pt idx="65">
                  <c:v>51889</c:v>
                </c:pt>
                <c:pt idx="66">
                  <c:v>51599</c:v>
                </c:pt>
                <c:pt idx="67">
                  <c:v>51421</c:v>
                </c:pt>
                <c:pt idx="68">
                  <c:v>50637</c:v>
                </c:pt>
                <c:pt idx="69">
                  <c:v>50496</c:v>
                </c:pt>
                <c:pt idx="70">
                  <c:v>50496</c:v>
                </c:pt>
                <c:pt idx="71">
                  <c:v>50464</c:v>
                </c:pt>
                <c:pt idx="72">
                  <c:v>50463</c:v>
                </c:pt>
                <c:pt idx="73">
                  <c:v>50463</c:v>
                </c:pt>
                <c:pt idx="74">
                  <c:v>50051</c:v>
                </c:pt>
                <c:pt idx="75">
                  <c:v>50051</c:v>
                </c:pt>
                <c:pt idx="76">
                  <c:v>49975</c:v>
                </c:pt>
                <c:pt idx="77">
                  <c:v>49187</c:v>
                </c:pt>
                <c:pt idx="78">
                  <c:v>48215</c:v>
                </c:pt>
                <c:pt idx="79">
                  <c:v>43865</c:v>
                </c:pt>
                <c:pt idx="80">
                  <c:v>43144</c:v>
                </c:pt>
                <c:pt idx="81">
                  <c:v>42549</c:v>
                </c:pt>
                <c:pt idx="82">
                  <c:v>42454</c:v>
                </c:pt>
                <c:pt idx="83">
                  <c:v>42285</c:v>
                </c:pt>
                <c:pt idx="84">
                  <c:v>42269</c:v>
                </c:pt>
                <c:pt idx="85">
                  <c:v>41972</c:v>
                </c:pt>
                <c:pt idx="86">
                  <c:v>41792</c:v>
                </c:pt>
                <c:pt idx="87">
                  <c:v>41680</c:v>
                </c:pt>
                <c:pt idx="88">
                  <c:v>41680</c:v>
                </c:pt>
                <c:pt idx="89">
                  <c:v>41498</c:v>
                </c:pt>
                <c:pt idx="90">
                  <c:v>41272</c:v>
                </c:pt>
                <c:pt idx="91">
                  <c:v>41181</c:v>
                </c:pt>
                <c:pt idx="92">
                  <c:v>41001</c:v>
                </c:pt>
                <c:pt idx="93">
                  <c:v>40779</c:v>
                </c:pt>
                <c:pt idx="94">
                  <c:v>39848</c:v>
                </c:pt>
                <c:pt idx="95">
                  <c:v>39543</c:v>
                </c:pt>
                <c:pt idx="96">
                  <c:v>39300</c:v>
                </c:pt>
                <c:pt idx="97">
                  <c:v>39109</c:v>
                </c:pt>
                <c:pt idx="98">
                  <c:v>38593</c:v>
                </c:pt>
                <c:pt idx="99">
                  <c:v>38271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688144"/>
        <c:axId val="250688704"/>
      </c:scatterChart>
      <c:valAx>
        <c:axId val="250688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688704"/>
        <c:crosses val="autoZero"/>
        <c:crossBetween val="midCat"/>
        <c:majorUnit val="9"/>
        <c:minorUnit val="10"/>
      </c:valAx>
      <c:valAx>
        <c:axId val="250688704"/>
        <c:scaling>
          <c:orientation val="minMax"/>
          <c:max val="21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68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4925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9.4744700059557221E-2"/>
                  <c:y val="-0.2557442909572376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y = 165460x</a:t>
                    </a:r>
                    <a:r>
                      <a:rPr lang="en-US" sz="1400" b="1" baseline="30000" dirty="0"/>
                      <a:t>-1.415</a:t>
                    </a:r>
                    <a:endParaRPr lang="en-US" sz="1400" b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Sheet3!$E$219:$E$319</c:f>
              <c:numCache>
                <c:formatCode>General</c:formatCode>
                <c:ptCount val="101"/>
                <c:pt idx="0">
                  <c:v>41680</c:v>
                </c:pt>
                <c:pt idx="1">
                  <c:v>41462</c:v>
                </c:pt>
                <c:pt idx="2">
                  <c:v>35068</c:v>
                </c:pt>
                <c:pt idx="3">
                  <c:v>22729</c:v>
                </c:pt>
                <c:pt idx="4">
                  <c:v>13239</c:v>
                </c:pt>
                <c:pt idx="5">
                  <c:v>12085</c:v>
                </c:pt>
                <c:pt idx="6">
                  <c:v>8991</c:v>
                </c:pt>
                <c:pt idx="7">
                  <c:v>6692</c:v>
                </c:pt>
                <c:pt idx="8">
                  <c:v>6083</c:v>
                </c:pt>
                <c:pt idx="9">
                  <c:v>5324</c:v>
                </c:pt>
                <c:pt idx="10">
                  <c:v>5114</c:v>
                </c:pt>
                <c:pt idx="11">
                  <c:v>5012</c:v>
                </c:pt>
                <c:pt idx="12">
                  <c:v>4855</c:v>
                </c:pt>
                <c:pt idx="13">
                  <c:v>4175</c:v>
                </c:pt>
                <c:pt idx="14">
                  <c:v>3947</c:v>
                </c:pt>
                <c:pt idx="15">
                  <c:v>3938</c:v>
                </c:pt>
                <c:pt idx="16">
                  <c:v>3561</c:v>
                </c:pt>
                <c:pt idx="17">
                  <c:v>3443</c:v>
                </c:pt>
                <c:pt idx="18">
                  <c:v>3355</c:v>
                </c:pt>
                <c:pt idx="19">
                  <c:v>3308</c:v>
                </c:pt>
                <c:pt idx="20">
                  <c:v>3256</c:v>
                </c:pt>
                <c:pt idx="21">
                  <c:v>3089</c:v>
                </c:pt>
                <c:pt idx="22">
                  <c:v>3021</c:v>
                </c:pt>
                <c:pt idx="23">
                  <c:v>2979</c:v>
                </c:pt>
                <c:pt idx="24">
                  <c:v>2764</c:v>
                </c:pt>
                <c:pt idx="25">
                  <c:v>2705</c:v>
                </c:pt>
                <c:pt idx="26">
                  <c:v>2490</c:v>
                </c:pt>
                <c:pt idx="27">
                  <c:v>2425</c:v>
                </c:pt>
                <c:pt idx="28">
                  <c:v>2405</c:v>
                </c:pt>
                <c:pt idx="29">
                  <c:v>2365</c:v>
                </c:pt>
                <c:pt idx="30">
                  <c:v>1998</c:v>
                </c:pt>
                <c:pt idx="31">
                  <c:v>1975</c:v>
                </c:pt>
                <c:pt idx="32">
                  <c:v>1879</c:v>
                </c:pt>
                <c:pt idx="33">
                  <c:v>1851</c:v>
                </c:pt>
                <c:pt idx="34">
                  <c:v>1692</c:v>
                </c:pt>
                <c:pt idx="35">
                  <c:v>1546</c:v>
                </c:pt>
                <c:pt idx="36">
                  <c:v>1426</c:v>
                </c:pt>
                <c:pt idx="37">
                  <c:v>1369</c:v>
                </c:pt>
                <c:pt idx="38">
                  <c:v>1195</c:v>
                </c:pt>
                <c:pt idx="39">
                  <c:v>1138</c:v>
                </c:pt>
                <c:pt idx="40">
                  <c:v>1015</c:v>
                </c:pt>
                <c:pt idx="41">
                  <c:v>936</c:v>
                </c:pt>
                <c:pt idx="42">
                  <c:v>908</c:v>
                </c:pt>
                <c:pt idx="43">
                  <c:v>782</c:v>
                </c:pt>
                <c:pt idx="44">
                  <c:v>744</c:v>
                </c:pt>
                <c:pt idx="45">
                  <c:v>674</c:v>
                </c:pt>
                <c:pt idx="46">
                  <c:v>642</c:v>
                </c:pt>
                <c:pt idx="47">
                  <c:v>584</c:v>
                </c:pt>
                <c:pt idx="48">
                  <c:v>559</c:v>
                </c:pt>
                <c:pt idx="49">
                  <c:v>554</c:v>
                </c:pt>
                <c:pt idx="50">
                  <c:v>544</c:v>
                </c:pt>
                <c:pt idx="51">
                  <c:v>540</c:v>
                </c:pt>
                <c:pt idx="52">
                  <c:v>535</c:v>
                </c:pt>
                <c:pt idx="53">
                  <c:v>529</c:v>
                </c:pt>
                <c:pt idx="54">
                  <c:v>519</c:v>
                </c:pt>
                <c:pt idx="55">
                  <c:v>514</c:v>
                </c:pt>
                <c:pt idx="56">
                  <c:v>487</c:v>
                </c:pt>
                <c:pt idx="57">
                  <c:v>472</c:v>
                </c:pt>
                <c:pt idx="58">
                  <c:v>469</c:v>
                </c:pt>
                <c:pt idx="59">
                  <c:v>459</c:v>
                </c:pt>
                <c:pt idx="60">
                  <c:v>459</c:v>
                </c:pt>
                <c:pt idx="61">
                  <c:v>431</c:v>
                </c:pt>
                <c:pt idx="62">
                  <c:v>419</c:v>
                </c:pt>
                <c:pt idx="63">
                  <c:v>416</c:v>
                </c:pt>
                <c:pt idx="64">
                  <c:v>396</c:v>
                </c:pt>
                <c:pt idx="65">
                  <c:v>395</c:v>
                </c:pt>
                <c:pt idx="66">
                  <c:v>384</c:v>
                </c:pt>
                <c:pt idx="67">
                  <c:v>383</c:v>
                </c:pt>
                <c:pt idx="68">
                  <c:v>374</c:v>
                </c:pt>
                <c:pt idx="69">
                  <c:v>362</c:v>
                </c:pt>
                <c:pt idx="70">
                  <c:v>346</c:v>
                </c:pt>
                <c:pt idx="71">
                  <c:v>344</c:v>
                </c:pt>
                <c:pt idx="72">
                  <c:v>339</c:v>
                </c:pt>
                <c:pt idx="73">
                  <c:v>331</c:v>
                </c:pt>
                <c:pt idx="74">
                  <c:v>330</c:v>
                </c:pt>
                <c:pt idx="75">
                  <c:v>322</c:v>
                </c:pt>
                <c:pt idx="76">
                  <c:v>310</c:v>
                </c:pt>
                <c:pt idx="77">
                  <c:v>309</c:v>
                </c:pt>
                <c:pt idx="78">
                  <c:v>304</c:v>
                </c:pt>
                <c:pt idx="79">
                  <c:v>299</c:v>
                </c:pt>
                <c:pt idx="80">
                  <c:v>291</c:v>
                </c:pt>
                <c:pt idx="81">
                  <c:v>290</c:v>
                </c:pt>
                <c:pt idx="82">
                  <c:v>289</c:v>
                </c:pt>
                <c:pt idx="83">
                  <c:v>287</c:v>
                </c:pt>
                <c:pt idx="84">
                  <c:v>281</c:v>
                </c:pt>
                <c:pt idx="85">
                  <c:v>280</c:v>
                </c:pt>
                <c:pt idx="86">
                  <c:v>269</c:v>
                </c:pt>
                <c:pt idx="87">
                  <c:v>269</c:v>
                </c:pt>
                <c:pt idx="88">
                  <c:v>264</c:v>
                </c:pt>
                <c:pt idx="89">
                  <c:v>250</c:v>
                </c:pt>
                <c:pt idx="90">
                  <c:v>245</c:v>
                </c:pt>
                <c:pt idx="91">
                  <c:v>245</c:v>
                </c:pt>
                <c:pt idx="92">
                  <c:v>230</c:v>
                </c:pt>
                <c:pt idx="93">
                  <c:v>227</c:v>
                </c:pt>
                <c:pt idx="94">
                  <c:v>221</c:v>
                </c:pt>
                <c:pt idx="95">
                  <c:v>210</c:v>
                </c:pt>
                <c:pt idx="96">
                  <c:v>200</c:v>
                </c:pt>
                <c:pt idx="97">
                  <c:v>194</c:v>
                </c:pt>
                <c:pt idx="98">
                  <c:v>191</c:v>
                </c:pt>
                <c:pt idx="99">
                  <c:v>190</c:v>
                </c:pt>
                <c:pt idx="100">
                  <c:v>185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690944"/>
        <c:axId val="250691504"/>
      </c:scatterChart>
      <c:valAx>
        <c:axId val="250690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691504"/>
        <c:crosses val="autoZero"/>
        <c:crossBetween val="midCat"/>
      </c:valAx>
      <c:valAx>
        <c:axId val="250691504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69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991D7F-12F7-44FB-8EB3-A67CE7D2F35D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DC1672-F01C-4A68-8F47-B9BEB30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rora-tietokanta.fi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i-FI" baseline="0" dirty="0" smtClean="0"/>
              <a:t>Miltä markkinat näyttävät (spoileri: tukossa ovat)</a:t>
            </a:r>
          </a:p>
          <a:p>
            <a:pPr marL="0" indent="0">
              <a:buFontTx/>
              <a:buNone/>
            </a:pPr>
            <a:r>
              <a:rPr lang="fi-FI" baseline="0" dirty="0" smtClean="0"/>
              <a:t>Mistä rahaa alkuvaiheen peli-idean etsintään tai muuhun pelikehityksenkaltaiseen </a:t>
            </a:r>
            <a:r>
              <a:rPr lang="fi-FI" baseline="0" dirty="0" smtClean="0"/>
              <a:t>toimintaan?</a:t>
            </a:r>
            <a:endParaRPr lang="fi-FI" baseline="0" dirty="0" smtClean="0"/>
          </a:p>
          <a:p>
            <a:pPr marL="0" indent="0">
              <a:buFontTx/>
              <a:buNone/>
            </a:pPr>
            <a:endParaRPr lang="fi-FI" baseline="0" dirty="0" smtClean="0"/>
          </a:p>
          <a:p>
            <a:pPr marL="0" indent="0">
              <a:buFontTx/>
              <a:buNone/>
            </a:pPr>
            <a:r>
              <a:rPr lang="fi-FI" baseline="0" dirty="0" smtClean="0"/>
              <a:t>Miksi minua kannattaa uskoa: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Sepeli on ollut toteuttamassa kuutta (6) </a:t>
            </a:r>
            <a:r>
              <a:rPr lang="fi-FI" baseline="0" dirty="0" err="1" smtClean="0"/>
              <a:t>avustusrahoitteista</a:t>
            </a:r>
            <a:r>
              <a:rPr lang="fi-FI" baseline="0" dirty="0" smtClean="0"/>
              <a:t> hanketta (2 omaa, 3 </a:t>
            </a:r>
            <a:r>
              <a:rPr lang="fi-FI" baseline="0" dirty="0" err="1" smtClean="0"/>
              <a:t>EPKYn</a:t>
            </a:r>
            <a:r>
              <a:rPr lang="fi-FI" baseline="0" dirty="0" smtClean="0"/>
              <a:t> ja </a:t>
            </a:r>
            <a:r>
              <a:rPr lang="fi-FI" baseline="0" dirty="0" smtClean="0"/>
              <a:t>1 </a:t>
            </a:r>
            <a:r>
              <a:rPr lang="fi-FI" baseline="0" dirty="0" err="1" smtClean="0"/>
              <a:t>Selmun</a:t>
            </a:r>
            <a:r>
              <a:rPr lang="fi-FI" baseline="0" dirty="0" smtClean="0"/>
              <a:t> </a:t>
            </a:r>
            <a:r>
              <a:rPr lang="fi-FI" baseline="0" dirty="0" smtClean="0"/>
              <a:t>kaverina)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Olen itse saanut monta apurahaa väitöskirjatyöskentelyyn ja tehnyt kymmeniä hakemuksia.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Työkalut ovat hyviä</a:t>
            </a:r>
            <a:r>
              <a:rPr lang="fi-FI" baseline="0" dirty="0" smtClean="0"/>
              <a:t> ja niitä on paljon. Jos koodaat kymmeniä tuhansia rivejä Indie-kehittäjänä keskityt luultavasti väärään asiaan. Se millä erotutaan on idea ja viimeistelty kokemus (ääni, grafiikka, tarina jne.).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Omia hakemuksia</a:t>
            </a:r>
            <a:r>
              <a:rPr lang="fi-FI" baseline="0" dirty="0" smtClean="0"/>
              <a:t> on kertynyt väitöskirjaprosessin aikana 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www.aurora-tietokanta.fi</a:t>
            </a:r>
            <a:r>
              <a:rPr lang="en-US" dirty="0" smtClean="0"/>
              <a:t> </a:t>
            </a:r>
          </a:p>
          <a:p>
            <a:endParaRPr lang="fi-FI" dirty="0" smtClean="0"/>
          </a:p>
          <a:p>
            <a:r>
              <a:rPr lang="fi-FI" dirty="0" smtClean="0"/>
              <a:t>Ainakin:</a:t>
            </a:r>
            <a:r>
              <a:rPr lang="fi-FI" baseline="0" dirty="0" smtClean="0"/>
              <a:t> Media </a:t>
            </a:r>
            <a:r>
              <a:rPr lang="fi-FI" baseline="0" dirty="0" err="1" smtClean="0"/>
              <a:t>Arts</a:t>
            </a:r>
            <a:r>
              <a:rPr lang="fi-FI" baseline="0" dirty="0" smtClean="0"/>
              <a:t> + Computer and </a:t>
            </a:r>
            <a:r>
              <a:rPr lang="fi-FI" baseline="0" dirty="0" err="1" smtClean="0"/>
              <a:t>Information</a:t>
            </a:r>
            <a:r>
              <a:rPr lang="fi-FI" baseline="0" dirty="0" smtClean="0"/>
              <a:t> </a:t>
            </a:r>
            <a:endParaRPr lang="fi-FI" dirty="0" smtClean="0"/>
          </a:p>
          <a:p>
            <a:r>
              <a:rPr lang="fi-FI" dirty="0" smtClean="0"/>
              <a:t>Muista myös katsoa</a:t>
            </a:r>
            <a:r>
              <a:rPr lang="fi-FI" baseline="0" dirty="0" smtClean="0"/>
              <a:t> alat, joihin pelisi liittyy!</a:t>
            </a:r>
          </a:p>
          <a:p>
            <a:endParaRPr lang="fi-FI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</a:t>
            </a:r>
            <a:r>
              <a:rPr lang="fi-F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hae, et </a:t>
            </a:r>
            <a:r>
              <a:rPr lang="fi-F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1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1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Soveltuuko hakemuksen kohteeksi parhaiten esim. hanke-, työskentely-, vai joku muu avustus?</a:t>
            </a:r>
          </a:p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Miksi tämä projekti on tärkeä? Miksi juuri nyt? Mitä haluan saavuttaa?</a:t>
            </a:r>
          </a:p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Muista, että kirjoitat ihmiselle: mitä itse jaksaisit lukea</a:t>
            </a:r>
          </a:p>
          <a:p>
            <a:endParaRPr lang="fi-F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Kuka tekee, mitä tekee, milloin tekee, kenelle/mihin,</a:t>
            </a:r>
            <a:r>
              <a:rPr lang="fi-F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mikä on työn (teosten) esitys/julkaisupolitiikka, saadaanko muuta rahoitusta.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“indie tsunami” /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indiepocalypse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räjähti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silmille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(tai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niillä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13046.29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22024.33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37201.32</a:t>
            </a:r>
            <a:r>
              <a:rPr lang="en-US" dirty="0" smtClean="0"/>
              <a:t> </a:t>
            </a:r>
          </a:p>
          <a:p>
            <a:endParaRPr lang="fi-FI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2017, 21 games per day were released on Steam and most of them were trash.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Play: 140 583 vuodessa. Keskimäärin 11715 kuukaudessa.</a:t>
            </a:r>
          </a:p>
          <a:p>
            <a:endParaRPr lang="fi-FI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smtClean="0"/>
              <a:t>https://www.pocketgamer.biz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 (814,262 active)</a:t>
            </a:r>
          </a:p>
          <a:p>
            <a:endParaRPr lang="fi-FI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618 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peliä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päivässä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5k – 10k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peliä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kuukaudessa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Nyttemmin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kriteerien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kiristyttyä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 3k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peliä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kuukaudessa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1e6*100**-0.814</a:t>
            </a:r>
          </a:p>
          <a:p>
            <a:r>
              <a:rPr lang="en-US" dirty="0" smtClean="0"/>
              <a:t>Out[9]: 23550</a:t>
            </a:r>
          </a:p>
          <a:p>
            <a:endParaRPr lang="en-US" dirty="0" smtClean="0"/>
          </a:p>
          <a:p>
            <a:r>
              <a:rPr lang="en-US" dirty="0" smtClean="0"/>
              <a:t>1e6*1000**-0.814</a:t>
            </a:r>
          </a:p>
          <a:p>
            <a:r>
              <a:rPr lang="en-US" dirty="0" smtClean="0"/>
              <a:t>Out[8]: 3614</a:t>
            </a:r>
          </a:p>
          <a:p>
            <a:endParaRPr lang="en-US" dirty="0" smtClean="0"/>
          </a:p>
          <a:p>
            <a:r>
              <a:rPr lang="en-US" dirty="0" smtClean="0"/>
              <a:t>1e6*10000**-0.814</a:t>
            </a:r>
          </a:p>
          <a:p>
            <a:r>
              <a:rPr lang="en-US" dirty="0" smtClean="0"/>
              <a:t>Out[10]: 554</a:t>
            </a:r>
          </a:p>
          <a:p>
            <a:endParaRPr lang="fi-FI" dirty="0" smtClean="0"/>
          </a:p>
          <a:p>
            <a:r>
              <a:rPr lang="fi-FI" dirty="0" smtClean="0"/>
              <a:t>Ilmaispelit dominoivat,</a:t>
            </a:r>
            <a:r>
              <a:rPr lang="fi-FI" baseline="0" dirty="0" smtClean="0"/>
              <a:t> jopa Applen alustalla.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Käykää listoja läpi. Vertailkaa pelejä. Katsokaa mihin teillä realistisesti paukut riittää. Mikä on odotettavissa oleva tuotto.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Kopiointi case </a:t>
            </a:r>
            <a:r>
              <a:rPr lang="fi-FI" dirty="0" err="1" smtClean="0"/>
              <a:t>Stardew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valley</a:t>
            </a:r>
            <a:endParaRPr lang="fi-FI" baseline="0" dirty="0" smtClean="0"/>
          </a:p>
          <a:p>
            <a:pPr marL="171450" indent="-171450">
              <a:buFontTx/>
              <a:buChar char="-"/>
            </a:pPr>
            <a:r>
              <a:rPr lang="fi-FI" baseline="0" dirty="0" smtClean="0"/>
              <a:t>Teki yksin 4 vuotta kloonia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Harvest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Moonista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viimeisteli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äärimmilleen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myös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kokeilla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systemaattisesti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analysoida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vanhoja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pelejä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jotta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tunnistaisit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uudelleenlämmiteltäviä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genrejä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Myös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https</a:t>
            </a:r>
            <a:r>
              <a:rPr lang="en-US" dirty="0" smtClean="0"/>
              <a:t>://www.valuepenguin.com/2016/04/which-pc-games-have-most-playtime-per-dollar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Kahdeksanportainen</a:t>
            </a:r>
            <a:r>
              <a:rPr lang="en-US" dirty="0" smtClean="0"/>
              <a:t> </a:t>
            </a:r>
            <a:r>
              <a:rPr lang="en-US" dirty="0" err="1" smtClean="0"/>
              <a:t>uuden</a:t>
            </a:r>
            <a:r>
              <a:rPr lang="en-US" dirty="0" smtClean="0"/>
              <a:t> </a:t>
            </a:r>
            <a:r>
              <a:rPr lang="en-US" dirty="0" err="1" smtClean="0"/>
              <a:t>tuotteen</a:t>
            </a:r>
            <a:r>
              <a:rPr lang="en-US" dirty="0" smtClean="0"/>
              <a:t> </a:t>
            </a:r>
            <a:r>
              <a:rPr lang="en-US" dirty="0" err="1" smtClean="0"/>
              <a:t>päätöksentekoprosessi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1672-F01C-4A68-8F47-B9BEB3015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  <a:solidFill>
            <a:srgbClr val="FFFFFF">
              <a:alpha val="90000"/>
            </a:srgb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50424"/>
          </a:xfrm>
          <a:solidFill>
            <a:srgbClr val="FFFFFF">
              <a:alpha val="9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90000"/>
            </a:srgb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solidFill>
            <a:srgbClr val="FFFFFF">
              <a:alpha val="9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90000"/>
            </a:srgb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49360"/>
            <a:ext cx="9144000" cy="438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i-FI" sz="1800" b="0" i="0" u="none" strike="noStrike" cap="none" baseline="0">
              <a:ln>
                <a:noFill/>
              </a:ln>
              <a:solidFill>
                <a:srgbClr val="333333"/>
              </a:solidFill>
              <a:latin typeface="Arial" pitchFamily="2"/>
              <a:ea typeface="Droid Sans Fallback" pitchFamily="2"/>
              <a:cs typeface="FreeSans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fi-FI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57200" y="1599840"/>
            <a:ext cx="8229600" cy="3700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45683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</a:lstStyle>
          <a:p>
            <a:fld id="{761B79E8-9682-49C9-8B56-9E5456FC1EC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124079" y="6244920"/>
            <a:ext cx="2895839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</a:lstStyle>
          <a:p>
            <a:fld id="{6C70FD38-A528-48DF-886F-BC23F155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ctr" rtl="0" eaLnBrk="1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fi-FI" sz="4400" b="0" i="0" u="none" strike="noStrike" cap="none" baseline="0">
          <a:ln>
            <a:noFill/>
          </a:ln>
          <a:solidFill>
            <a:srgbClr val="66CCFF"/>
          </a:solidFill>
          <a:latin typeface="Arial" pitchFamily="2"/>
        </a:defRPr>
      </a:lvl1pPr>
    </p:titleStyle>
    <p:bodyStyle>
      <a:lvl1pPr marL="0" marR="0" indent="0" algn="l" rtl="0" eaLnBrk="1" hangingPunct="1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fi-FI" sz="3200" b="0" i="0" u="none" strike="noStrike" cap="none" baseline="0">
          <a:ln>
            <a:noFill/>
          </a:ln>
          <a:solidFill>
            <a:srgbClr val="333333"/>
          </a:solidFill>
          <a:latin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jussi.rasku@sepeliry.fi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amprophet.com/" TargetMode="External"/><Relationship Id="rId7" Type="http://schemas.openxmlformats.org/officeDocument/2006/relationships/hyperlink" Target="https://astats.astats.nl/asta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" TargetMode="External"/><Relationship Id="rId5" Type="http://schemas.openxmlformats.org/officeDocument/2006/relationships/hyperlink" Target="https://thinkgaming.com/" TargetMode="External"/><Relationship Id="rId4" Type="http://schemas.openxmlformats.org/officeDocument/2006/relationships/hyperlink" Target="https://steamsp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urora-tietokanta.fi/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urahat.skr.fi/myonno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outu.be/ZBLoffoZLH8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iveri.net/hankkeet_investoinnit" TargetMode="External"/><Relationship Id="rId2" Type="http://schemas.openxmlformats.org/officeDocument/2006/relationships/hyperlink" Target="https://www.liiveri.net/hankkeet_kehittamin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www.liiveri.net/hankkeet_koulutus_ja_tiedonvality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peliry.f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mailto:tiedustelut@sepeliry.fi" TargetMode="External"/><Relationship Id="rId4" Type="http://schemas.openxmlformats.org/officeDocument/2006/relationships/hyperlink" Target="mailto:jussi.rasku@sepeliry.f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initroid.com/blog/posts/did_i_just_waste_3_years" TargetMode="External"/><Relationship Id="rId5" Type="http://schemas.openxmlformats.org/officeDocument/2006/relationships/hyperlink" Target="http://www.gridsagegames.com/blog/2017/11/data-thoughts-month-steam/" TargetMode="External"/><Relationship Id="rId4" Type="http://schemas.openxmlformats.org/officeDocument/2006/relationships/hyperlink" Target="https://twitter.com/Steam_Spy/status/9510865885739950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5406" y="1412776"/>
            <a:ext cx="9153935" cy="2111999"/>
          </a:xfrm>
        </p:spPr>
        <p:txBody>
          <a:bodyPr/>
          <a:lstStyle/>
          <a:p>
            <a:r>
              <a:rPr lang="fi-FI" sz="44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Markkinatilanne</a:t>
            </a:r>
            <a:br>
              <a:rPr lang="fi-FI" sz="44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i-FI" sz="44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 avustusrahoitus</a:t>
            </a:r>
            <a:br>
              <a:rPr lang="fi-FI" sz="4400" dirty="0" smtClean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i-FI" sz="1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099" y="4247180"/>
            <a:ext cx="8640960" cy="790208"/>
          </a:xfrm>
        </p:spPr>
        <p:txBody>
          <a:bodyPr/>
          <a:lstStyle/>
          <a:p>
            <a:pPr algn="l"/>
            <a:r>
              <a:rPr lang="fi-FI" sz="2000" b="1" dirty="0" smtClean="0"/>
              <a:t>Peliyrittäjyys-</a:t>
            </a:r>
            <a:br>
              <a:rPr lang="fi-FI" sz="2000" b="1" dirty="0" smtClean="0"/>
            </a:br>
            <a:r>
              <a:rPr lang="fi-FI" sz="2000" b="1" dirty="0" smtClean="0"/>
              <a:t>tapahtuma</a:t>
            </a:r>
            <a:r>
              <a:rPr lang="fi-FI" sz="2000" dirty="0" smtClean="0"/>
              <a:t>,							</a:t>
            </a:r>
            <a:r>
              <a:rPr lang="fi-FI" sz="2000" dirty="0" err="1" smtClean="0"/>
              <a:t>Frami</a:t>
            </a:r>
            <a:r>
              <a:rPr lang="fi-FI" sz="2000" dirty="0" smtClean="0"/>
              <a:t> B</a:t>
            </a:r>
            <a:br>
              <a:rPr lang="fi-FI" sz="2000" dirty="0" smtClean="0"/>
            </a:br>
            <a:r>
              <a:rPr lang="fi-FI" sz="2000" dirty="0" smtClean="0"/>
              <a:t>Jussi </a:t>
            </a:r>
            <a:r>
              <a:rPr lang="fi-FI" sz="2000" dirty="0" err="1" smtClean="0"/>
              <a:t>Rasku</a:t>
            </a:r>
            <a:r>
              <a:rPr lang="fi-FI" sz="2000" dirty="0" smtClean="0"/>
              <a:t> 							26.4.2018</a:t>
            </a:r>
          </a:p>
          <a:p>
            <a:pPr algn="l"/>
            <a:r>
              <a:rPr lang="fi-FI" sz="2000" dirty="0" smtClean="0">
                <a:hlinkClick r:id="rId3"/>
              </a:rPr>
              <a:t>jussi.rasku@sepeliry.fi</a:t>
            </a:r>
            <a:endParaRPr lang="en-US" sz="2000" dirty="0" smtClean="0"/>
          </a:p>
          <a:p>
            <a:pPr algn="l"/>
            <a:endParaRPr lang="fi-FI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24" y="3457675"/>
            <a:ext cx="2875509" cy="166696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34542" y="6165304"/>
            <a:ext cx="7811832" cy="711018"/>
            <a:chOff x="134542" y="6075641"/>
            <a:chExt cx="8796944" cy="800681"/>
          </a:xfrm>
        </p:grpSpPr>
        <p:pic>
          <p:nvPicPr>
            <p:cNvPr id="1026" name="Picture 2" descr="Maakuntakirjasto_logo_vaaka_CMYK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069" y="6145407"/>
              <a:ext cx="1957805" cy="73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6309" y="6075641"/>
              <a:ext cx="1037655" cy="681379"/>
            </a:xfrm>
            <a:prstGeom prst="rect">
              <a:avLst/>
            </a:prstGeom>
          </p:spPr>
        </p:pic>
        <p:pic>
          <p:nvPicPr>
            <p:cNvPr id="11" name="Picture 2" descr="Kuvahaun tulos haulle epky log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42" y="6145407"/>
              <a:ext cx="2185061" cy="541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6251" y="6145407"/>
              <a:ext cx="1312191" cy="6211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8521" y="6100802"/>
              <a:ext cx="1572965" cy="676375"/>
            </a:xfrm>
            <a:prstGeom prst="rect">
              <a:avLst/>
            </a:prstGeom>
          </p:spPr>
        </p:pic>
      </p:grpSp>
      <p:pic>
        <p:nvPicPr>
          <p:cNvPr id="2" name="Picture 2" descr="Kuvahaun tulos haulle selmu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47" y="6247143"/>
            <a:ext cx="956849" cy="58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Tee </a:t>
            </a:r>
            <a:r>
              <a:rPr lang="fi-FI" dirty="0" smtClean="0"/>
              <a:t>taustatyötä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Testaa vainusi: </a:t>
            </a:r>
            <a:r>
              <a:rPr lang="fi-FI" dirty="0" smtClean="0"/>
              <a:t>	</a:t>
            </a:r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://www.steamprophet.com/</a:t>
            </a:r>
            <a:r>
              <a:rPr lang="fi-FI" dirty="0"/>
              <a:t> </a:t>
            </a:r>
          </a:p>
          <a:p>
            <a:endParaRPr lang="fi-FI" dirty="0" smtClean="0">
              <a:hlinkClick r:id="rId4"/>
            </a:endParaRPr>
          </a:p>
          <a:p>
            <a:r>
              <a:rPr lang="fi-FI" dirty="0" smtClean="0"/>
              <a:t>Tunne kilpailu: </a:t>
            </a:r>
          </a:p>
          <a:p>
            <a:r>
              <a:rPr lang="fi-FI" dirty="0" smtClean="0"/>
              <a:t>	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://steamspy.com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fi-FI" dirty="0" smtClean="0"/>
              <a:t>	</a:t>
            </a:r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://thinkgaming.com</a:t>
            </a:r>
            <a:r>
              <a:rPr lang="fi-FI" dirty="0" smtClean="0">
                <a:hlinkClick r:id="rId5"/>
              </a:rPr>
              <a:t>/</a:t>
            </a:r>
            <a:endParaRPr lang="fi-FI" dirty="0"/>
          </a:p>
          <a:p>
            <a:r>
              <a:rPr lang="fi-FI" dirty="0" smtClean="0"/>
              <a:t>	</a:t>
            </a:r>
            <a:r>
              <a:rPr lang="fi-FI" dirty="0" smtClean="0">
                <a:hlinkClick r:id="rId6"/>
              </a:rPr>
              <a:t>https</a:t>
            </a:r>
            <a:r>
              <a:rPr lang="fi-FI" dirty="0">
                <a:hlinkClick r:id="rId6"/>
              </a:rPr>
              <a:t>://</a:t>
            </a:r>
            <a:r>
              <a:rPr lang="fi-FI" dirty="0" smtClean="0">
                <a:hlinkClick r:id="rId6"/>
              </a:rPr>
              <a:t>www.statista.com</a:t>
            </a:r>
            <a:r>
              <a:rPr lang="fi-FI" dirty="0" smtClean="0"/>
              <a:t> </a:t>
            </a:r>
          </a:p>
          <a:p>
            <a:r>
              <a:rPr lang="fi-FI" dirty="0"/>
              <a:t>	</a:t>
            </a:r>
            <a:r>
              <a:rPr lang="fi-FI" dirty="0" smtClean="0">
                <a:hlinkClick r:id="rId7"/>
              </a:rPr>
              <a:t>https</a:t>
            </a:r>
            <a:r>
              <a:rPr lang="fi-FI" dirty="0">
                <a:hlinkClick r:id="rId7"/>
              </a:rPr>
              <a:t>://astats.astats.nl/astats</a:t>
            </a:r>
            <a:r>
              <a:rPr lang="fi-FI" dirty="0" smtClean="0">
                <a:hlinkClick r:id="rId7"/>
              </a:rPr>
              <a:t>/</a:t>
            </a:r>
            <a:r>
              <a:rPr lang="fi-FI" dirty="0" smtClean="0"/>
              <a:t> </a:t>
            </a:r>
          </a:p>
          <a:p>
            <a:endParaRPr lang="en-US" dirty="0" smtClean="0"/>
          </a:p>
          <a:p>
            <a:r>
              <a:rPr lang="fi-FI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53204"/>
            <a:ext cx="6336703" cy="474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763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Kuvan lähde: Asikainen (2014), mukaillen </a:t>
            </a:r>
            <a:r>
              <a:rPr lang="en-US" sz="1600" dirty="0"/>
              <a:t>(Kotler 2009, s. 614</a:t>
            </a:r>
            <a:r>
              <a:rPr lang="en-US" sz="1600" dirty="0" smtClean="0"/>
              <a:t>)</a:t>
            </a:r>
            <a:endParaRPr lang="fi-FI" sz="1600" dirty="0"/>
          </a:p>
          <a:p>
            <a:r>
              <a:rPr lang="en-US" sz="1600" i="1" dirty="0"/>
              <a:t>Kotler, P. 1997. Marketing Management: Analysis, Planning, Implementation, and Control.</a:t>
            </a:r>
          </a:p>
          <a:p>
            <a:r>
              <a:rPr lang="en-US" sz="1600" i="1" dirty="0"/>
              <a:t>9th Edition. New Jersey: Prentice-Hall International, 789 s. ISBN 0-13-261363-8</a:t>
            </a:r>
          </a:p>
          <a:p>
            <a:endParaRPr lang="en-US" sz="1600" dirty="0"/>
          </a:p>
          <a:p>
            <a:endParaRPr lang="fi-FI" sz="1600" dirty="0" smtClean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Ole systemaattinen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700440"/>
          </a:xfrm>
        </p:spPr>
        <p:txBody>
          <a:bodyPr/>
          <a:lstStyle/>
          <a:p>
            <a:pPr algn="ctr"/>
            <a:r>
              <a:rPr lang="en-US" sz="4800" i="1" dirty="0" err="1" smtClean="0"/>
              <a:t>Pelin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tekeminen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vuonna</a:t>
            </a:r>
            <a:r>
              <a:rPr lang="en-US" sz="4800" i="1" dirty="0" smtClean="0"/>
              <a:t> </a:t>
            </a:r>
            <a:r>
              <a:rPr lang="en-US" sz="4800" i="1" dirty="0"/>
              <a:t>2018 </a:t>
            </a:r>
            <a:r>
              <a:rPr lang="en-US" sz="4800" i="1" dirty="0" smtClean="0"/>
              <a:t>on </a:t>
            </a:r>
            <a:r>
              <a:rPr lang="en-US" sz="4800" i="1" dirty="0" err="1" smtClean="0"/>
              <a:t>enemmän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luova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hanke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kuin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koodausprojekti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endParaRPr lang="fi-FI" sz="1800" i="1" dirty="0"/>
          </a:p>
          <a:p>
            <a:pPr algn="ctr"/>
            <a:r>
              <a:rPr lang="fi-FI" sz="4800" dirty="0" smtClean="0"/>
              <a:t>Visionääri &gt;&gt; </a:t>
            </a:r>
            <a:r>
              <a:rPr lang="fi-FI" sz="4800" dirty="0" err="1" smtClean="0"/>
              <a:t>Ninjakoodari</a:t>
            </a:r>
            <a:endParaRPr lang="en-US" sz="4800" dirty="0"/>
          </a:p>
        </p:txBody>
      </p:sp>
      <p:pic>
        <p:nvPicPr>
          <p:cNvPr id="7170" name="Picture 2" descr="File:Possible Self-Portrait of Leonardo da Vin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8268"/>
            <a:ext cx="1224136" cy="18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798268"/>
            <a:ext cx="1457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Apurahat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Rahoituslähde yleishyödylliselle pelinkehitykselle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5583" y="908720"/>
            <a:ext cx="4650387" cy="3105423"/>
            <a:chOff x="4499992" y="1259681"/>
            <a:chExt cx="4219058" cy="2817391"/>
          </a:xfrm>
        </p:grpSpPr>
        <p:pic>
          <p:nvPicPr>
            <p:cNvPr id="5122" name="Picture 2" descr="https://upload.wikimedia.org/wikipedia/commons/thumb/6/69/12_-_Corruption_-_euro_notes_in_back_pocket_with_hand_-_royalty_free%2C_without_copyright%2C_public_domain_photo_image.JPG/320px-12_-_Corruption_-_euro_notes_in_back_pocket_with_hand_-_royalty_free%2C_without_copyright%2C_public_domain_photo_imag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268760"/>
              <a:ext cx="4219058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7355681" y="1259681"/>
              <a:ext cx="901141" cy="581025"/>
            </a:xfrm>
            <a:custGeom>
              <a:avLst/>
              <a:gdLst>
                <a:gd name="connsiteX0" fmla="*/ 35719 w 901141"/>
                <a:gd name="connsiteY0" fmla="*/ 0 h 581025"/>
                <a:gd name="connsiteX1" fmla="*/ 35719 w 901141"/>
                <a:gd name="connsiteY1" fmla="*/ 0 h 581025"/>
                <a:gd name="connsiteX2" fmla="*/ 21432 w 901141"/>
                <a:gd name="connsiteY2" fmla="*/ 19050 h 581025"/>
                <a:gd name="connsiteX3" fmla="*/ 9525 w 901141"/>
                <a:gd name="connsiteY3" fmla="*/ 33338 h 581025"/>
                <a:gd name="connsiteX4" fmla="*/ 7144 w 901141"/>
                <a:gd name="connsiteY4" fmla="*/ 40482 h 581025"/>
                <a:gd name="connsiteX5" fmla="*/ 2382 w 901141"/>
                <a:gd name="connsiteY5" fmla="*/ 47625 h 581025"/>
                <a:gd name="connsiteX6" fmla="*/ 0 w 901141"/>
                <a:gd name="connsiteY6" fmla="*/ 59532 h 581025"/>
                <a:gd name="connsiteX7" fmla="*/ 2382 w 901141"/>
                <a:gd name="connsiteY7" fmla="*/ 66675 h 581025"/>
                <a:gd name="connsiteX8" fmla="*/ 19050 w 901141"/>
                <a:gd name="connsiteY8" fmla="*/ 71438 h 581025"/>
                <a:gd name="connsiteX9" fmla="*/ 26194 w 901141"/>
                <a:gd name="connsiteY9" fmla="*/ 76200 h 581025"/>
                <a:gd name="connsiteX10" fmla="*/ 40482 w 901141"/>
                <a:gd name="connsiteY10" fmla="*/ 80963 h 581025"/>
                <a:gd name="connsiteX11" fmla="*/ 47625 w 901141"/>
                <a:gd name="connsiteY11" fmla="*/ 104775 h 581025"/>
                <a:gd name="connsiteX12" fmla="*/ 45244 w 901141"/>
                <a:gd name="connsiteY12" fmla="*/ 126207 h 581025"/>
                <a:gd name="connsiteX13" fmla="*/ 42863 w 901141"/>
                <a:gd name="connsiteY13" fmla="*/ 138113 h 581025"/>
                <a:gd name="connsiteX14" fmla="*/ 38100 w 901141"/>
                <a:gd name="connsiteY14" fmla="*/ 188119 h 581025"/>
                <a:gd name="connsiteX15" fmla="*/ 35719 w 901141"/>
                <a:gd name="connsiteY15" fmla="*/ 197644 h 581025"/>
                <a:gd name="connsiteX16" fmla="*/ 33338 w 901141"/>
                <a:gd name="connsiteY16" fmla="*/ 238125 h 581025"/>
                <a:gd name="connsiteX17" fmla="*/ 30957 w 901141"/>
                <a:gd name="connsiteY17" fmla="*/ 245269 h 581025"/>
                <a:gd name="connsiteX18" fmla="*/ 28575 w 901141"/>
                <a:gd name="connsiteY18" fmla="*/ 261938 h 581025"/>
                <a:gd name="connsiteX19" fmla="*/ 26194 w 901141"/>
                <a:gd name="connsiteY19" fmla="*/ 269082 h 581025"/>
                <a:gd name="connsiteX20" fmla="*/ 21432 w 901141"/>
                <a:gd name="connsiteY20" fmla="*/ 285750 h 581025"/>
                <a:gd name="connsiteX21" fmla="*/ 19050 w 901141"/>
                <a:gd name="connsiteY21" fmla="*/ 314325 h 581025"/>
                <a:gd name="connsiteX22" fmla="*/ 16669 w 901141"/>
                <a:gd name="connsiteY22" fmla="*/ 338138 h 581025"/>
                <a:gd name="connsiteX23" fmla="*/ 19050 w 901141"/>
                <a:gd name="connsiteY23" fmla="*/ 400050 h 581025"/>
                <a:gd name="connsiteX24" fmla="*/ 21432 w 901141"/>
                <a:gd name="connsiteY24" fmla="*/ 409575 h 581025"/>
                <a:gd name="connsiteX25" fmla="*/ 26194 w 901141"/>
                <a:gd name="connsiteY25" fmla="*/ 416719 h 581025"/>
                <a:gd name="connsiteX26" fmla="*/ 33338 w 901141"/>
                <a:gd name="connsiteY26" fmla="*/ 433388 h 581025"/>
                <a:gd name="connsiteX27" fmla="*/ 35719 w 901141"/>
                <a:gd name="connsiteY27" fmla="*/ 440532 h 581025"/>
                <a:gd name="connsiteX28" fmla="*/ 40482 w 901141"/>
                <a:gd name="connsiteY28" fmla="*/ 452438 h 581025"/>
                <a:gd name="connsiteX29" fmla="*/ 45244 w 901141"/>
                <a:gd name="connsiteY29" fmla="*/ 459582 h 581025"/>
                <a:gd name="connsiteX30" fmla="*/ 50007 w 901141"/>
                <a:gd name="connsiteY30" fmla="*/ 478632 h 581025"/>
                <a:gd name="connsiteX31" fmla="*/ 54769 w 901141"/>
                <a:gd name="connsiteY31" fmla="*/ 485775 h 581025"/>
                <a:gd name="connsiteX32" fmla="*/ 61913 w 901141"/>
                <a:gd name="connsiteY32" fmla="*/ 502444 h 581025"/>
                <a:gd name="connsiteX33" fmla="*/ 64294 w 901141"/>
                <a:gd name="connsiteY33" fmla="*/ 509588 h 581025"/>
                <a:gd name="connsiteX34" fmla="*/ 69057 w 901141"/>
                <a:gd name="connsiteY34" fmla="*/ 516732 h 581025"/>
                <a:gd name="connsiteX35" fmla="*/ 78582 w 901141"/>
                <a:gd name="connsiteY35" fmla="*/ 533400 h 581025"/>
                <a:gd name="connsiteX36" fmla="*/ 85725 w 901141"/>
                <a:gd name="connsiteY36" fmla="*/ 538163 h 581025"/>
                <a:gd name="connsiteX37" fmla="*/ 102394 w 901141"/>
                <a:gd name="connsiteY37" fmla="*/ 550069 h 581025"/>
                <a:gd name="connsiteX38" fmla="*/ 109538 w 901141"/>
                <a:gd name="connsiteY38" fmla="*/ 540544 h 581025"/>
                <a:gd name="connsiteX39" fmla="*/ 116682 w 901141"/>
                <a:gd name="connsiteY39" fmla="*/ 533400 h 581025"/>
                <a:gd name="connsiteX40" fmla="*/ 138113 w 901141"/>
                <a:gd name="connsiteY40" fmla="*/ 509588 h 581025"/>
                <a:gd name="connsiteX41" fmla="*/ 154782 w 901141"/>
                <a:gd name="connsiteY41" fmla="*/ 497682 h 581025"/>
                <a:gd name="connsiteX42" fmla="*/ 164307 w 901141"/>
                <a:gd name="connsiteY42" fmla="*/ 492919 h 581025"/>
                <a:gd name="connsiteX43" fmla="*/ 171450 w 901141"/>
                <a:gd name="connsiteY43" fmla="*/ 488157 h 581025"/>
                <a:gd name="connsiteX44" fmla="*/ 180975 w 901141"/>
                <a:gd name="connsiteY44" fmla="*/ 483394 h 581025"/>
                <a:gd name="connsiteX45" fmla="*/ 188119 w 901141"/>
                <a:gd name="connsiteY45" fmla="*/ 476250 h 581025"/>
                <a:gd name="connsiteX46" fmla="*/ 200025 w 901141"/>
                <a:gd name="connsiteY46" fmla="*/ 473869 h 581025"/>
                <a:gd name="connsiteX47" fmla="*/ 214313 w 901141"/>
                <a:gd name="connsiteY47" fmla="*/ 469107 h 581025"/>
                <a:gd name="connsiteX48" fmla="*/ 228600 w 901141"/>
                <a:gd name="connsiteY48" fmla="*/ 461963 h 581025"/>
                <a:gd name="connsiteX49" fmla="*/ 235744 w 901141"/>
                <a:gd name="connsiteY49" fmla="*/ 459582 h 581025"/>
                <a:gd name="connsiteX50" fmla="*/ 257175 w 901141"/>
                <a:gd name="connsiteY50" fmla="*/ 450057 h 581025"/>
                <a:gd name="connsiteX51" fmla="*/ 261938 w 901141"/>
                <a:gd name="connsiteY51" fmla="*/ 459582 h 581025"/>
                <a:gd name="connsiteX52" fmla="*/ 271463 w 901141"/>
                <a:gd name="connsiteY52" fmla="*/ 481013 h 581025"/>
                <a:gd name="connsiteX53" fmla="*/ 283369 w 901141"/>
                <a:gd name="connsiteY53" fmla="*/ 492919 h 581025"/>
                <a:gd name="connsiteX54" fmla="*/ 292894 w 901141"/>
                <a:gd name="connsiteY54" fmla="*/ 504825 h 581025"/>
                <a:gd name="connsiteX55" fmla="*/ 297657 w 901141"/>
                <a:gd name="connsiteY55" fmla="*/ 511969 h 581025"/>
                <a:gd name="connsiteX56" fmla="*/ 314325 w 901141"/>
                <a:gd name="connsiteY56" fmla="*/ 523875 h 581025"/>
                <a:gd name="connsiteX57" fmla="*/ 326232 w 901141"/>
                <a:gd name="connsiteY57" fmla="*/ 538163 h 581025"/>
                <a:gd name="connsiteX58" fmla="*/ 335757 w 901141"/>
                <a:gd name="connsiteY58" fmla="*/ 547688 h 581025"/>
                <a:gd name="connsiteX59" fmla="*/ 352425 w 901141"/>
                <a:gd name="connsiteY59" fmla="*/ 557213 h 581025"/>
                <a:gd name="connsiteX60" fmla="*/ 359569 w 901141"/>
                <a:gd name="connsiteY60" fmla="*/ 561975 h 581025"/>
                <a:gd name="connsiteX61" fmla="*/ 371475 w 901141"/>
                <a:gd name="connsiteY61" fmla="*/ 564357 h 581025"/>
                <a:gd name="connsiteX62" fmla="*/ 392907 w 901141"/>
                <a:gd name="connsiteY62" fmla="*/ 576263 h 581025"/>
                <a:gd name="connsiteX63" fmla="*/ 426244 w 901141"/>
                <a:gd name="connsiteY63" fmla="*/ 581025 h 581025"/>
                <a:gd name="connsiteX64" fmla="*/ 597694 w 901141"/>
                <a:gd name="connsiteY64" fmla="*/ 576263 h 581025"/>
                <a:gd name="connsiteX65" fmla="*/ 633413 w 901141"/>
                <a:gd name="connsiteY65" fmla="*/ 573882 h 581025"/>
                <a:gd name="connsiteX66" fmla="*/ 685800 w 901141"/>
                <a:gd name="connsiteY66" fmla="*/ 571500 h 581025"/>
                <a:gd name="connsiteX67" fmla="*/ 697707 w 901141"/>
                <a:gd name="connsiteY67" fmla="*/ 569119 h 581025"/>
                <a:gd name="connsiteX68" fmla="*/ 711994 w 901141"/>
                <a:gd name="connsiteY68" fmla="*/ 564357 h 581025"/>
                <a:gd name="connsiteX69" fmla="*/ 723900 w 901141"/>
                <a:gd name="connsiteY69" fmla="*/ 561975 h 581025"/>
                <a:gd name="connsiteX70" fmla="*/ 738188 w 901141"/>
                <a:gd name="connsiteY70" fmla="*/ 557213 h 581025"/>
                <a:gd name="connsiteX71" fmla="*/ 762000 w 901141"/>
                <a:gd name="connsiteY71" fmla="*/ 545307 h 581025"/>
                <a:gd name="connsiteX72" fmla="*/ 773907 w 901141"/>
                <a:gd name="connsiteY72" fmla="*/ 542925 h 581025"/>
                <a:gd name="connsiteX73" fmla="*/ 783432 w 901141"/>
                <a:gd name="connsiteY73" fmla="*/ 540544 h 581025"/>
                <a:gd name="connsiteX74" fmla="*/ 807244 w 901141"/>
                <a:gd name="connsiteY74" fmla="*/ 533400 h 581025"/>
                <a:gd name="connsiteX75" fmla="*/ 814388 w 901141"/>
                <a:gd name="connsiteY75" fmla="*/ 526257 h 581025"/>
                <a:gd name="connsiteX76" fmla="*/ 821532 w 901141"/>
                <a:gd name="connsiteY76" fmla="*/ 514350 h 581025"/>
                <a:gd name="connsiteX77" fmla="*/ 826294 w 901141"/>
                <a:gd name="connsiteY77" fmla="*/ 507207 h 581025"/>
                <a:gd name="connsiteX78" fmla="*/ 831057 w 901141"/>
                <a:gd name="connsiteY78" fmla="*/ 492919 h 581025"/>
                <a:gd name="connsiteX79" fmla="*/ 835819 w 901141"/>
                <a:gd name="connsiteY79" fmla="*/ 473869 h 581025"/>
                <a:gd name="connsiteX80" fmla="*/ 840582 w 901141"/>
                <a:gd name="connsiteY80" fmla="*/ 464344 h 581025"/>
                <a:gd name="connsiteX81" fmla="*/ 842963 w 901141"/>
                <a:gd name="connsiteY81" fmla="*/ 457200 h 581025"/>
                <a:gd name="connsiteX82" fmla="*/ 847725 w 901141"/>
                <a:gd name="connsiteY82" fmla="*/ 435769 h 581025"/>
                <a:gd name="connsiteX83" fmla="*/ 850107 w 901141"/>
                <a:gd name="connsiteY83" fmla="*/ 426244 h 581025"/>
                <a:gd name="connsiteX84" fmla="*/ 854869 w 901141"/>
                <a:gd name="connsiteY84" fmla="*/ 409575 h 581025"/>
                <a:gd name="connsiteX85" fmla="*/ 857250 w 901141"/>
                <a:gd name="connsiteY85" fmla="*/ 390525 h 581025"/>
                <a:gd name="connsiteX86" fmla="*/ 859632 w 901141"/>
                <a:gd name="connsiteY86" fmla="*/ 378619 h 581025"/>
                <a:gd name="connsiteX87" fmla="*/ 862013 w 901141"/>
                <a:gd name="connsiteY87" fmla="*/ 352425 h 581025"/>
                <a:gd name="connsiteX88" fmla="*/ 866775 w 901141"/>
                <a:gd name="connsiteY88" fmla="*/ 335757 h 581025"/>
                <a:gd name="connsiteX89" fmla="*/ 869157 w 901141"/>
                <a:gd name="connsiteY89" fmla="*/ 326232 h 581025"/>
                <a:gd name="connsiteX90" fmla="*/ 871538 w 901141"/>
                <a:gd name="connsiteY90" fmla="*/ 273844 h 581025"/>
                <a:gd name="connsiteX91" fmla="*/ 876300 w 901141"/>
                <a:gd name="connsiteY91" fmla="*/ 261938 h 581025"/>
                <a:gd name="connsiteX92" fmla="*/ 881063 w 901141"/>
                <a:gd name="connsiteY92" fmla="*/ 209550 h 581025"/>
                <a:gd name="connsiteX93" fmla="*/ 883444 w 901141"/>
                <a:gd name="connsiteY93" fmla="*/ 183357 h 581025"/>
                <a:gd name="connsiteX94" fmla="*/ 890588 w 901141"/>
                <a:gd name="connsiteY94" fmla="*/ 164307 h 581025"/>
                <a:gd name="connsiteX95" fmla="*/ 895350 w 901141"/>
                <a:gd name="connsiteY95" fmla="*/ 142875 h 581025"/>
                <a:gd name="connsiteX96" fmla="*/ 900113 w 901141"/>
                <a:gd name="connsiteY96" fmla="*/ 126207 h 581025"/>
                <a:gd name="connsiteX97" fmla="*/ 895350 w 901141"/>
                <a:gd name="connsiteY97" fmla="*/ 7144 h 581025"/>
                <a:gd name="connsiteX98" fmla="*/ 866775 w 901141"/>
                <a:gd name="connsiteY98" fmla="*/ 4763 h 581025"/>
                <a:gd name="connsiteX99" fmla="*/ 812007 w 901141"/>
                <a:gd name="connsiteY99" fmla="*/ 7144 h 581025"/>
                <a:gd name="connsiteX100" fmla="*/ 742950 w 901141"/>
                <a:gd name="connsiteY100" fmla="*/ 9525 h 581025"/>
                <a:gd name="connsiteX101" fmla="*/ 390525 w 901141"/>
                <a:gd name="connsiteY101" fmla="*/ 4763 h 581025"/>
                <a:gd name="connsiteX102" fmla="*/ 35719 w 901141"/>
                <a:gd name="connsiteY102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01141" h="581025">
                  <a:moveTo>
                    <a:pt x="35719" y="0"/>
                  </a:moveTo>
                  <a:lnTo>
                    <a:pt x="35719" y="0"/>
                  </a:lnTo>
                  <a:cubicBezTo>
                    <a:pt x="30957" y="6350"/>
                    <a:pt x="26458" y="12907"/>
                    <a:pt x="21432" y="19050"/>
                  </a:cubicBezTo>
                  <a:cubicBezTo>
                    <a:pt x="4926" y="39225"/>
                    <a:pt x="22393" y="14038"/>
                    <a:pt x="9525" y="33338"/>
                  </a:cubicBezTo>
                  <a:cubicBezTo>
                    <a:pt x="8731" y="35719"/>
                    <a:pt x="8266" y="38237"/>
                    <a:pt x="7144" y="40482"/>
                  </a:cubicBezTo>
                  <a:cubicBezTo>
                    <a:pt x="5864" y="43042"/>
                    <a:pt x="3387" y="44946"/>
                    <a:pt x="2382" y="47625"/>
                  </a:cubicBezTo>
                  <a:cubicBezTo>
                    <a:pt x="961" y="51415"/>
                    <a:pt x="794" y="55563"/>
                    <a:pt x="0" y="59532"/>
                  </a:cubicBezTo>
                  <a:cubicBezTo>
                    <a:pt x="794" y="61913"/>
                    <a:pt x="607" y="64900"/>
                    <a:pt x="2382" y="66675"/>
                  </a:cubicBezTo>
                  <a:cubicBezTo>
                    <a:pt x="3523" y="67816"/>
                    <a:pt x="18964" y="71417"/>
                    <a:pt x="19050" y="71438"/>
                  </a:cubicBezTo>
                  <a:cubicBezTo>
                    <a:pt x="21431" y="73025"/>
                    <a:pt x="23579" y="75038"/>
                    <a:pt x="26194" y="76200"/>
                  </a:cubicBezTo>
                  <a:cubicBezTo>
                    <a:pt x="30782" y="78239"/>
                    <a:pt x="40482" y="80963"/>
                    <a:pt x="40482" y="80963"/>
                  </a:cubicBezTo>
                  <a:cubicBezTo>
                    <a:pt x="46279" y="98355"/>
                    <a:pt x="44027" y="90380"/>
                    <a:pt x="47625" y="104775"/>
                  </a:cubicBezTo>
                  <a:cubicBezTo>
                    <a:pt x="46831" y="111919"/>
                    <a:pt x="46260" y="119091"/>
                    <a:pt x="45244" y="126207"/>
                  </a:cubicBezTo>
                  <a:cubicBezTo>
                    <a:pt x="44672" y="130214"/>
                    <a:pt x="43336" y="134093"/>
                    <a:pt x="42863" y="138113"/>
                  </a:cubicBezTo>
                  <a:cubicBezTo>
                    <a:pt x="40382" y="159201"/>
                    <a:pt x="41164" y="168206"/>
                    <a:pt x="38100" y="188119"/>
                  </a:cubicBezTo>
                  <a:cubicBezTo>
                    <a:pt x="37602" y="191354"/>
                    <a:pt x="36513" y="194469"/>
                    <a:pt x="35719" y="197644"/>
                  </a:cubicBezTo>
                  <a:cubicBezTo>
                    <a:pt x="34925" y="211138"/>
                    <a:pt x="34683" y="224675"/>
                    <a:pt x="33338" y="238125"/>
                  </a:cubicBezTo>
                  <a:cubicBezTo>
                    <a:pt x="33088" y="240623"/>
                    <a:pt x="31449" y="242808"/>
                    <a:pt x="30957" y="245269"/>
                  </a:cubicBezTo>
                  <a:cubicBezTo>
                    <a:pt x="29856" y="250773"/>
                    <a:pt x="29676" y="256434"/>
                    <a:pt x="28575" y="261938"/>
                  </a:cubicBezTo>
                  <a:cubicBezTo>
                    <a:pt x="28083" y="264399"/>
                    <a:pt x="26915" y="266678"/>
                    <a:pt x="26194" y="269082"/>
                  </a:cubicBezTo>
                  <a:cubicBezTo>
                    <a:pt x="24534" y="274617"/>
                    <a:pt x="23019" y="280194"/>
                    <a:pt x="21432" y="285750"/>
                  </a:cubicBezTo>
                  <a:cubicBezTo>
                    <a:pt x="20638" y="295275"/>
                    <a:pt x="19915" y="304806"/>
                    <a:pt x="19050" y="314325"/>
                  </a:cubicBezTo>
                  <a:cubicBezTo>
                    <a:pt x="18328" y="322269"/>
                    <a:pt x="16669" y="330161"/>
                    <a:pt x="16669" y="338138"/>
                  </a:cubicBezTo>
                  <a:cubicBezTo>
                    <a:pt x="16669" y="358791"/>
                    <a:pt x="17676" y="379443"/>
                    <a:pt x="19050" y="400050"/>
                  </a:cubicBezTo>
                  <a:cubicBezTo>
                    <a:pt x="19268" y="403316"/>
                    <a:pt x="20143" y="406567"/>
                    <a:pt x="21432" y="409575"/>
                  </a:cubicBezTo>
                  <a:cubicBezTo>
                    <a:pt x="22559" y="412205"/>
                    <a:pt x="24607" y="414338"/>
                    <a:pt x="26194" y="416719"/>
                  </a:cubicBezTo>
                  <a:cubicBezTo>
                    <a:pt x="31150" y="436544"/>
                    <a:pt x="25115" y="416942"/>
                    <a:pt x="33338" y="433388"/>
                  </a:cubicBezTo>
                  <a:cubicBezTo>
                    <a:pt x="34461" y="435633"/>
                    <a:pt x="34838" y="438182"/>
                    <a:pt x="35719" y="440532"/>
                  </a:cubicBezTo>
                  <a:cubicBezTo>
                    <a:pt x="37220" y="444534"/>
                    <a:pt x="38570" y="448615"/>
                    <a:pt x="40482" y="452438"/>
                  </a:cubicBezTo>
                  <a:cubicBezTo>
                    <a:pt x="41762" y="454998"/>
                    <a:pt x="43657" y="457201"/>
                    <a:pt x="45244" y="459582"/>
                  </a:cubicBezTo>
                  <a:cubicBezTo>
                    <a:pt x="46151" y="464116"/>
                    <a:pt x="47564" y="473747"/>
                    <a:pt x="50007" y="478632"/>
                  </a:cubicBezTo>
                  <a:cubicBezTo>
                    <a:pt x="51287" y="481191"/>
                    <a:pt x="53182" y="483394"/>
                    <a:pt x="54769" y="485775"/>
                  </a:cubicBezTo>
                  <a:cubicBezTo>
                    <a:pt x="59725" y="505600"/>
                    <a:pt x="53690" y="485998"/>
                    <a:pt x="61913" y="502444"/>
                  </a:cubicBezTo>
                  <a:cubicBezTo>
                    <a:pt x="63036" y="504689"/>
                    <a:pt x="63171" y="507343"/>
                    <a:pt x="64294" y="509588"/>
                  </a:cubicBezTo>
                  <a:cubicBezTo>
                    <a:pt x="65574" y="512148"/>
                    <a:pt x="67637" y="514247"/>
                    <a:pt x="69057" y="516732"/>
                  </a:cubicBezTo>
                  <a:cubicBezTo>
                    <a:pt x="71551" y="521096"/>
                    <a:pt x="74710" y="529528"/>
                    <a:pt x="78582" y="533400"/>
                  </a:cubicBezTo>
                  <a:cubicBezTo>
                    <a:pt x="80606" y="535424"/>
                    <a:pt x="83344" y="536575"/>
                    <a:pt x="85725" y="538163"/>
                  </a:cubicBezTo>
                  <a:cubicBezTo>
                    <a:pt x="90498" y="545322"/>
                    <a:pt x="92515" y="558301"/>
                    <a:pt x="102394" y="550069"/>
                  </a:cubicBezTo>
                  <a:cubicBezTo>
                    <a:pt x="105443" y="547528"/>
                    <a:pt x="106955" y="543557"/>
                    <a:pt x="109538" y="540544"/>
                  </a:cubicBezTo>
                  <a:cubicBezTo>
                    <a:pt x="111730" y="537987"/>
                    <a:pt x="114490" y="535957"/>
                    <a:pt x="116682" y="533400"/>
                  </a:cubicBezTo>
                  <a:cubicBezTo>
                    <a:pt x="126300" y="522178"/>
                    <a:pt x="123675" y="520417"/>
                    <a:pt x="138113" y="509588"/>
                  </a:cubicBezTo>
                  <a:cubicBezTo>
                    <a:pt x="142210" y="506515"/>
                    <a:pt x="149901" y="500471"/>
                    <a:pt x="154782" y="497682"/>
                  </a:cubicBezTo>
                  <a:cubicBezTo>
                    <a:pt x="157864" y="495921"/>
                    <a:pt x="161225" y="494680"/>
                    <a:pt x="164307" y="492919"/>
                  </a:cubicBezTo>
                  <a:cubicBezTo>
                    <a:pt x="166792" y="491499"/>
                    <a:pt x="168965" y="489577"/>
                    <a:pt x="171450" y="488157"/>
                  </a:cubicBezTo>
                  <a:cubicBezTo>
                    <a:pt x="174532" y="486396"/>
                    <a:pt x="178086" y="485457"/>
                    <a:pt x="180975" y="483394"/>
                  </a:cubicBezTo>
                  <a:cubicBezTo>
                    <a:pt x="183715" y="481436"/>
                    <a:pt x="185107" y="477756"/>
                    <a:pt x="188119" y="476250"/>
                  </a:cubicBezTo>
                  <a:cubicBezTo>
                    <a:pt x="191739" y="474440"/>
                    <a:pt x="196120" y="474934"/>
                    <a:pt x="200025" y="473869"/>
                  </a:cubicBezTo>
                  <a:cubicBezTo>
                    <a:pt x="204868" y="472548"/>
                    <a:pt x="209550" y="470695"/>
                    <a:pt x="214313" y="469107"/>
                  </a:cubicBezTo>
                  <a:cubicBezTo>
                    <a:pt x="232268" y="463122"/>
                    <a:pt x="210139" y="471193"/>
                    <a:pt x="228600" y="461963"/>
                  </a:cubicBezTo>
                  <a:cubicBezTo>
                    <a:pt x="230845" y="460841"/>
                    <a:pt x="233363" y="460376"/>
                    <a:pt x="235744" y="459582"/>
                  </a:cubicBezTo>
                  <a:cubicBezTo>
                    <a:pt x="252056" y="443270"/>
                    <a:pt x="244428" y="441557"/>
                    <a:pt x="257175" y="450057"/>
                  </a:cubicBezTo>
                  <a:cubicBezTo>
                    <a:pt x="258763" y="453232"/>
                    <a:pt x="260540" y="456319"/>
                    <a:pt x="261938" y="459582"/>
                  </a:cubicBezTo>
                  <a:cubicBezTo>
                    <a:pt x="266290" y="469737"/>
                    <a:pt x="262586" y="468808"/>
                    <a:pt x="271463" y="481013"/>
                  </a:cubicBezTo>
                  <a:cubicBezTo>
                    <a:pt x="274764" y="485552"/>
                    <a:pt x="279400" y="488950"/>
                    <a:pt x="283369" y="492919"/>
                  </a:cubicBezTo>
                  <a:cubicBezTo>
                    <a:pt x="288004" y="506827"/>
                    <a:pt x="282123" y="494055"/>
                    <a:pt x="292894" y="504825"/>
                  </a:cubicBezTo>
                  <a:cubicBezTo>
                    <a:pt x="294918" y="506849"/>
                    <a:pt x="295633" y="509945"/>
                    <a:pt x="297657" y="511969"/>
                  </a:cubicBezTo>
                  <a:cubicBezTo>
                    <a:pt x="300611" y="514923"/>
                    <a:pt x="310268" y="521170"/>
                    <a:pt x="314325" y="523875"/>
                  </a:cubicBezTo>
                  <a:cubicBezTo>
                    <a:pt x="319787" y="540257"/>
                    <a:pt x="311814" y="520860"/>
                    <a:pt x="326232" y="538163"/>
                  </a:cubicBezTo>
                  <a:cubicBezTo>
                    <a:pt x="336001" y="549886"/>
                    <a:pt x="319638" y="542316"/>
                    <a:pt x="335757" y="547688"/>
                  </a:cubicBezTo>
                  <a:cubicBezTo>
                    <a:pt x="353153" y="559285"/>
                    <a:pt x="331286" y="545134"/>
                    <a:pt x="352425" y="557213"/>
                  </a:cubicBezTo>
                  <a:cubicBezTo>
                    <a:pt x="354910" y="558633"/>
                    <a:pt x="356889" y="560970"/>
                    <a:pt x="359569" y="561975"/>
                  </a:cubicBezTo>
                  <a:cubicBezTo>
                    <a:pt x="363359" y="563396"/>
                    <a:pt x="367506" y="563563"/>
                    <a:pt x="371475" y="564357"/>
                  </a:cubicBezTo>
                  <a:cubicBezTo>
                    <a:pt x="373320" y="565464"/>
                    <a:pt x="389294" y="575460"/>
                    <a:pt x="392907" y="576263"/>
                  </a:cubicBezTo>
                  <a:cubicBezTo>
                    <a:pt x="403865" y="578698"/>
                    <a:pt x="426244" y="581025"/>
                    <a:pt x="426244" y="581025"/>
                  </a:cubicBezTo>
                  <a:cubicBezTo>
                    <a:pt x="543453" y="575165"/>
                    <a:pt x="384338" y="582631"/>
                    <a:pt x="597694" y="576263"/>
                  </a:cubicBezTo>
                  <a:cubicBezTo>
                    <a:pt x="609621" y="575907"/>
                    <a:pt x="621498" y="574526"/>
                    <a:pt x="633413" y="573882"/>
                  </a:cubicBezTo>
                  <a:lnTo>
                    <a:pt x="685800" y="571500"/>
                  </a:lnTo>
                  <a:cubicBezTo>
                    <a:pt x="689769" y="570706"/>
                    <a:pt x="693802" y="570184"/>
                    <a:pt x="697707" y="569119"/>
                  </a:cubicBezTo>
                  <a:cubicBezTo>
                    <a:pt x="702550" y="567798"/>
                    <a:pt x="707072" y="565342"/>
                    <a:pt x="711994" y="564357"/>
                  </a:cubicBezTo>
                  <a:cubicBezTo>
                    <a:pt x="715963" y="563563"/>
                    <a:pt x="719995" y="563040"/>
                    <a:pt x="723900" y="561975"/>
                  </a:cubicBezTo>
                  <a:cubicBezTo>
                    <a:pt x="728743" y="560654"/>
                    <a:pt x="738188" y="557213"/>
                    <a:pt x="738188" y="557213"/>
                  </a:cubicBezTo>
                  <a:cubicBezTo>
                    <a:pt x="747752" y="550837"/>
                    <a:pt x="748213" y="549903"/>
                    <a:pt x="762000" y="545307"/>
                  </a:cubicBezTo>
                  <a:cubicBezTo>
                    <a:pt x="765840" y="544027"/>
                    <a:pt x="769956" y="543803"/>
                    <a:pt x="773907" y="542925"/>
                  </a:cubicBezTo>
                  <a:cubicBezTo>
                    <a:pt x="777102" y="542215"/>
                    <a:pt x="780297" y="541484"/>
                    <a:pt x="783432" y="540544"/>
                  </a:cubicBezTo>
                  <a:cubicBezTo>
                    <a:pt x="812443" y="531841"/>
                    <a:pt x="785274" y="538894"/>
                    <a:pt x="807244" y="533400"/>
                  </a:cubicBezTo>
                  <a:cubicBezTo>
                    <a:pt x="809625" y="531019"/>
                    <a:pt x="812367" y="528951"/>
                    <a:pt x="814388" y="526257"/>
                  </a:cubicBezTo>
                  <a:cubicBezTo>
                    <a:pt x="817165" y="522554"/>
                    <a:pt x="819079" y="518275"/>
                    <a:pt x="821532" y="514350"/>
                  </a:cubicBezTo>
                  <a:cubicBezTo>
                    <a:pt x="823049" y="511923"/>
                    <a:pt x="824707" y="509588"/>
                    <a:pt x="826294" y="507207"/>
                  </a:cubicBezTo>
                  <a:cubicBezTo>
                    <a:pt x="827882" y="502444"/>
                    <a:pt x="829840" y="497789"/>
                    <a:pt x="831057" y="492919"/>
                  </a:cubicBezTo>
                  <a:cubicBezTo>
                    <a:pt x="832644" y="486569"/>
                    <a:pt x="832892" y="479723"/>
                    <a:pt x="835819" y="473869"/>
                  </a:cubicBezTo>
                  <a:cubicBezTo>
                    <a:pt x="837407" y="470694"/>
                    <a:pt x="839184" y="467607"/>
                    <a:pt x="840582" y="464344"/>
                  </a:cubicBezTo>
                  <a:cubicBezTo>
                    <a:pt x="841571" y="462037"/>
                    <a:pt x="842273" y="459614"/>
                    <a:pt x="842963" y="457200"/>
                  </a:cubicBezTo>
                  <a:cubicBezTo>
                    <a:pt x="845868" y="447030"/>
                    <a:pt x="845268" y="446826"/>
                    <a:pt x="847725" y="435769"/>
                  </a:cubicBezTo>
                  <a:cubicBezTo>
                    <a:pt x="848435" y="432574"/>
                    <a:pt x="849208" y="429391"/>
                    <a:pt x="850107" y="426244"/>
                  </a:cubicBezTo>
                  <a:cubicBezTo>
                    <a:pt x="852371" y="418322"/>
                    <a:pt x="853381" y="418502"/>
                    <a:pt x="854869" y="409575"/>
                  </a:cubicBezTo>
                  <a:cubicBezTo>
                    <a:pt x="855921" y="403263"/>
                    <a:pt x="856277" y="396850"/>
                    <a:pt x="857250" y="390525"/>
                  </a:cubicBezTo>
                  <a:cubicBezTo>
                    <a:pt x="857865" y="386525"/>
                    <a:pt x="858838" y="382588"/>
                    <a:pt x="859632" y="378619"/>
                  </a:cubicBezTo>
                  <a:cubicBezTo>
                    <a:pt x="860426" y="369888"/>
                    <a:pt x="860854" y="361115"/>
                    <a:pt x="862013" y="352425"/>
                  </a:cubicBezTo>
                  <a:cubicBezTo>
                    <a:pt x="862943" y="345447"/>
                    <a:pt x="864938" y="342184"/>
                    <a:pt x="866775" y="335757"/>
                  </a:cubicBezTo>
                  <a:cubicBezTo>
                    <a:pt x="867674" y="332610"/>
                    <a:pt x="868363" y="329407"/>
                    <a:pt x="869157" y="326232"/>
                  </a:cubicBezTo>
                  <a:cubicBezTo>
                    <a:pt x="869951" y="308769"/>
                    <a:pt x="869608" y="291218"/>
                    <a:pt x="871538" y="273844"/>
                  </a:cubicBezTo>
                  <a:cubicBezTo>
                    <a:pt x="872010" y="269596"/>
                    <a:pt x="875747" y="266176"/>
                    <a:pt x="876300" y="261938"/>
                  </a:cubicBezTo>
                  <a:cubicBezTo>
                    <a:pt x="886086" y="186915"/>
                    <a:pt x="873560" y="239565"/>
                    <a:pt x="881063" y="209550"/>
                  </a:cubicBezTo>
                  <a:cubicBezTo>
                    <a:pt x="881857" y="200819"/>
                    <a:pt x="882204" y="192036"/>
                    <a:pt x="883444" y="183357"/>
                  </a:cubicBezTo>
                  <a:cubicBezTo>
                    <a:pt x="883859" y="180450"/>
                    <a:pt x="890542" y="164423"/>
                    <a:pt x="890588" y="164307"/>
                  </a:cubicBezTo>
                  <a:cubicBezTo>
                    <a:pt x="892223" y="156130"/>
                    <a:pt x="893109" y="150716"/>
                    <a:pt x="895350" y="142875"/>
                  </a:cubicBezTo>
                  <a:cubicBezTo>
                    <a:pt x="902183" y="118962"/>
                    <a:pt x="892669" y="155985"/>
                    <a:pt x="900113" y="126207"/>
                  </a:cubicBezTo>
                  <a:cubicBezTo>
                    <a:pt x="898525" y="86519"/>
                    <a:pt x="905865" y="45446"/>
                    <a:pt x="895350" y="7144"/>
                  </a:cubicBezTo>
                  <a:cubicBezTo>
                    <a:pt x="892820" y="-2073"/>
                    <a:pt x="876333" y="4763"/>
                    <a:pt x="866775" y="4763"/>
                  </a:cubicBezTo>
                  <a:cubicBezTo>
                    <a:pt x="848502" y="4763"/>
                    <a:pt x="830267" y="6442"/>
                    <a:pt x="812007" y="7144"/>
                  </a:cubicBezTo>
                  <a:lnTo>
                    <a:pt x="742950" y="9525"/>
                  </a:lnTo>
                  <a:cubicBezTo>
                    <a:pt x="604154" y="1361"/>
                    <a:pt x="673751" y="4763"/>
                    <a:pt x="390525" y="4763"/>
                  </a:cubicBezTo>
                  <a:lnTo>
                    <a:pt x="35719" y="0"/>
                  </a:lnTo>
                  <a:close/>
                </a:path>
              </a:pathLst>
            </a:cu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2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7624" y="980728"/>
            <a:ext cx="746800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6600" b="1" i="1" dirty="0" smtClean="0"/>
              <a:t>   PLAN B: </a:t>
            </a:r>
            <a:r>
              <a:rPr lang="fi-FI" sz="6600" i="1" dirty="0" smtClean="0"/>
              <a:t>asennoidu</a:t>
            </a:r>
          </a:p>
          <a:p>
            <a:r>
              <a:rPr lang="fi-FI" sz="6600" i="1" dirty="0" smtClean="0"/>
              <a:t>niin, että </a:t>
            </a:r>
            <a:r>
              <a:rPr lang="fi-FI" sz="6600" i="1" dirty="0"/>
              <a:t>kyseessä </a:t>
            </a:r>
            <a:r>
              <a:rPr lang="fi-FI" sz="6600" i="1" dirty="0" smtClean="0"/>
              <a:t>on</a:t>
            </a:r>
          </a:p>
          <a:p>
            <a:r>
              <a:rPr lang="fi-FI" sz="6600" i="1" dirty="0" smtClean="0"/>
              <a:t>kulttuurituote ja tee</a:t>
            </a:r>
          </a:p>
          <a:p>
            <a:r>
              <a:rPr lang="fi-FI" sz="6600" i="1" dirty="0" smtClean="0"/>
              <a:t>ensimmäinen versio</a:t>
            </a:r>
          </a:p>
          <a:p>
            <a:r>
              <a:rPr lang="fi-FI" sz="6600" b="1" i="1" dirty="0" smtClean="0"/>
              <a:t>paikallis</a:t>
            </a:r>
            <a:r>
              <a:rPr lang="fi-FI" sz="6600" i="1" dirty="0" smtClean="0"/>
              <a:t>yleisölle </a:t>
            </a:r>
            <a:endParaRPr lang="fi-FI" sz="6600" i="1" dirty="0"/>
          </a:p>
        </p:txBody>
      </p:sp>
    </p:spTree>
    <p:extLst>
      <p:ext uri="{BB962C8B-B14F-4D97-AF65-F5344CB8AC3E}">
        <p14:creationId xmlns:p14="http://schemas.microsoft.com/office/powerpoint/2010/main" val="15845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i-FI" sz="2400" b="1" dirty="0" smtClean="0"/>
              <a:t>Perustettu 2014</a:t>
            </a:r>
            <a:br>
              <a:rPr lang="fi-FI" sz="2400" b="1" dirty="0" smtClean="0"/>
            </a:br>
            <a:r>
              <a:rPr lang="fi-FI" sz="2400" b="1" dirty="0" smtClean="0"/>
              <a:t>44 jäsentä</a:t>
            </a:r>
            <a:br>
              <a:rPr lang="fi-FI" sz="2400" b="1" dirty="0" smtClean="0"/>
            </a:br>
            <a:r>
              <a:rPr lang="fi-FI" sz="2400" b="1" dirty="0" smtClean="0"/>
              <a:t>207 tykkääjää</a:t>
            </a:r>
            <a:endParaRPr lang="fi-FI" sz="2400" b="1" dirty="0"/>
          </a:p>
          <a:p>
            <a:pPr>
              <a:spcBef>
                <a:spcPts val="1800"/>
              </a:spcBef>
            </a:pPr>
            <a:r>
              <a:rPr lang="fi-FI" sz="2400" i="1" dirty="0" smtClean="0"/>
              <a:t>”Edistää pelien tekemisen ja tietotekniikan harrastamisen mahdollisuuksia Seinäjoen alueella.”</a:t>
            </a:r>
          </a:p>
          <a:p>
            <a:pPr>
              <a:spcBef>
                <a:spcPts val="1800"/>
              </a:spcBef>
            </a:pPr>
            <a:endParaRPr lang="fi-FI" sz="2400" b="1" dirty="0" smtClean="0"/>
          </a:p>
          <a:p>
            <a:pPr>
              <a:spcBef>
                <a:spcPts val="1800"/>
              </a:spcBef>
            </a:pPr>
            <a:r>
              <a:rPr lang="fi-FI" sz="2400" b="1" dirty="0" smtClean="0"/>
              <a:t>Saanut kolmea avustusta: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sz="2400" dirty="0" smtClean="0"/>
              <a:t>Apuraha toiminnan käynnistämiseen 2014-2015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sz="2400" dirty="0" smtClean="0"/>
              <a:t>Hankeavustus kesällä 2017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sz="2400" dirty="0" smtClean="0"/>
              <a:t>Toiminta-avustus 2017, 2018</a:t>
            </a:r>
          </a:p>
          <a:p>
            <a:pPr>
              <a:spcBef>
                <a:spcPts val="1800"/>
              </a:spcBef>
            </a:pPr>
            <a:r>
              <a:rPr lang="fi-FI" sz="2400" dirty="0" smtClean="0"/>
              <a:t>Lisäksi useita </a:t>
            </a:r>
            <a:r>
              <a:rPr lang="fi-FI" sz="2400" dirty="0" err="1" smtClean="0"/>
              <a:t>avustusrahoitteisia</a:t>
            </a:r>
            <a:r>
              <a:rPr lang="fi-FI" sz="2400" dirty="0" smtClean="0"/>
              <a:t> yhteistyöhankkeita.</a:t>
            </a:r>
            <a:br>
              <a:rPr lang="fi-FI" sz="2400" dirty="0" smtClean="0"/>
            </a:br>
            <a:r>
              <a:rPr lang="fi-FI" sz="2400" dirty="0" smtClean="0"/>
              <a:t/>
            </a:r>
            <a:br>
              <a:rPr lang="fi-FI" sz="2400" dirty="0" smtClean="0"/>
            </a:br>
            <a:endParaRPr lang="fi-FI" sz="2400" dirty="0" smtClean="0"/>
          </a:p>
          <a:p>
            <a:endParaRPr lang="fi-FI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85" y="116632"/>
            <a:ext cx="4315669" cy="2501837"/>
          </a:xfrm>
          <a:prstGeom prst="rect">
            <a:avLst/>
          </a:prstGeom>
        </p:spPr>
      </p:pic>
      <p:pic>
        <p:nvPicPr>
          <p:cNvPr id="1026" name="Picture 2" descr="Kuvahaun tulos haulle liiver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29" y="3933056"/>
            <a:ext cx="1090464" cy="7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163" y="3933056"/>
            <a:ext cx="612868" cy="850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544" y="3938127"/>
            <a:ext cx="1408740" cy="8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01" y="0"/>
            <a:ext cx="4161998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54" y="5264138"/>
            <a:ext cx="4210050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140968"/>
            <a:ext cx="4257675" cy="2057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32" y="5013702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………………………………………………………………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1743" y="6478726"/>
            <a:ext cx="259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www.aurora-tietokanta.fi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8760520" cy="1872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568" y="6381328"/>
            <a:ext cx="766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Lähde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apurahat.skr.fi/myonnot</a:t>
            </a:r>
            <a:r>
              <a:rPr lang="en-US" dirty="0" smtClean="0"/>
              <a:t> (</a:t>
            </a:r>
            <a:r>
              <a:rPr lang="en-US" dirty="0" err="1" smtClean="0"/>
              <a:t>vuoden</a:t>
            </a:r>
            <a:r>
              <a:rPr lang="en-US" dirty="0" smtClean="0"/>
              <a:t> 2018 </a:t>
            </a:r>
            <a:r>
              <a:rPr lang="en-US" dirty="0" err="1" smtClean="0"/>
              <a:t>keskusrahaston</a:t>
            </a:r>
            <a:r>
              <a:rPr lang="en-US" dirty="0" smtClean="0"/>
              <a:t> </a:t>
            </a:r>
            <a:r>
              <a:rPr lang="en-US" dirty="0" err="1" smtClean="0"/>
              <a:t>myönnöt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051" y="6011996"/>
            <a:ext cx="763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smtClean="0">
                <a:solidFill>
                  <a:srgbClr val="333333"/>
                </a:solidFill>
                <a:latin typeface="Raleway"/>
              </a:rPr>
              <a:t>Mahdollisesti kyseessä</a:t>
            </a:r>
            <a:r>
              <a:rPr lang="fi-FI" dirty="0">
                <a:solidFill>
                  <a:srgbClr val="333333"/>
                </a:solidFill>
                <a:latin typeface="Raleway"/>
              </a:rPr>
              <a:t> </a:t>
            </a:r>
            <a:r>
              <a:rPr lang="fi-FI" i="1" dirty="0" smtClean="0">
                <a:solidFill>
                  <a:srgbClr val="333333"/>
                </a:solidFill>
                <a:latin typeface="Raleway"/>
              </a:rPr>
              <a:t>Noita, </a:t>
            </a:r>
            <a:r>
              <a:rPr lang="fi-FI" dirty="0" smtClean="0">
                <a:solidFill>
                  <a:srgbClr val="333333"/>
                </a:solidFill>
                <a:latin typeface="Raleway"/>
              </a:rPr>
              <a:t>Nolla </a:t>
            </a:r>
            <a:r>
              <a:rPr lang="fi-FI" dirty="0" err="1" smtClean="0">
                <a:solidFill>
                  <a:srgbClr val="333333"/>
                </a:solidFill>
                <a:latin typeface="Raleway"/>
              </a:rPr>
              <a:t>Games</a:t>
            </a:r>
            <a:r>
              <a:rPr lang="fi-FI" dirty="0" smtClean="0">
                <a:solidFill>
                  <a:srgbClr val="333333"/>
                </a:solidFill>
                <a:latin typeface="Raleway"/>
              </a:rPr>
              <a:t> (taustalla mm. </a:t>
            </a:r>
            <a:r>
              <a:rPr lang="en-US" i="1" dirty="0"/>
              <a:t>Crayon </a:t>
            </a:r>
            <a:r>
              <a:rPr lang="en-US" i="1" dirty="0" smtClean="0"/>
              <a:t>Physics)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" y="882784"/>
            <a:ext cx="8677058" cy="49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Nostoja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Suomen kulttuurirahasto (erit. E-P </a:t>
            </a:r>
            <a:r>
              <a:rPr lang="fi-FI" sz="2800" dirty="0" err="1" smtClean="0"/>
              <a:t>maakuntar</a:t>
            </a:r>
            <a:r>
              <a:rPr lang="fi-FI" sz="2800" dirty="0" smtClean="0"/>
              <a:t>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i="1" dirty="0" err="1" smtClean="0"/>
              <a:t>Liiveri</a:t>
            </a:r>
            <a:r>
              <a:rPr lang="fi-FI" sz="2800" i="1" dirty="0" smtClean="0"/>
              <a:t> ry (</a:t>
            </a:r>
            <a:r>
              <a:rPr lang="en-US" sz="2800" i="1" dirty="0" err="1" smtClean="0"/>
              <a:t>invenstointi</a:t>
            </a:r>
            <a:r>
              <a:rPr lang="en-US" sz="2800" i="1" dirty="0" smtClean="0"/>
              <a:t>- ja </a:t>
            </a:r>
            <a:r>
              <a:rPr lang="en-US" sz="2800" i="1" dirty="0" err="1" smtClean="0"/>
              <a:t>yritysryhmäavustukset</a:t>
            </a:r>
            <a:r>
              <a:rPr lang="fi-FI" sz="2800" i="1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i="1" dirty="0" smtClean="0"/>
              <a:t>Alfred Kordelinin säätiö</a:t>
            </a:r>
            <a:endParaRPr lang="fi-FI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i="1" dirty="0" smtClean="0"/>
              <a:t>AVEK (Digidemo ja </a:t>
            </a:r>
            <a:r>
              <a:rPr lang="fi-FI" sz="2800" i="1" dirty="0" err="1" smtClean="0"/>
              <a:t>Creademo</a:t>
            </a:r>
            <a:r>
              <a:rPr lang="fi-FI" sz="2800" i="1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i="1" dirty="0" smtClean="0"/>
              <a:t>Otto A. Malm lahjoitusrahasto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Teknologiateollisuuden</a:t>
            </a:r>
            <a:r>
              <a:rPr lang="en-US" sz="2800" dirty="0"/>
              <a:t> </a:t>
            </a:r>
            <a:r>
              <a:rPr lang="en-US" sz="2800" dirty="0" smtClean="0"/>
              <a:t>100-vuotissäätiö</a:t>
            </a:r>
            <a:endParaRPr lang="fi-FI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OKKA säätiö (opetuspelit)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/>
              <a:t>Fuug.fi (avoin lähdekoodi)</a:t>
            </a:r>
          </a:p>
          <a:p>
            <a:r>
              <a:rPr lang="fi-FI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61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smtClean="0"/>
              <a:t>Markkinatilanne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Katsaus sinne missä raha liikkuu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54805"/>
            <a:ext cx="2660114" cy="31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smtClean="0"/>
              <a:t>Hanketuet</a:t>
            </a:r>
            <a:r>
              <a:rPr lang="fi-FI" dirty="0" smtClean="0"/>
              <a:t> (</a:t>
            </a:r>
            <a:r>
              <a:rPr lang="fi-FI" dirty="0" err="1" smtClean="0"/>
              <a:t>max</a:t>
            </a:r>
            <a:r>
              <a:rPr lang="fi-FI" dirty="0" smtClean="0"/>
              <a:t> 80k€): </a:t>
            </a:r>
            <a:r>
              <a:rPr lang="fi-FI" i="1" dirty="0" smtClean="0"/>
              <a:t>”Rahoitusta voi hakea </a:t>
            </a:r>
            <a:r>
              <a:rPr lang="fi-FI" i="1" dirty="0" smtClean="0">
                <a:hlinkClick r:id="rId2"/>
              </a:rPr>
              <a:t>kehittämiseen</a:t>
            </a:r>
            <a:r>
              <a:rPr lang="fi-FI" i="1" dirty="0" smtClean="0"/>
              <a:t>, </a:t>
            </a:r>
            <a:r>
              <a:rPr lang="fi-FI" i="1" dirty="0" smtClean="0">
                <a:hlinkClick r:id="rId3"/>
              </a:rPr>
              <a:t>investointiin</a:t>
            </a:r>
            <a:r>
              <a:rPr lang="fi-FI" i="1" dirty="0"/>
              <a:t> sekä </a:t>
            </a:r>
            <a:r>
              <a:rPr lang="fi-FI" i="1" dirty="0" smtClean="0">
                <a:hlinkClick r:id="rId4"/>
              </a:rPr>
              <a:t>koulutukseen </a:t>
            </a:r>
            <a:r>
              <a:rPr lang="fi-FI" i="1" dirty="0">
                <a:hlinkClick r:id="rId4"/>
              </a:rPr>
              <a:t>ja </a:t>
            </a:r>
            <a:r>
              <a:rPr lang="fi-FI" i="1" dirty="0" smtClean="0">
                <a:hlinkClick r:id="rId4"/>
              </a:rPr>
              <a:t>tiedonvälitykseen</a:t>
            </a:r>
            <a:r>
              <a:rPr lang="fi-FI" i="1" dirty="0" smtClean="0"/>
              <a:t>”</a:t>
            </a:r>
          </a:p>
          <a:p>
            <a:r>
              <a:rPr lang="fi-FI" b="1" dirty="0" smtClean="0"/>
              <a:t>Yritystuet</a:t>
            </a:r>
            <a:r>
              <a:rPr lang="fi-FI" dirty="0" smtClean="0"/>
              <a:t>: investointituki, perustamistuki (2-35k€), yhteistyötuki (60-75%)</a:t>
            </a:r>
          </a:p>
          <a:p>
            <a:endParaRPr lang="fi-FI" dirty="0"/>
          </a:p>
          <a:p>
            <a:r>
              <a:rPr lang="fi-FI" dirty="0" smtClean="0"/>
              <a:t>Maksetaan hankkeen päätyttyä. Kirjanpidon ja toiminnan pitää olla hyvin järjestetty</a:t>
            </a:r>
            <a:endParaRPr lang="en-US" dirty="0"/>
          </a:p>
        </p:txBody>
      </p:sp>
      <p:pic>
        <p:nvPicPr>
          <p:cNvPr id="5" name="Picture 2" descr="Kuvahaun tulos haulle liiveri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3268"/>
            <a:ext cx="1800200" cy="12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6601"/>
            <a:ext cx="13107321" cy="51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63004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Miten hakea avustusta?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752"/>
            <a:ext cx="8229600" cy="37004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800" dirty="0" smtClean="0"/>
              <a:t>Lue painopisteet ja </a:t>
            </a:r>
            <a:r>
              <a:rPr lang="fi-FI" sz="2800" b="1" dirty="0" smtClean="0"/>
              <a:t>ohjeet</a:t>
            </a:r>
            <a:r>
              <a:rPr lang="fi-FI" sz="2800" dirty="0" smtClean="0"/>
              <a:t> tarkasti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800" dirty="0" smtClean="0"/>
              <a:t>Selaa aiemmin myönnetyt apurahat / niiden lajit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800" dirty="0" smtClean="0"/>
              <a:t>Hanki hyvät ja uskottavat lausunnonantajat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800" dirty="0" smtClean="0"/>
              <a:t>Kirjoita hyvä hakemus</a:t>
            </a:r>
          </a:p>
          <a:p>
            <a:pPr marL="1143000" lvl="1" indent="-457200"/>
            <a:r>
              <a:rPr lang="fi-FI" sz="2000" dirty="0" smtClean="0"/>
              <a:t>tuo selkeästi esiin osaamisesi (CV) ja </a:t>
            </a:r>
            <a:r>
              <a:rPr lang="fi-FI" sz="2000" b="1" dirty="0" smtClean="0"/>
              <a:t>toimittamasi pelit</a:t>
            </a:r>
          </a:p>
          <a:p>
            <a:pPr marL="1143000" lvl="1" indent="-457200"/>
            <a:r>
              <a:rPr lang="fi-FI" sz="2000" dirty="0" smtClean="0"/>
              <a:t>konkreettinen, vaikuttava ja merkittävä tuotos (esim. tapahtuma tai pilotti) ja </a:t>
            </a:r>
            <a:r>
              <a:rPr lang="fi-FI" sz="2000" b="1" dirty="0" smtClean="0"/>
              <a:t>kelle se on kohdennettu</a:t>
            </a:r>
          </a:p>
          <a:p>
            <a:pPr marL="1143000" lvl="1" indent="-457200"/>
            <a:r>
              <a:rPr lang="fi-FI" sz="2000" dirty="0" smtClean="0"/>
              <a:t>räätälöi viesti päättäjille </a:t>
            </a:r>
            <a:r>
              <a:rPr lang="fi-FI" sz="2000" b="1" dirty="0" smtClean="0"/>
              <a:t>lyhyesti</a:t>
            </a:r>
            <a:r>
              <a:rPr lang="fi-FI" sz="2000" dirty="0"/>
              <a:t> </a:t>
            </a:r>
            <a:r>
              <a:rPr lang="fi-FI" sz="2000" dirty="0" smtClean="0"/>
              <a:t>selvällä suomella</a:t>
            </a:r>
          </a:p>
          <a:p>
            <a:pPr marL="1143000" lvl="1" indent="-457200"/>
            <a:r>
              <a:rPr lang="fi-FI" sz="2000" dirty="0" smtClean="0"/>
              <a:t>vältä passiivia ja </a:t>
            </a:r>
            <a:r>
              <a:rPr lang="fi-FI" sz="2000" dirty="0" err="1" smtClean="0"/>
              <a:t>kondidionaalia</a:t>
            </a:r>
            <a:r>
              <a:rPr lang="fi-FI" sz="2000" dirty="0" smtClean="0"/>
              <a:t> : ”tehtäisiin” vs. ”Jussi tekee”</a:t>
            </a:r>
          </a:p>
          <a:p>
            <a:pPr marL="1143000" lvl="1" indent="-457200"/>
            <a:r>
              <a:rPr lang="fi-FI" sz="2000" dirty="0" smtClean="0"/>
              <a:t>tee uskottava budjetti ja kustannusarvio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800" i="1" dirty="0" smtClean="0"/>
              <a:t>Verkostoidu ja panosta nuoriin</a:t>
            </a:r>
          </a:p>
          <a:p>
            <a:r>
              <a:rPr lang="fi-FI" sz="2800" dirty="0" smtClean="0"/>
              <a:t>Kuka hakee? Sinä? Työryhmä? Yritys? </a:t>
            </a:r>
            <a:r>
              <a:rPr lang="fi-FI" sz="2800" b="1" dirty="0" smtClean="0"/>
              <a:t>Sepeli ry?</a:t>
            </a:r>
            <a:endParaRPr lang="fi-FI" sz="2800" b="1" dirty="0"/>
          </a:p>
        </p:txBody>
      </p:sp>
    </p:spTree>
    <p:extLst>
      <p:ext uri="{BB962C8B-B14F-4D97-AF65-F5344CB8AC3E}">
        <p14:creationId xmlns:p14="http://schemas.microsoft.com/office/powerpoint/2010/main" val="14539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61111E-6 4.81481E-6 L -2.71322E-17 2.59259E-6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76400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7624" y="1407201"/>
            <a:ext cx="661495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6600" b="1" i="1" dirty="0" smtClean="0"/>
              <a:t>   PLAN C: </a:t>
            </a:r>
            <a:r>
              <a:rPr lang="fi-FI" sz="6600" i="1" dirty="0" smtClean="0"/>
              <a:t>rahoitus</a:t>
            </a:r>
          </a:p>
          <a:p>
            <a:pPr algn="ctr"/>
            <a:r>
              <a:rPr lang="fi-FI" sz="6600" i="1" dirty="0" smtClean="0"/>
              <a:t>suoraan  yleisöltä?</a:t>
            </a:r>
            <a:br>
              <a:rPr lang="fi-FI" sz="6600" i="1" dirty="0" smtClean="0"/>
            </a:br>
            <a:endParaRPr lang="fi-FI" sz="2800" i="1" dirty="0" smtClean="0"/>
          </a:p>
        </p:txBody>
      </p:sp>
      <p:pic>
        <p:nvPicPr>
          <p:cNvPr id="6148" name="Picture 4" descr="patreon logo by DarkVanessaL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6" y="3753315"/>
            <a:ext cx="1886396" cy="188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uvahaun tulos haulle indiegog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92" y="3837666"/>
            <a:ext cx="3359674" cy="18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uvahaun tulos haulle mesenaatt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6" y="3429000"/>
            <a:ext cx="27432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Yhteisörahoitus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Vastikkeeton rahankerjuu : NO-NO-NO</a:t>
            </a:r>
          </a:p>
          <a:p>
            <a:r>
              <a:rPr lang="fi-FI" dirty="0"/>
              <a:t>	</a:t>
            </a:r>
            <a:r>
              <a:rPr lang="fi-FI" dirty="0" smtClean="0"/>
              <a:t>Kiellettyjä sanoja: </a:t>
            </a:r>
            <a:r>
              <a:rPr lang="fi-FI" i="1" strike="sngStrike" dirty="0" smtClean="0"/>
              <a:t>avustus</a:t>
            </a:r>
            <a:r>
              <a:rPr lang="fi-FI" i="1" dirty="0" smtClean="0"/>
              <a:t>, </a:t>
            </a:r>
            <a:r>
              <a:rPr lang="fi-FI" i="1" strike="sngStrike" dirty="0" smtClean="0"/>
              <a:t>lahjoitus</a:t>
            </a:r>
            <a:r>
              <a:rPr lang="fi-FI" dirty="0" smtClean="0"/>
              <a:t>, </a:t>
            </a:r>
            <a:r>
              <a:rPr lang="fi-FI" i="1" strike="sngStrike" dirty="0" smtClean="0"/>
              <a:t>tuki</a:t>
            </a:r>
            <a:endParaRPr lang="fi-FI" strike="sngStrike" dirty="0" smtClean="0"/>
          </a:p>
          <a:p>
            <a:r>
              <a:rPr lang="fi-FI" dirty="0" smtClean="0"/>
              <a:t>Ennakkomyynti ja </a:t>
            </a:r>
            <a:r>
              <a:rPr lang="fi-FI" b="1" dirty="0" smtClean="0"/>
              <a:t>vastikkeellinen</a:t>
            </a:r>
            <a:r>
              <a:rPr lang="fi-FI" dirty="0" smtClean="0"/>
              <a:t> videoiden, </a:t>
            </a:r>
            <a:r>
              <a:rPr lang="fi-FI" dirty="0" err="1" smtClean="0"/>
              <a:t>rewardien</a:t>
            </a:r>
            <a:r>
              <a:rPr lang="fi-FI" dirty="0" smtClean="0"/>
              <a:t> jne. toimitus </a:t>
            </a:r>
            <a:r>
              <a:rPr lang="fi-FI" strike="sngStrike" dirty="0" smtClean="0"/>
              <a:t>yleisölle </a:t>
            </a:r>
            <a:r>
              <a:rPr lang="fi-FI" dirty="0" smtClean="0"/>
              <a:t>asiakkaille puolestaan </a:t>
            </a:r>
            <a:r>
              <a:rPr lang="fi-FI" b="1" dirty="0" smtClean="0"/>
              <a:t>on</a:t>
            </a:r>
            <a:r>
              <a:rPr lang="fi-FI" dirty="0" smtClean="0"/>
              <a:t> OK, edellyttäen: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Ilmoitat tulot veroviranomaiselle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Jos toiminta mitataan tonneissa perusta / liity Tmi./Oy./</a:t>
            </a:r>
            <a:r>
              <a:rPr lang="fi-FI" dirty="0" err="1" smtClean="0"/>
              <a:t>Osk</a:t>
            </a:r>
            <a:r>
              <a:rPr lang="fi-FI" dirty="0" smtClean="0"/>
              <a:t>, jotta menee ”oikein”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Huolehdit </a:t>
            </a:r>
            <a:r>
              <a:rPr lang="fi-FI" dirty="0" err="1" smtClean="0"/>
              <a:t>ALV:it</a:t>
            </a:r>
            <a:r>
              <a:rPr lang="fi-FI" dirty="0" smtClean="0"/>
              <a:t> jos tulot yli 10t€/v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3" y="1984497"/>
            <a:ext cx="7886700" cy="1628601"/>
          </a:xfrm>
        </p:spPr>
        <p:txBody>
          <a:bodyPr/>
          <a:lstStyle/>
          <a:p>
            <a:r>
              <a:rPr lang="fi-FI" sz="3200" dirty="0" err="1" smtClean="0">
                <a:solidFill>
                  <a:srgbClr val="FF0066"/>
                </a:solidFill>
                <a:latin typeface="+mn-lt"/>
              </a:rPr>
              <a:t>psst</a:t>
            </a:r>
            <a:r>
              <a:rPr lang="fi-FI" sz="3200" dirty="0" smtClean="0">
                <a:solidFill>
                  <a:srgbClr val="FF0066"/>
                </a:solidFill>
                <a:latin typeface="+mn-lt"/>
              </a:rPr>
              <a:t>. </a:t>
            </a:r>
            <a:r>
              <a:rPr lang="fi-FI" sz="3200" dirty="0" smtClean="0">
                <a:solidFill>
                  <a:srgbClr val="FF0066"/>
                </a:solidFill>
                <a:latin typeface="+mn-lt"/>
                <a:hlinkClick r:id="rId3"/>
              </a:rPr>
              <a:t>http://sepeliry.fi</a:t>
            </a:r>
            <a:r>
              <a:rPr lang="fi-FI" sz="3200" dirty="0" smtClean="0">
                <a:solidFill>
                  <a:srgbClr val="FF0066"/>
                </a:solidFill>
                <a:latin typeface="+mn-lt"/>
              </a:rPr>
              <a:t> </a:t>
            </a:r>
            <a:br>
              <a:rPr lang="fi-FI" sz="3200" dirty="0" smtClean="0">
                <a:solidFill>
                  <a:srgbClr val="FF0066"/>
                </a:solidFill>
                <a:latin typeface="+mn-lt"/>
              </a:rPr>
            </a:br>
            <a:r>
              <a:rPr lang="fi-FI" sz="3200" dirty="0" smtClean="0">
                <a:solidFill>
                  <a:srgbClr val="FF0066"/>
                </a:solidFill>
                <a:latin typeface="+mn-lt"/>
              </a:rPr>
              <a:t>(liity, se on ilmaista)</a:t>
            </a:r>
            <a:endParaRPr lang="fi-FI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8900" y="6152275"/>
            <a:ext cx="462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hlinkClick r:id="rId4"/>
              </a:rPr>
              <a:t>jussi.rasku@sepeliry.fi</a:t>
            </a:r>
            <a:r>
              <a:rPr lang="fi-FI" dirty="0"/>
              <a:t> / </a:t>
            </a:r>
            <a:r>
              <a:rPr lang="fi-FI" dirty="0">
                <a:hlinkClick r:id="rId5"/>
              </a:rPr>
              <a:t>tiedustelut@sepeliry.fi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0925" y="980728"/>
            <a:ext cx="7886700" cy="134056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 anchorCtr="0" compatLnSpc="1"/>
          <a:lstStyle>
            <a:lvl1pPr marL="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fi-FI" sz="6000" b="0" i="0" u="none" strike="noStrike" cap="none" baseline="0">
                <a:ln>
                  <a:noFill/>
                </a:ln>
                <a:solidFill>
                  <a:srgbClr val="66CCFF"/>
                </a:solidFill>
                <a:latin typeface="Arial" pitchFamily="2"/>
              </a:defRPr>
            </a:lvl1pPr>
          </a:lstStyle>
          <a:p>
            <a:r>
              <a:rPr lang="fi-FI" sz="4800" kern="0" dirty="0" smtClean="0">
                <a:solidFill>
                  <a:srgbClr val="FF0066"/>
                </a:solidFill>
                <a:latin typeface="8BIT WONDER" panose="00000400000000000000" pitchFamily="2" charset="0"/>
              </a:rPr>
              <a:t>KIITOS JA HEI</a:t>
            </a:r>
            <a:endParaRPr lang="fi-FI" sz="4800" kern="0" dirty="0">
              <a:solidFill>
                <a:srgbClr val="FF0066"/>
              </a:solidFill>
              <a:latin typeface="8BIT WONDER" panose="000004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815" y="3506014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Steam</a:t>
            </a:r>
            <a:r>
              <a:rPr lang="fi-FI" dirty="0" smtClean="0"/>
              <a:t> (PC)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412776"/>
            <a:ext cx="7432557" cy="51125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069" y="649836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Merriweather"/>
              </a:rPr>
              <a:t>L</a:t>
            </a:r>
            <a:r>
              <a:rPr lang="en-US" i="1" dirty="0" err="1" smtClean="0">
                <a:solidFill>
                  <a:srgbClr val="000000"/>
                </a:solidFill>
                <a:latin typeface="Merriweather"/>
              </a:rPr>
              <a:t>ähteet</a:t>
            </a:r>
            <a:r>
              <a:rPr lang="en-US" i="1" dirty="0" smtClean="0">
                <a:solidFill>
                  <a:srgbClr val="000000"/>
                </a:solidFill>
                <a:latin typeface="Merriweather"/>
              </a:rPr>
              <a:t>:</a:t>
            </a:r>
            <a:r>
              <a:rPr lang="en-US" i="1" dirty="0">
                <a:solidFill>
                  <a:srgbClr val="000000"/>
                </a:solidFill>
                <a:latin typeface="Merriweather"/>
              </a:rPr>
              <a:t> </a:t>
            </a:r>
            <a:r>
              <a:rPr lang="en-US" i="1" dirty="0">
                <a:solidFill>
                  <a:srgbClr val="BF2500"/>
                </a:solidFill>
                <a:latin typeface="Merriweather"/>
                <a:hlinkClick r:id="rId4"/>
              </a:rPr>
              <a:t>Steam Spy</a:t>
            </a:r>
            <a:r>
              <a:rPr lang="en-US" i="1" dirty="0">
                <a:solidFill>
                  <a:srgbClr val="000000"/>
                </a:solidFill>
                <a:latin typeface="Merriweather"/>
              </a:rPr>
              <a:t> and </a:t>
            </a:r>
            <a:r>
              <a:rPr lang="en-US" i="1" dirty="0">
                <a:solidFill>
                  <a:srgbClr val="BF2500"/>
                </a:solidFill>
                <a:latin typeface="Merriweather"/>
                <a:hlinkClick r:id="rId5"/>
              </a:rPr>
              <a:t>Grid Sage </a:t>
            </a:r>
            <a:r>
              <a:rPr lang="en-US" i="1" dirty="0" smtClean="0">
                <a:solidFill>
                  <a:srgbClr val="BF2500"/>
                </a:solidFill>
                <a:latin typeface="Merriweather"/>
                <a:hlinkClick r:id="rId5"/>
              </a:rPr>
              <a:t>Games</a:t>
            </a:r>
            <a:r>
              <a:rPr lang="en-US" i="1" dirty="0" smtClean="0">
                <a:solidFill>
                  <a:srgbClr val="000000"/>
                </a:solidFill>
                <a:latin typeface="Merriweather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Merriweather"/>
              </a:rPr>
              <a:t>via </a:t>
            </a:r>
            <a:r>
              <a:rPr lang="en-US" i="1" dirty="0" smtClean="0">
                <a:solidFill>
                  <a:srgbClr val="000000"/>
                </a:solidFill>
                <a:latin typeface="Merriweather"/>
                <a:hlinkClick r:id="rId6"/>
              </a:rPr>
              <a:t>infinitroid.com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Mobiili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Google Play </a:t>
            </a:r>
            <a:r>
              <a:rPr lang="fi-FI" dirty="0" err="1" smtClean="0"/>
              <a:t>Store</a:t>
            </a:r>
            <a:r>
              <a:rPr lang="fi-FI" dirty="0" smtClean="0"/>
              <a:t> / Pelit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smtClean="0"/>
              <a:t>Apple </a:t>
            </a:r>
            <a:r>
              <a:rPr lang="fi-FI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Store</a:t>
            </a:r>
            <a:r>
              <a:rPr lang="fi-FI" dirty="0" smtClean="0"/>
              <a:t> / Pelit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4" y="2443316"/>
            <a:ext cx="4367844" cy="39380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88" y="2552278"/>
            <a:ext cx="4324943" cy="3829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75126"/>
            <a:ext cx="326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Lähde: https://www.statista.com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385" y="2505075"/>
            <a:ext cx="4310146" cy="38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48" y="6211669"/>
            <a:ext cx="4079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9999"/>
                </a:solidFill>
                <a:latin typeface="Arial" panose="020B0604020202020204" pitchFamily="34" charset="0"/>
              </a:rPr>
              <a:t>The Great Video Game Crash of </a:t>
            </a:r>
            <a:r>
              <a:rPr lang="en-US" dirty="0" smtClean="0">
                <a:solidFill>
                  <a:srgbClr val="999999"/>
                </a:solidFill>
                <a:latin typeface="Arial" panose="020B0604020202020204" pitchFamily="34" charset="0"/>
              </a:rPr>
              <a:t>1983</a:t>
            </a:r>
          </a:p>
          <a:p>
            <a:r>
              <a:rPr lang="en-US" dirty="0" err="1" smtClean="0"/>
              <a:t>Lähde</a:t>
            </a:r>
            <a:r>
              <a:rPr lang="en-US" dirty="0" smtClean="0"/>
              <a:t>: Atari: Game Over</a:t>
            </a:r>
            <a:endParaRPr lang="en-US" dirty="0"/>
          </a:p>
        </p:txBody>
      </p:sp>
      <p:pic>
        <p:nvPicPr>
          <p:cNvPr id="4098" name="Picture 2" descr="https://s.aolcdn.com/hss/storage/midas/4e34ea3cc2e82fd35b8250fc89d2a4e3/200074489/ATARI_DIG_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28"/>
            <a:ext cx="9130844" cy="61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Parhaiten</a:t>
            </a:r>
            <a:r>
              <a:rPr lang="en-US" sz="3600" dirty="0" smtClean="0"/>
              <a:t> </a:t>
            </a:r>
            <a:r>
              <a:rPr lang="en-US" sz="3600" dirty="0" err="1" smtClean="0"/>
              <a:t>tienaavat</a:t>
            </a:r>
            <a:r>
              <a:rPr lang="en-US" sz="3600" dirty="0" smtClean="0"/>
              <a:t> </a:t>
            </a:r>
            <a:r>
              <a:rPr lang="en-US" sz="3600" dirty="0"/>
              <a:t>iPhone </a:t>
            </a:r>
            <a:r>
              <a:rPr lang="en-US" sz="3600" dirty="0" err="1"/>
              <a:t>pelit</a:t>
            </a:r>
            <a:r>
              <a:rPr lang="en-US" sz="3600" dirty="0"/>
              <a:t> </a:t>
            </a:r>
            <a:r>
              <a:rPr lang="en-US" sz="3600" dirty="0" smtClean="0"/>
              <a:t>9/2018</a:t>
            </a:r>
            <a:endParaRPr lang="en-US" sz="3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430369"/>
              </p:ext>
            </p:extLst>
          </p:nvPr>
        </p:nvGraphicFramePr>
        <p:xfrm>
          <a:off x="-28251" y="-1035496"/>
          <a:ext cx="9652649" cy="734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466" y="6488651"/>
            <a:ext cx="386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Datan lähde: https://thinkgaming.com/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9890" y="65806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⟵ </a:t>
            </a:r>
            <a:r>
              <a:rPr lang="en-US" b="1" i="1" dirty="0" err="1" smtClean="0"/>
              <a:t>Fortnite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342900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⟵ </a:t>
            </a:r>
            <a:r>
              <a:rPr lang="en-US" b="1" i="1" dirty="0" smtClean="0"/>
              <a:t>Clash of Clans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24328" y="4509120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i="1" dirty="0"/>
              <a:t>Minecraft</a:t>
            </a:r>
          </a:p>
          <a:p>
            <a:r>
              <a:rPr lang="en-US" b="1" i="1" dirty="0" smtClean="0"/>
              <a:t>     á $6.99</a:t>
            </a:r>
            <a:br>
              <a:rPr lang="en-US" b="1" i="1" dirty="0" smtClean="0"/>
            </a:br>
            <a:r>
              <a:rPr lang="en-US" b="1" i="1" dirty="0"/>
              <a:t>↓</a:t>
            </a:r>
            <a:r>
              <a:rPr lang="en-US" b="1" i="1" dirty="0" smtClean="0"/>
              <a:t> @ $42k/d</a:t>
            </a:r>
            <a:endParaRPr lang="en-US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8413" y="324433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$/d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813" y="339673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$/d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TOP 100 iPhone ei-ilmaispelit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12474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⟵ </a:t>
            </a:r>
            <a:r>
              <a:rPr lang="en-US" b="1" i="1" dirty="0"/>
              <a:t>Minecraft, </a:t>
            </a:r>
            <a:r>
              <a:rPr lang="en-US" b="1" i="1" dirty="0" smtClean="0"/>
              <a:t>$1.3M/</a:t>
            </a:r>
            <a:r>
              <a:rPr lang="en-US" b="1" i="1" dirty="0" err="1" smtClean="0"/>
              <a:t>mo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466" y="6488651"/>
            <a:ext cx="386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Datan lähde: https://thinkgaming.com/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643384"/>
              </p:ext>
            </p:extLst>
          </p:nvPr>
        </p:nvGraphicFramePr>
        <p:xfrm>
          <a:off x="477887" y="1397353"/>
          <a:ext cx="8208913" cy="493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val 10"/>
          <p:cNvSpPr/>
          <p:nvPr/>
        </p:nvSpPr>
        <p:spPr>
          <a:xfrm>
            <a:off x="1043608" y="1293732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7944" y="5639499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Iron Marines (2017/9) ~5k/</a:t>
            </a:r>
            <a:r>
              <a:rPr lang="en-US" b="1" i="1" dirty="0" err="1" smtClean="0"/>
              <a:t>mo</a:t>
            </a:r>
            <a:r>
              <a:rPr lang="en-US" b="1" i="1" dirty="0" smtClean="0"/>
              <a:t> ↓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-13424" y="315907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$/d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2276872"/>
            <a:ext cx="780373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Macroeconomics</a:t>
            </a:r>
          </a:p>
          <a:p>
            <a:pPr algn="ctr"/>
            <a:r>
              <a:rPr lang="en-US" sz="7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of </a:t>
            </a:r>
            <a:r>
              <a:rPr lang="en-US" sz="7200" dirty="0">
                <a:solidFill>
                  <a:srgbClr val="000000"/>
                </a:solidFill>
                <a:latin typeface="Verdana" panose="020B0604030504040204" pitchFamily="34" charset="0"/>
              </a:rPr>
              <a:t>Superstars</a:t>
            </a:r>
            <a:endParaRPr lang="en-US" sz="7200" dirty="0"/>
          </a:p>
        </p:txBody>
      </p:sp>
      <p:sp>
        <p:nvSpPr>
          <p:cNvPr id="10" name="Rectangle 9"/>
          <p:cNvSpPr/>
          <p:nvPr/>
        </p:nvSpPr>
        <p:spPr>
          <a:xfrm>
            <a:off x="0" y="6211669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The Economics of Superstars The </a:t>
            </a:r>
            <a:r>
              <a:rPr lang="en-US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American 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Economic Review , Vol. 71, No. 5. (Dec., 1981), pp. 845-858.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6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Joojoo</a:t>
            </a:r>
            <a:r>
              <a:rPr lang="fi-FI" dirty="0" smtClean="0"/>
              <a:t>… </a:t>
            </a:r>
            <a:r>
              <a:rPr lang="fi-FI" dirty="0" err="1" smtClean="0"/>
              <a:t>entäs</a:t>
            </a:r>
            <a:r>
              <a:rPr lang="fi-FI" dirty="0" smtClean="0"/>
              <a:t> jos silti?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Hyväksy, että </a:t>
            </a:r>
            <a:r>
              <a:rPr lang="fi-FI" b="1" dirty="0" smtClean="0"/>
              <a:t>kilpailu on raakaa</a:t>
            </a:r>
          </a:p>
          <a:p>
            <a:pPr marL="1143000" lvl="1" indent="-457200"/>
            <a:r>
              <a:rPr lang="fi-FI" dirty="0" smtClean="0"/>
              <a:t>säkä, oikea ajoitus, markkinointi ja kontaktit ovat yhtä tärkeitä kuin hyvä peli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Tee viimeistelty, ”täydellinen” peli - </a:t>
            </a:r>
            <a:r>
              <a:rPr lang="fi-FI" b="1" dirty="0" smtClean="0"/>
              <a:t>ei tusinatuote tai kopio</a:t>
            </a:r>
          </a:p>
          <a:p>
            <a:pPr marL="1143000" lvl="1" indent="-457200"/>
            <a:r>
              <a:rPr lang="fi-FI" dirty="0" smtClean="0"/>
              <a:t>Tunnista </a:t>
            </a:r>
            <a:r>
              <a:rPr lang="fi-FI" i="1" dirty="0" err="1" smtClean="0"/>
              <a:t>Niche</a:t>
            </a:r>
            <a:r>
              <a:rPr lang="fi-FI" dirty="0" smtClean="0"/>
              <a:t> täynnä maksukykyisiä ja innokkaita, mutta huonosti palveltuja asiakkaita.</a:t>
            </a:r>
          </a:p>
          <a:p>
            <a:pPr marL="1143000" lvl="1" indent="-457200"/>
            <a:r>
              <a:rPr lang="fi-FI" dirty="0" smtClean="0"/>
              <a:t>Tunne yleisösi läpikotaisin.</a:t>
            </a:r>
          </a:p>
          <a:p>
            <a:pPr marL="1143000" lvl="1" indent="-457200"/>
            <a:r>
              <a:rPr lang="fi-FI" dirty="0" smtClean="0"/>
              <a:t>Erottaudu eduksesi.</a:t>
            </a:r>
            <a:endParaRPr lang="fi-FI" dirty="0"/>
          </a:p>
          <a:p>
            <a:pPr marL="11430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pe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eli" id="{3D48C404-43FC-4FA0-ADBA-8550F79474ED}" vid="{4049DC9A-72EE-441C-84E5-25AFA9461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Sepeli</Template>
  <TotalTime>23720</TotalTime>
  <Words>746</Words>
  <Application>Microsoft Office PowerPoint</Application>
  <PresentationFormat>On-screen Show (4:3)</PresentationFormat>
  <Paragraphs>173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8BIT WONDER</vt:lpstr>
      <vt:lpstr>Arial</vt:lpstr>
      <vt:lpstr>Calibri</vt:lpstr>
      <vt:lpstr>Consolas</vt:lpstr>
      <vt:lpstr>DejaVu Sans</vt:lpstr>
      <vt:lpstr>Droid Sans Fallback</vt:lpstr>
      <vt:lpstr>FreeSans</vt:lpstr>
      <vt:lpstr>Merriweather</vt:lpstr>
      <vt:lpstr>Raleway</vt:lpstr>
      <vt:lpstr>Verdana</vt:lpstr>
      <vt:lpstr>Sepeli</vt:lpstr>
      <vt:lpstr>Markkinatilanne ja avustusrahoitus </vt:lpstr>
      <vt:lpstr>Markkinatilanne</vt:lpstr>
      <vt:lpstr>Steam (PC)</vt:lpstr>
      <vt:lpstr>Mobiili</vt:lpstr>
      <vt:lpstr>PowerPoint Presentation</vt:lpstr>
      <vt:lpstr>Parhaiten tienaavat iPhone pelit 9/2018</vt:lpstr>
      <vt:lpstr>TOP 100 iPhone ei-ilmaispelit</vt:lpstr>
      <vt:lpstr>PowerPoint Presentation</vt:lpstr>
      <vt:lpstr>Joojoo… entäs jos silti?</vt:lpstr>
      <vt:lpstr>Tee taustatyötä</vt:lpstr>
      <vt:lpstr>Ole systemaattinen</vt:lpstr>
      <vt:lpstr>PowerPoint Presentation</vt:lpstr>
      <vt:lpstr>Apurahat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Nostoja</vt:lpstr>
      <vt:lpstr>PowerPoint Presentation</vt:lpstr>
      <vt:lpstr>PowerPoint Presentation</vt:lpstr>
      <vt:lpstr>Miten hakea avustusta?</vt:lpstr>
      <vt:lpstr>PowerPoint Presentation</vt:lpstr>
      <vt:lpstr>Yhteisörahoitus</vt:lpstr>
      <vt:lpstr>psst. http://sepeliry.fi  (liity, se on ilmaista)</vt:lpstr>
    </vt:vector>
  </TitlesOfParts>
  <Company>JYU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NPO Suunnittelua</dc:title>
  <dc:creator>Jussi Rasku</dc:creator>
  <cp:lastModifiedBy>Jussi Rasku</cp:lastModifiedBy>
  <cp:revision>299</cp:revision>
  <cp:lastPrinted>2014-10-01T18:57:17Z</cp:lastPrinted>
  <dcterms:created xsi:type="dcterms:W3CDTF">2013-09-19T11:09:37Z</dcterms:created>
  <dcterms:modified xsi:type="dcterms:W3CDTF">2018-10-05T06:36:43Z</dcterms:modified>
</cp:coreProperties>
</file>