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73" r:id="rId1"/>
  </p:sldMasterIdLst>
  <p:notesMasterIdLst>
    <p:notesMasterId r:id="rId13"/>
  </p:notesMasterIdLst>
  <p:sldIdLst>
    <p:sldId id="394" r:id="rId2"/>
    <p:sldId id="519" r:id="rId3"/>
    <p:sldId id="471" r:id="rId4"/>
    <p:sldId id="520" r:id="rId5"/>
    <p:sldId id="521" r:id="rId6"/>
    <p:sldId id="522" r:id="rId7"/>
    <p:sldId id="523" r:id="rId8"/>
    <p:sldId id="524" r:id="rId9"/>
    <p:sldId id="525" r:id="rId10"/>
    <p:sldId id="526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시작" id="{A591F076-CCB3-45F1-A452-48955A35E74C}">
          <p14:sldIdLst>
            <p14:sldId id="394"/>
          </p14:sldIdLst>
        </p14:section>
        <p14:section name="발표" id="{58C61C6B-B733-4ABC-917E-D867C5EA2E88}">
          <p14:sldIdLst>
            <p14:sldId id="519"/>
            <p14:sldId id="471"/>
            <p14:sldId id="520"/>
            <p14:sldId id="521"/>
            <p14:sldId id="522"/>
            <p14:sldId id="523"/>
            <p14:sldId id="524"/>
            <p14:sldId id="525"/>
            <p14:sldId id="526"/>
            <p14:sldId id="2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772" autoAdjust="0"/>
    <p:restoredTop sz="88485" autoAdjust="0"/>
  </p:normalViewPr>
  <p:slideViewPr>
    <p:cSldViewPr snapToGrid="0">
      <p:cViewPr varScale="1">
        <p:scale>
          <a:sx n="112" d="100"/>
          <a:sy n="112" d="100"/>
        </p:scale>
        <p:origin x="1020" y="102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240830EA-B225-4774-8309-CDC66BF2EFF8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EE79B7E2-E78F-4339-8AFE-DE1B0C0C175A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7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984702A0-409D-4B63-B3B2-61BA02D306DE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99A62CB-6B2F-BFB0-F85C-B8E7B53C7B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F156277-D3EF-9A9E-F69D-DA526C5711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C8F766-1E04-5FB6-BD08-83F6753A4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4F6350E-1A2B-632F-F512-3912DD38CD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86E7CA-F9C2-74D2-C6E1-43166C79A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59162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DC1E17-6F60-3836-89DE-4DB7EF1E6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5A644D-4DF3-D69E-0958-D85C34CDAB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5B2E64-4D68-14E0-1F3A-7DCF44178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7A3EB-5570-2759-5229-10E9EFDA6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E30B17-711E-E26B-1108-336642908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076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C2EF26-F4F4-0F66-2533-48AF4E0B0D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01AE23-9C07-EFE6-89DE-F4710AA638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A15FE-502C-2F94-B40B-4E675DBFF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0FFF25F-A5D9-9A79-00E8-88B177604B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629303-5253-3137-8808-79BBDAF0F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1504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타이틀,목차,소제목,맺음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BC802FF-0A45-CADD-E9AD-A6F6C34D55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008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D4AB0F8E-C338-89F0-8EE8-488ECA95FCA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B435254-E8CC-4107-BAB3-2D503DF0BBA9}"/>
              </a:ext>
            </a:extLst>
          </p:cNvPr>
          <p:cNvSpPr txBox="1"/>
          <p:nvPr userDrawn="1"/>
        </p:nvSpPr>
        <p:spPr>
          <a:xfrm>
            <a:off x="10862067" y="6364284"/>
            <a:ext cx="6210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C10F0811-F307-44F9-A192-63EBA736051C}" type="slidenum">
              <a:rPr lang="ko-KR" altLang="en-US" sz="1100" smtClean="0">
                <a:solidFill>
                  <a:schemeClr val="tx1">
                    <a:lumMod val="95000"/>
                    <a:lumOff val="5000"/>
                  </a:schemeClr>
                </a:solidFill>
                <a:latin typeface="Pretendard" panose="02000503000000020004" pitchFamily="50" charset="-127"/>
                <a:ea typeface="Pretendard" panose="02000503000000020004" pitchFamily="50" charset="-127"/>
                <a:cs typeface="Pretendard" panose="02000503000000020004" pitchFamily="50" charset="-127"/>
              </a:rPr>
              <a:pPr algn="r"/>
              <a:t>‹#›</a:t>
            </a:fld>
            <a:endParaRPr lang="ko-KR" altLang="en-US" dirty="0">
              <a:solidFill>
                <a:schemeClr val="tx1">
                  <a:lumMod val="95000"/>
                  <a:lumOff val="5000"/>
                </a:schemeClr>
              </a:solidFill>
              <a:latin typeface="Pretendard" panose="02000503000000020004" pitchFamily="50" charset="-127"/>
              <a:ea typeface="Pretendard" panose="02000503000000020004" pitchFamily="50" charset="-127"/>
              <a:cs typeface="Pretendard" panose="02000503000000020004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76EAB39-5919-CE63-1FD6-C8CE5180FCD8}"/>
              </a:ext>
            </a:extLst>
          </p:cNvPr>
          <p:cNvSpPr/>
          <p:nvPr userDrawn="1"/>
        </p:nvSpPr>
        <p:spPr>
          <a:xfrm>
            <a:off x="731838" y="898524"/>
            <a:ext cx="10728325" cy="360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8033402-ED5D-CB81-E256-AFC4A8452149}"/>
              </a:ext>
            </a:extLst>
          </p:cNvPr>
          <p:cNvSpPr/>
          <p:nvPr userDrawn="1"/>
        </p:nvSpPr>
        <p:spPr>
          <a:xfrm>
            <a:off x="281774" y="226255"/>
            <a:ext cx="319888" cy="319888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402503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755CB9-1920-06A7-61B9-D2713E50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34ACC6-9188-501B-728D-43398F229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0D7EE1-6B1C-5A50-F7EB-A3872B38ED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7761A6-390C-8F1F-18EC-AB9356F1B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73F7477-D4AE-D5A4-3821-6A8CB91DF2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33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3AB0E4-48CE-1A72-0EB2-1279B785D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07D316-3BAE-84DB-60E2-BA9507DA1D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23F869-5421-60EE-A3D9-29E3C5B12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B023D4-6BC3-6F76-6DA2-B8CC2DCB4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8A29FF-A89E-9539-AB35-84CE2C31A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48310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DA9705-ADE0-217F-1D08-CC01EEE7B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E22709-70CA-35AD-740A-378A5718C9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73F99E-59B3-5D49-C5DC-038CEDAD2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415423E-39E9-8BAD-63F7-0741EBBC7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F08E51-813B-6CB6-43E3-7A953C2CF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991CC8C-D898-83A1-C2CB-AC8A6AD2A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9837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90B9FA-22EC-7530-47FA-391D20063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82AF9CA-1577-1BBB-C95A-2AA4A38066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D94B94-ABB4-CB7C-7A01-89E1739FC7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303A10C-3516-C2E0-4FB4-6FE799B633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295D87-CD42-6A34-8DFE-5A1543F52C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748F27A-0446-288C-451B-E55B844DF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04F8D80-8A2E-97C6-79D9-0E39F45FE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1F31D1-9A31-2200-11A1-F2D7B28D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879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6CA92C-C39A-C0A6-3FAA-8B7B24347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DDB3458-F1E0-DDF3-B338-BADA1B4B3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9D90AD-3F31-E29E-CB8C-C2D7ED73F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79A65C-133D-134D-AF0F-33B603A3C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1266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EDFFD4-13B2-EFAA-AC3F-6485FE6B7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2800F9-5CE4-E9EF-C25C-EB86EBCB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668535-AA3C-A5BC-4BDC-7C891212C7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6791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3836F7-16BF-1D73-4F49-F0BE7FC08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8874A1-38E0-486F-0915-910610D0D7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66224E4-92D6-91CA-F37F-E7435BE6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36426-A88D-2D87-9EEE-DE1706A94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1096F2D-A4C1-923C-0F37-3895E52F0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FAAEAB-B14B-4D24-7F04-7C371C30D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548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F0CEF-6C39-3C08-7F9C-5C3F21E1EA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D4DCA79-4D26-6F2A-C764-5A46B2BEEB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921A548-2077-FD45-2265-2C4A62127E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C36F7DF-555F-3C1C-C92E-DCD21DE92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D07009F-3BF1-6B4C-5FA0-217B89AE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B1ED34-DB9A-4089-7482-221CC4433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627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7541104-951F-9CF0-45B1-CC25316BA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0B8603-FDD6-8E6C-ADBC-46BB9CCB95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74BE50-258F-A8ED-4D11-E6756B3635A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F26F31E-8CD0-54AB-3B8D-8CB3C555B0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58C5-9696-E24B-747C-EC9FB64B48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A3BBB7-FF4A-4996-AFD6-7D1969B52F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561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/>
          <p:cNvSpPr txBox="1"/>
          <p:nvPr/>
        </p:nvSpPr>
        <p:spPr>
          <a:xfrm>
            <a:off x="946089" y="2553823"/>
            <a:ext cx="9372281" cy="574822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>
              <a:defRPr>
                <a:solidFill>
                  <a:srgbClr val="000000"/>
                </a:solidFill>
                <a:latin typeface="KoPubWorld돋움체 Medium"/>
                <a:ea typeface="KoPubWorld돋움체 Medium"/>
                <a:cs typeface="KoPubWorld돋움체 Medium"/>
              </a:defRPr>
            </a:lvl1pPr>
          </a:lstStyle>
          <a:p>
            <a:pPr marL="0" marR="0" lvl="0" indent="0" algn="just" defTabSz="914400" rtl="0" eaLnBrk="1" latinLnBrk="1" hangingPunct="1">
              <a:lnSpc>
                <a:spcPct val="16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buFont typeface="Wingdings"/>
              <a:buNone/>
              <a:defRPr/>
            </a:pPr>
            <a:r>
              <a:rPr kumimoji="0" lang="en-US" altLang="ko-KR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2025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1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학기 컴퓨터비전 </a:t>
            </a:r>
            <a:r>
              <a:rPr kumimoji="0" lang="en-US" altLang="ko-KR" sz="2000" b="1">
                <a:solidFill>
                  <a:srgbClr val="252A64"/>
                </a:solidFill>
                <a:latin typeface="Pretendard"/>
                <a:ea typeface="Pretendard"/>
              </a:rPr>
              <a:t>(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ECE4249_41)</a:t>
            </a:r>
            <a:r>
              <a:rPr kumimoji="0" lang="ko-KR" altLang="en-US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 </a:t>
            </a:r>
            <a:r>
              <a:rPr kumimoji="0" lang="en-US" altLang="ko-KR" sz="2000" b="1" i="0" u="none" strike="noStrike" kern="1200" cap="none" spc="0" normalizeH="0" baseline="0">
                <a:solidFill>
                  <a:srgbClr val="252A64"/>
                </a:solidFill>
                <a:effectLst/>
                <a:uLnTx/>
                <a:uFillTx/>
                <a:latin typeface="Pretendard"/>
                <a:ea typeface="Pretendard"/>
                <a:cs typeface="+mn-cs"/>
              </a:rPr>
              <a:t>Group8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946089" y="1637300"/>
            <a:ext cx="9823509" cy="9992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C0504D"/>
              </a:buClr>
              <a:buSzPct val="80000"/>
              <a:defRPr/>
            </a:pPr>
            <a:r>
              <a:rPr kumimoji="0" lang="ko-KR" altLang="en-US" sz="4000" b="1">
                <a:solidFill>
                  <a:prstClr val="black"/>
                </a:solidFill>
                <a:latin typeface="Pretendard"/>
                <a:ea typeface="Pretendard"/>
              </a:rPr>
              <a:t>이상탐지</a:t>
            </a:r>
            <a:r>
              <a:rPr kumimoji="0" lang="en-US" altLang="ko-KR" sz="4000" b="1">
                <a:solidFill>
                  <a:prstClr val="black"/>
                </a:solidFill>
                <a:latin typeface="Pretendard"/>
                <a:ea typeface="Pretendard"/>
              </a:rPr>
              <a:t>(anomaly detection) </a:t>
            </a:r>
            <a:r>
              <a:rPr kumimoji="0" lang="ko-KR" altLang="en-US" sz="4000" b="1">
                <a:solidFill>
                  <a:prstClr val="black"/>
                </a:solidFill>
                <a:latin typeface="Pretendard"/>
                <a:ea typeface="Pretendard"/>
              </a:rPr>
              <a:t>프로젝트</a:t>
            </a:r>
            <a:endParaRPr lang="ko-KR" altLang="en-US" sz="2000" spc="-150">
              <a:solidFill>
                <a:schemeClr val="tx1">
                  <a:lumMod val="95000"/>
                  <a:lumOff val="5000"/>
                </a:schemeClr>
              </a:solidFill>
              <a:latin typeface="Pretendard"/>
              <a:ea typeface="Pretendard"/>
              <a:cs typeface="Pretendard ExtraBold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958789" y="4631055"/>
            <a:ext cx="8011886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Chaeheon Song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Jaewon Seo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Jisoo Yang</a:t>
            </a:r>
          </a:p>
        </p:txBody>
      </p:sp>
      <p:cxnSp>
        <p:nvCxnSpPr>
          <p:cNvPr id="3" name="직선 연결선 2"/>
          <p:cNvCxnSpPr/>
          <p:nvPr/>
        </p:nvCxnSpPr>
        <p:spPr>
          <a:xfrm>
            <a:off x="757238" y="1652588"/>
            <a:ext cx="0" cy="1471612"/>
          </a:xfrm>
          <a:prstGeom prst="line">
            <a:avLst/>
          </a:prstGeom>
          <a:ln w="22225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/>
        </p:nvSpPr>
        <p:spPr>
          <a:xfrm>
            <a:off x="10843920" y="411184"/>
            <a:ext cx="6096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pic>
        <p:nvPicPr>
          <p:cNvPr id="30" name="Picture 4" descr="성균관대학교 로고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50286" y="5880480"/>
            <a:ext cx="2641714" cy="977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이상 탐지 수행 및 평가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60" name="Rounded Rectangle 2"/>
          <p:cNvSpPr/>
          <p:nvPr/>
        </p:nvSpPr>
        <p:spPr>
          <a:xfrm>
            <a:off x="865094" y="1242996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5. </a:t>
            </a:r>
            <a:r>
              <a:rPr lang="ko-KR" altLang="en-US" sz="1400">
                <a:latin typeface="Pretendard"/>
                <a:ea typeface="Pretendard"/>
              </a:rPr>
              <a:t>이상 탐지 수행 및 평가 </a:t>
            </a:r>
          </a:p>
        </p:txBody>
      </p:sp>
      <p:sp>
        <p:nvSpPr>
          <p:cNvPr id="61" name="TextBox 20"/>
          <p:cNvSpPr txBox="1"/>
          <p:nvPr/>
        </p:nvSpPr>
        <p:spPr>
          <a:xfrm>
            <a:off x="4425521" y="1231501"/>
            <a:ext cx="4803640" cy="45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Error Threshold</a:t>
            </a:r>
            <a:r>
              <a:rPr lang="ko-KR" altLang="en-US" sz="1600">
                <a:latin typeface="Pretendard"/>
                <a:ea typeface="Pretendard"/>
              </a:rPr>
              <a:t>로 정상</a:t>
            </a:r>
            <a:r>
              <a:rPr lang="en-US" altLang="ko-KR" sz="1600">
                <a:latin typeface="Pretendard"/>
                <a:ea typeface="Pretendard"/>
              </a:rPr>
              <a:t>/</a:t>
            </a:r>
            <a:r>
              <a:rPr lang="ko-KR" altLang="en-US" sz="1600">
                <a:latin typeface="Pretendard"/>
                <a:ea typeface="Pretendard"/>
              </a:rPr>
              <a:t>비정상 판별</a:t>
            </a:r>
          </a:p>
        </p:txBody>
      </p:sp>
      <p:pic>
        <p:nvPicPr>
          <p:cNvPr id="62" name="그림 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6909780" y="3514725"/>
            <a:ext cx="4111989" cy="3060000"/>
          </a:xfrm>
          <a:prstGeom prst="rect">
            <a:avLst/>
          </a:prstGeom>
        </p:spPr>
      </p:pic>
      <p:pic>
        <p:nvPicPr>
          <p:cNvPr id="63" name="그림 2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1182771" y="3486150"/>
            <a:ext cx="4083357" cy="3060000"/>
          </a:xfrm>
          <a:prstGeom prst="rect">
            <a:avLst/>
          </a:prstGeom>
        </p:spPr>
      </p:pic>
      <p:sp>
        <p:nvSpPr>
          <p:cNvPr id="67" name="TextBox 16"/>
          <p:cNvSpPr txBox="1"/>
          <p:nvPr/>
        </p:nvSpPr>
        <p:spPr>
          <a:xfrm>
            <a:off x="789679" y="1769147"/>
            <a:ext cx="10612641" cy="1457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2000">
                <a:latin typeface="Pretendard"/>
                <a:ea typeface="Pretendard"/>
              </a:rPr>
              <a:t>최종 </a:t>
            </a:r>
            <a:r>
              <a:rPr lang="en-US" altLang="ko-KR" sz="2000">
                <a:latin typeface="Pretendard"/>
                <a:ea typeface="Pretendard"/>
              </a:rPr>
              <a:t>AUROC: </a:t>
            </a:r>
            <a:r>
              <a:rPr lang="en-US" altLang="ko-KR" sz="2000" b="1">
                <a:latin typeface="Pretendard"/>
                <a:ea typeface="Pretendard"/>
              </a:rPr>
              <a:t>0.7383</a:t>
            </a:r>
            <a:endParaRPr lang="en-US" altLang="ko-KR" sz="2000">
              <a:latin typeface="Pretendard"/>
              <a:ea typeface="Pretendard"/>
            </a:endParaRP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2000">
                <a:latin typeface="Pretendard"/>
                <a:ea typeface="Pretendard"/>
              </a:rPr>
              <a:t>Pullover</a:t>
            </a:r>
            <a:r>
              <a:rPr lang="ko-KR" altLang="en-US" sz="2000">
                <a:latin typeface="Pretendard"/>
                <a:ea typeface="Pretendard"/>
              </a:rPr>
              <a:t>와 </a:t>
            </a:r>
            <a:r>
              <a:rPr lang="en-US" altLang="ko-KR" sz="2000">
                <a:latin typeface="Pretendard"/>
                <a:ea typeface="Pretendard"/>
              </a:rPr>
              <a:t>Coat/Shirt </a:t>
            </a:r>
            <a:r>
              <a:rPr lang="ko-KR" altLang="en-US" sz="2000">
                <a:latin typeface="Pretendard"/>
                <a:ea typeface="Pretendard"/>
              </a:rPr>
              <a:t>구분 가능</a:t>
            </a:r>
          </a:p>
          <a:p>
            <a:pPr marL="285600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2000">
                <a:latin typeface="Pretendard"/>
                <a:ea typeface="Pretendard"/>
              </a:rPr>
              <a:t>Reconstruction Error </a:t>
            </a:r>
            <a:r>
              <a:rPr lang="ko-KR" altLang="en-US" sz="2000">
                <a:latin typeface="Pretendard"/>
                <a:ea typeface="Pretendard"/>
              </a:rPr>
              <a:t>기반 이상탐지 성공</a:t>
            </a:r>
          </a:p>
        </p:txBody>
      </p:sp>
      <p:sp>
        <p:nvSpPr>
          <p:cNvPr id="68" name="TextBox 5"/>
          <p:cNvSpPr txBox="1"/>
          <p:nvPr/>
        </p:nvSpPr>
        <p:spPr>
          <a:xfrm>
            <a:off x="1696867" y="3198167"/>
            <a:ext cx="35353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defRPr/>
            </a:pPr>
            <a:r>
              <a:rPr lang="en-US" altLang="ko-KR" sz="1200" b="1"/>
              <a:t>[Anomaly Score </a:t>
            </a:r>
            <a:r>
              <a:rPr lang="ko-KR" altLang="en-US" sz="1200" b="1"/>
              <a:t>기준 정상</a:t>
            </a:r>
            <a:r>
              <a:rPr lang="en-US" altLang="ko-KR" sz="1200" b="1"/>
              <a:t>/</a:t>
            </a:r>
            <a:r>
              <a:rPr lang="ko-KR" altLang="en-US" sz="1200" b="1"/>
              <a:t>비정상 분포 확인</a:t>
            </a:r>
            <a:r>
              <a:rPr lang="en-US" altLang="ko-KR" sz="1200" b="1"/>
              <a:t>]</a:t>
            </a:r>
          </a:p>
        </p:txBody>
      </p:sp>
      <p:sp>
        <p:nvSpPr>
          <p:cNvPr id="69" name="TextBox 6"/>
          <p:cNvSpPr txBox="1"/>
          <p:nvPr/>
        </p:nvSpPr>
        <p:spPr>
          <a:xfrm>
            <a:off x="7221309" y="3255317"/>
            <a:ext cx="38236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buClr>
                <a:srgbClr val="FF0000"/>
              </a:buClr>
              <a:defRPr/>
            </a:pPr>
            <a:r>
              <a:rPr lang="en-US" altLang="ko-KR" sz="1200" b="1"/>
              <a:t>[ROC Curve</a:t>
            </a:r>
            <a:r>
              <a:rPr lang="ko-KR" altLang="en-US" sz="1200" b="1"/>
              <a:t>를 통해 분류 성능</a:t>
            </a:r>
            <a:r>
              <a:rPr lang="en-US" altLang="ko-KR" sz="1200" b="1"/>
              <a:t>(AUROC 0.7383) </a:t>
            </a:r>
            <a:r>
              <a:rPr lang="ko-KR" altLang="en-US" sz="1200" b="1"/>
              <a:t>검증</a:t>
            </a:r>
            <a:r>
              <a:rPr lang="en-US" altLang="ko-KR" sz="1200" b="1"/>
              <a:t>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73204" y="1434752"/>
            <a:ext cx="4272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6000" spc="-15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Thank you</a:t>
            </a:r>
            <a:endParaRPr lang="ko-KR" altLang="en-US" sz="6000" spc="-15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23923" y="2511187"/>
            <a:ext cx="7349220" cy="4491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US" altLang="ko-KR" sz="2400">
                <a:solidFill>
                  <a:schemeClr val="tx1">
                    <a:lumMod val="95000"/>
                    <a:lumOff val="5000"/>
                  </a:schemeClr>
                </a:solidFill>
                <a:latin typeface="Pretendard"/>
                <a:ea typeface="Pretendard"/>
                <a:cs typeface="Pretendard"/>
              </a:rPr>
              <a:t>Thank you for listening to Team project</a:t>
            </a:r>
          </a:p>
        </p:txBody>
      </p:sp>
      <p:sp>
        <p:nvSpPr>
          <p:cNvPr id="5" name="직사각형 4"/>
          <p:cNvSpPr/>
          <p:nvPr/>
        </p:nvSpPr>
        <p:spPr>
          <a:xfrm>
            <a:off x="10843920" y="411184"/>
            <a:ext cx="609600" cy="609600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3" name="TextBox 8"/>
          <p:cNvSpPr txBox="1"/>
          <p:nvPr/>
        </p:nvSpPr>
        <p:spPr>
          <a:xfrm>
            <a:off x="958789" y="4631055"/>
            <a:ext cx="8011886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lvl="0">
              <a:defRPr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Chaeheon Song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Jaewon Seo</a:t>
            </a:r>
          </a:p>
          <a:p>
            <a:pPr lvl="0">
              <a:defRPr/>
            </a:pPr>
            <a:r>
              <a:rPr lang="en-US" altLang="ko-KR" sz="2000">
                <a:solidFill>
                  <a:schemeClr val="tx1">
                    <a:lumMod val="95000"/>
                    <a:lumOff val="5000"/>
                  </a:schemeClr>
                </a:solidFill>
                <a:latin typeface="Pretendard SemiBold"/>
                <a:ea typeface="Pretendard SemiBold"/>
                <a:cs typeface="Pretendard SemiBold"/>
              </a:rPr>
              <a:t>Jisoo Yang</a:t>
            </a:r>
          </a:p>
        </p:txBody>
      </p:sp>
      <p:pic>
        <p:nvPicPr>
          <p:cNvPr id="14" name="Picture 4" descr="성균관대학교 로고"/>
          <p:cNvPicPr>
            <a:picLocks noChangeAspect="1" noChangeArrowheads="1"/>
          </p:cNvPicPr>
          <p:nvPr/>
        </p:nvPicPr>
        <p:blipFill rotWithShape="1">
          <a:blip r:embed="rId3"/>
          <a:srcRect/>
          <a:stretch>
            <a:fillRect/>
          </a:stretch>
        </p:blipFill>
        <p:spPr>
          <a:xfrm>
            <a:off x="9550286" y="5880480"/>
            <a:ext cx="2641714" cy="97752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전체 과제 수행 흐름 요약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46" name="Rounded Rectangle 2"/>
          <p:cNvSpPr/>
          <p:nvPr/>
        </p:nvSpPr>
        <p:spPr>
          <a:xfrm>
            <a:off x="865094" y="1676399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1. </a:t>
            </a:r>
            <a:r>
              <a:rPr sz="1400">
                <a:latin typeface="Pretendard"/>
                <a:ea typeface="Pretendard"/>
              </a:rPr>
              <a:t>데이터셋 준비</a:t>
            </a:r>
          </a:p>
        </p:txBody>
      </p:sp>
      <p:sp>
        <p:nvSpPr>
          <p:cNvPr id="47" name="Rounded Rectangle 2"/>
          <p:cNvSpPr/>
          <p:nvPr/>
        </p:nvSpPr>
        <p:spPr>
          <a:xfrm>
            <a:off x="865093" y="2647684"/>
            <a:ext cx="335280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2. </a:t>
            </a:r>
            <a:r>
              <a:rPr lang="ko-KR" altLang="en-US" sz="1400">
                <a:latin typeface="Pretendard"/>
                <a:ea typeface="Pretendard"/>
              </a:rPr>
              <a:t>모델 설계 </a:t>
            </a:r>
            <a:r>
              <a:rPr lang="en-US" altLang="ko-KR" sz="1400">
                <a:latin typeface="Pretendard"/>
                <a:ea typeface="Pretendard"/>
              </a:rPr>
              <a:t>(SwinInspiredAE)</a:t>
            </a:r>
            <a:endParaRPr sz="1400">
              <a:latin typeface="Pretendard"/>
              <a:ea typeface="Pretendard"/>
            </a:endParaRPr>
          </a:p>
        </p:txBody>
      </p:sp>
      <p:sp>
        <p:nvSpPr>
          <p:cNvPr id="48" name="Rounded Rectangle 2"/>
          <p:cNvSpPr/>
          <p:nvPr/>
        </p:nvSpPr>
        <p:spPr>
          <a:xfrm>
            <a:off x="865094" y="3614955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3. </a:t>
            </a:r>
            <a:r>
              <a:rPr lang="ko-KR" altLang="en-US" sz="1400">
                <a:latin typeface="Pretendard"/>
                <a:ea typeface="Pretendard"/>
              </a:rPr>
              <a:t>모델 학습 </a:t>
            </a:r>
            <a:r>
              <a:rPr sz="1400">
                <a:latin typeface="Pretendard"/>
                <a:ea typeface="Pretendard"/>
              </a:rPr>
              <a:t>(</a:t>
            </a:r>
            <a:r>
              <a:rPr lang="ko-KR" altLang="en-US" sz="1400">
                <a:latin typeface="Pretendard"/>
                <a:ea typeface="Pretendard"/>
              </a:rPr>
              <a:t>정상 데이터만 학습</a:t>
            </a:r>
            <a:r>
              <a:rPr sz="1400">
                <a:latin typeface="Pretendard"/>
                <a:ea typeface="Pretendard"/>
              </a:rPr>
              <a:t>)</a:t>
            </a:r>
          </a:p>
        </p:txBody>
      </p:sp>
      <p:sp>
        <p:nvSpPr>
          <p:cNvPr id="49" name="Rounded Rectangle 2"/>
          <p:cNvSpPr/>
          <p:nvPr/>
        </p:nvSpPr>
        <p:spPr>
          <a:xfrm>
            <a:off x="865094" y="4589925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4. </a:t>
            </a:r>
            <a:r>
              <a:rPr lang="ko-KR" altLang="en-US" sz="1400">
                <a:latin typeface="Pretendard"/>
                <a:ea typeface="Pretendard"/>
              </a:rPr>
              <a:t>추론 </a:t>
            </a:r>
            <a:r>
              <a:rPr lang="en-US" altLang="ko-KR" sz="1400">
                <a:latin typeface="Pretendard"/>
                <a:ea typeface="Pretendard"/>
              </a:rPr>
              <a:t>(Reconstruction Error </a:t>
            </a:r>
            <a:r>
              <a:rPr lang="ko-KR" altLang="en-US" sz="1400">
                <a:latin typeface="Pretendard"/>
                <a:ea typeface="Pretendard"/>
              </a:rPr>
              <a:t>계산</a:t>
            </a:r>
            <a:r>
              <a:rPr lang="en-US" altLang="ko-KR" sz="1400">
                <a:latin typeface="Pretendard"/>
                <a:ea typeface="Pretendard"/>
              </a:rPr>
              <a:t>)</a:t>
            </a:r>
          </a:p>
        </p:txBody>
      </p:sp>
      <p:sp>
        <p:nvSpPr>
          <p:cNvPr id="50" name="Rounded Rectangle 2"/>
          <p:cNvSpPr/>
          <p:nvPr/>
        </p:nvSpPr>
        <p:spPr>
          <a:xfrm>
            <a:off x="865094" y="5563809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5. </a:t>
            </a:r>
            <a:r>
              <a:rPr lang="ko-KR" altLang="en-US" sz="1400">
                <a:latin typeface="Pretendard"/>
                <a:ea typeface="Pretendard"/>
              </a:rPr>
              <a:t>이상 탐지 수행 및 평가 </a:t>
            </a:r>
          </a:p>
        </p:txBody>
      </p:sp>
      <p:sp>
        <p:nvSpPr>
          <p:cNvPr id="51" name="아래쪽 화살표 2"/>
          <p:cNvSpPr/>
          <p:nvPr/>
        </p:nvSpPr>
        <p:spPr>
          <a:xfrm>
            <a:off x="2343563" y="2191659"/>
            <a:ext cx="360000" cy="36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Pretendard"/>
              <a:ea typeface="Pretendard"/>
            </a:endParaRPr>
          </a:p>
        </p:txBody>
      </p:sp>
      <p:sp>
        <p:nvSpPr>
          <p:cNvPr id="52" name="아래쪽 화살표 10"/>
          <p:cNvSpPr/>
          <p:nvPr/>
        </p:nvSpPr>
        <p:spPr>
          <a:xfrm>
            <a:off x="2343563" y="3167493"/>
            <a:ext cx="360000" cy="36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Pretendard"/>
              <a:ea typeface="Pretendard"/>
            </a:endParaRPr>
          </a:p>
        </p:txBody>
      </p:sp>
      <p:sp>
        <p:nvSpPr>
          <p:cNvPr id="53" name="아래쪽 화살표 11"/>
          <p:cNvSpPr/>
          <p:nvPr/>
        </p:nvSpPr>
        <p:spPr>
          <a:xfrm>
            <a:off x="2343563" y="4133627"/>
            <a:ext cx="360000" cy="36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Pretendard"/>
              <a:ea typeface="Pretendard"/>
            </a:endParaRPr>
          </a:p>
        </p:txBody>
      </p:sp>
      <p:sp>
        <p:nvSpPr>
          <p:cNvPr id="54" name="아래쪽 화살표 12"/>
          <p:cNvSpPr/>
          <p:nvPr/>
        </p:nvSpPr>
        <p:spPr>
          <a:xfrm>
            <a:off x="2343563" y="5109525"/>
            <a:ext cx="360000" cy="3600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latin typeface="Pretendard"/>
              <a:ea typeface="Pretendard"/>
            </a:endParaRPr>
          </a:p>
        </p:txBody>
      </p:sp>
      <p:sp>
        <p:nvSpPr>
          <p:cNvPr id="55" name="TextBox 13"/>
          <p:cNvSpPr txBox="1"/>
          <p:nvPr/>
        </p:nvSpPr>
        <p:spPr>
          <a:xfrm>
            <a:off x="4353803" y="1637904"/>
            <a:ext cx="4803640" cy="8195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Fashion MNIST </a:t>
            </a:r>
            <a:r>
              <a:rPr lang="ko-KR" altLang="en-US" sz="1600">
                <a:latin typeface="Pretendard"/>
                <a:ea typeface="Pretendard"/>
              </a:rPr>
              <a:t>정리 </a:t>
            </a:r>
            <a:r>
              <a:rPr lang="en-US" altLang="ko-KR" sz="1600">
                <a:latin typeface="Pretendard"/>
                <a:ea typeface="Pretendard"/>
              </a:rPr>
              <a:t> 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(Pullover: </a:t>
            </a:r>
            <a:r>
              <a:rPr lang="ko-KR" altLang="en-US" sz="1600">
                <a:latin typeface="Pretendard"/>
                <a:ea typeface="Pretendard"/>
              </a:rPr>
              <a:t>정상</a:t>
            </a:r>
            <a:r>
              <a:rPr lang="en-US" altLang="ko-KR" sz="1600">
                <a:latin typeface="Pretendard"/>
                <a:ea typeface="Pretendard"/>
              </a:rPr>
              <a:t>, Coat/Shirt: </a:t>
            </a:r>
            <a:r>
              <a:rPr lang="ko-KR" altLang="en-US" sz="1600">
                <a:latin typeface="Pretendard"/>
                <a:ea typeface="Pretendard"/>
              </a:rPr>
              <a:t>비정상</a:t>
            </a:r>
            <a:r>
              <a:rPr lang="en-US" altLang="ko-KR" sz="1600">
                <a:latin typeface="Pretendard"/>
                <a:ea typeface="Pretendard"/>
              </a:rPr>
              <a:t>)</a:t>
            </a:r>
          </a:p>
        </p:txBody>
      </p:sp>
      <p:sp>
        <p:nvSpPr>
          <p:cNvPr id="58" name="TextBox 17"/>
          <p:cNvSpPr txBox="1"/>
          <p:nvPr/>
        </p:nvSpPr>
        <p:spPr>
          <a:xfrm>
            <a:off x="4353803" y="2605554"/>
            <a:ext cx="4803640" cy="823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SwinInspiredAE </a:t>
            </a:r>
            <a:r>
              <a:rPr lang="ko-KR" altLang="en-US" sz="1600">
                <a:latin typeface="Pretendard"/>
                <a:ea typeface="Pretendard"/>
              </a:rPr>
              <a:t>설계 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(Patch Aggregation </a:t>
            </a:r>
            <a:r>
              <a:rPr lang="ko-KR" altLang="en-US" sz="1600">
                <a:latin typeface="Pretendard"/>
                <a:ea typeface="Pretendard"/>
              </a:rPr>
              <a:t>적용 </a:t>
            </a:r>
            <a:r>
              <a:rPr lang="en-US" altLang="ko-KR" sz="1600">
                <a:latin typeface="Pretendard"/>
                <a:ea typeface="Pretendard"/>
              </a:rPr>
              <a:t>Autoencoder)</a:t>
            </a:r>
          </a:p>
        </p:txBody>
      </p:sp>
      <p:sp>
        <p:nvSpPr>
          <p:cNvPr id="59" name="TextBox 18"/>
          <p:cNvSpPr txBox="1"/>
          <p:nvPr/>
        </p:nvSpPr>
        <p:spPr>
          <a:xfrm>
            <a:off x="4353803" y="3605990"/>
            <a:ext cx="4803640" cy="451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ko-KR" altLang="en-US" sz="1600">
                <a:latin typeface="Pretendard"/>
                <a:ea typeface="Pretendard"/>
              </a:rPr>
              <a:t>정상 데이터</a:t>
            </a:r>
            <a:r>
              <a:rPr lang="en-US" altLang="ko-KR" sz="1600">
                <a:latin typeface="Pretendard"/>
                <a:ea typeface="Pretendard"/>
              </a:rPr>
              <a:t>(Pullover)</a:t>
            </a:r>
            <a:r>
              <a:rPr lang="ko-KR" altLang="en-US" sz="1600">
                <a:latin typeface="Pretendard"/>
                <a:ea typeface="Pretendard"/>
              </a:rPr>
              <a:t>만으로 학습 진행</a:t>
            </a:r>
            <a:endParaRPr lang="en-US" altLang="ko-KR" sz="1600">
              <a:latin typeface="Pretendard"/>
              <a:ea typeface="Pretendard"/>
            </a:endParaRPr>
          </a:p>
        </p:txBody>
      </p:sp>
      <p:sp>
        <p:nvSpPr>
          <p:cNvPr id="60" name="TextBox 19"/>
          <p:cNvSpPr txBox="1"/>
          <p:nvPr/>
        </p:nvSpPr>
        <p:spPr>
          <a:xfrm>
            <a:off x="4353803" y="4579152"/>
            <a:ext cx="4803640" cy="450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ko-KR" altLang="en-US" sz="1600">
                <a:latin typeface="Pretendard"/>
                <a:ea typeface="Pretendard"/>
              </a:rPr>
              <a:t>테스트 데이터 복원 및 </a:t>
            </a:r>
            <a:r>
              <a:rPr lang="en-US" altLang="ko-KR" sz="1600">
                <a:latin typeface="Pretendard"/>
                <a:ea typeface="Pretendard"/>
              </a:rPr>
              <a:t>Reconstruction Error </a:t>
            </a:r>
            <a:r>
              <a:rPr lang="ko-KR" altLang="en-US" sz="1600">
                <a:latin typeface="Pretendard"/>
                <a:ea typeface="Pretendard"/>
              </a:rPr>
              <a:t>계산</a:t>
            </a:r>
            <a:endParaRPr lang="en-US" altLang="ko-KR" sz="1600">
              <a:latin typeface="Pretendard"/>
              <a:ea typeface="Pretendard"/>
            </a:endParaRPr>
          </a:p>
        </p:txBody>
      </p:sp>
      <p:sp>
        <p:nvSpPr>
          <p:cNvPr id="61" name="TextBox 20"/>
          <p:cNvSpPr txBox="1"/>
          <p:nvPr/>
        </p:nvSpPr>
        <p:spPr>
          <a:xfrm>
            <a:off x="4425521" y="5552314"/>
            <a:ext cx="4803640" cy="8180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Error Threshold</a:t>
            </a:r>
            <a:r>
              <a:rPr lang="ko-KR" altLang="en-US" sz="1600">
                <a:latin typeface="Pretendard"/>
                <a:ea typeface="Pretendard"/>
              </a:rPr>
              <a:t>로 정상</a:t>
            </a:r>
            <a:r>
              <a:rPr lang="en-US" altLang="ko-KR" sz="1600">
                <a:latin typeface="Pretendard"/>
                <a:ea typeface="Pretendard"/>
              </a:rPr>
              <a:t>/</a:t>
            </a:r>
            <a:r>
              <a:rPr lang="ko-KR" altLang="en-US" sz="1600">
                <a:latin typeface="Pretendard"/>
                <a:ea typeface="Pretendard"/>
              </a:rPr>
              <a:t>비정상 판별</a:t>
            </a:r>
          </a:p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AUROC </a:t>
            </a:r>
            <a:r>
              <a:rPr lang="ko-KR" altLang="en-US" sz="1600">
                <a:latin typeface="Pretendard"/>
                <a:ea typeface="Pretendard"/>
              </a:rPr>
              <a:t>평가</a:t>
            </a:r>
            <a:r>
              <a:rPr lang="en-US" altLang="ko-KR" sz="1600">
                <a:latin typeface="Pretendard"/>
                <a:ea typeface="Pretendard"/>
              </a:rPr>
              <a:t>, Kaggle </a:t>
            </a:r>
            <a:r>
              <a:rPr lang="ko-KR" altLang="en-US" sz="1600">
                <a:latin typeface="Pretendard"/>
                <a:ea typeface="Pretendard"/>
              </a:rPr>
              <a:t>제출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데이터셋 준비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599099" y="1838537"/>
            <a:ext cx="10861063" cy="16546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 algn="l">
              <a:lnSpc>
                <a:spcPct val="150000"/>
              </a:lnSpc>
              <a:buFont typeface="Arial"/>
              <a:buChar char="•"/>
              <a:defRPr/>
            </a:pPr>
            <a:r>
              <a:rPr lang="en-US" altLang="ko-KR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/>
                <a:ea typeface="Pretendard"/>
                <a:cs typeface="Pretendard"/>
              </a:rPr>
              <a:t>Fashion MNIST</a:t>
            </a:r>
          </a:p>
          <a:p>
            <a:pPr marL="714240" lvl="1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 err="1">
                <a:solidFill>
                  <a:schemeClr val="tx1">
                    <a:lumMod val="95000"/>
                    <a:lumOff val="5000"/>
                  </a:schemeClr>
                </a:solidFill>
                <a:latin typeface="Pretendard"/>
                <a:ea typeface="Pretendard"/>
                <a:cs typeface="Pretendard"/>
              </a:rPr>
              <a:t>머신러닝</a:t>
            </a: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/>
                <a:ea typeface="Pretendard"/>
                <a:cs typeface="Pretendard"/>
              </a:rPr>
              <a:t> 알고리즘 벤치마크를 위해 개발된 데이터셋</a:t>
            </a:r>
          </a:p>
          <a:p>
            <a:pPr marL="714240" lvl="1" indent="-257040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Pretendard"/>
                <a:ea typeface="Pretendard"/>
                <a:cs typeface="Pretendard"/>
              </a:rPr>
              <a:t>실제 패션 상품 이미지(티셔츠, 바지, 신발 등)로 구성되어 있어, 보다 현실적이고 도전적인 분류 문제를 제공</a:t>
            </a:r>
          </a:p>
          <a:p>
            <a:pPr marL="714240" lvl="1" indent="-257040">
              <a:lnSpc>
                <a:spcPct val="150000"/>
              </a:lnSpc>
              <a:buFont typeface="Arial"/>
              <a:buChar char="•"/>
              <a:defRPr/>
            </a:pP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Pretendard"/>
              <a:ea typeface="Pretendard"/>
              <a:cs typeface="Pretendard"/>
            </a:endParaRP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3"/>
          <a:srcRect b="48630"/>
          <a:stretch>
            <a:fillRect/>
          </a:stretch>
        </p:blipFill>
        <p:spPr>
          <a:xfrm>
            <a:off x="436852" y="3429000"/>
            <a:ext cx="5732798" cy="2944814"/>
          </a:xfrm>
          <a:prstGeom prst="rect">
            <a:avLst/>
          </a:prstGeom>
        </p:spPr>
      </p:pic>
      <p:sp>
        <p:nvSpPr>
          <p:cNvPr id="25" name="Rounded Rectangle 2"/>
          <p:cNvSpPr/>
          <p:nvPr/>
        </p:nvSpPr>
        <p:spPr>
          <a:xfrm>
            <a:off x="865094" y="1274444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1. </a:t>
            </a:r>
            <a:r>
              <a:rPr sz="1400">
                <a:latin typeface="Pretendard"/>
                <a:ea typeface="Pretendard"/>
              </a:rPr>
              <a:t>데이터셋 준비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4353803" y="1235949"/>
            <a:ext cx="6026014" cy="448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Fashion MNIST </a:t>
            </a:r>
            <a:r>
              <a:rPr lang="ko-KR" altLang="en-US" sz="1600">
                <a:latin typeface="Pretendard"/>
                <a:ea typeface="Pretendard"/>
              </a:rPr>
              <a:t>정리 </a:t>
            </a:r>
            <a:r>
              <a:rPr lang="en-US" altLang="ko-KR" sz="1600">
                <a:latin typeface="Pretendard"/>
                <a:ea typeface="Pretendard"/>
              </a:rPr>
              <a:t> (Pullover: </a:t>
            </a:r>
            <a:r>
              <a:rPr lang="ko-KR" altLang="en-US" sz="1600">
                <a:latin typeface="Pretendard"/>
                <a:ea typeface="Pretendard"/>
              </a:rPr>
              <a:t>정상</a:t>
            </a:r>
            <a:r>
              <a:rPr lang="en-US" altLang="ko-KR" sz="1600">
                <a:latin typeface="Pretendard"/>
                <a:ea typeface="Pretendard"/>
              </a:rPr>
              <a:t>, Coat/Shirt: </a:t>
            </a:r>
            <a:r>
              <a:rPr lang="ko-KR" altLang="en-US" sz="1600">
                <a:latin typeface="Pretendard"/>
                <a:ea typeface="Pretendard"/>
              </a:rPr>
              <a:t>비정상</a:t>
            </a:r>
            <a:r>
              <a:rPr lang="en-US" altLang="ko-KR" sz="1600">
                <a:latin typeface="Pretendard"/>
                <a:ea typeface="Pretendard"/>
              </a:rPr>
              <a:t>)</a:t>
            </a:r>
          </a:p>
        </p:txBody>
      </p:sp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rcRect t="49850"/>
          <a:stretch>
            <a:fillRect/>
          </a:stretch>
        </p:blipFill>
        <p:spPr>
          <a:xfrm>
            <a:off x="6096000" y="3429000"/>
            <a:ext cx="5840125" cy="29289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데이터 셋 준비</a:t>
            </a:r>
          </a:p>
        </p:txBody>
      </p:sp>
      <p:sp>
        <p:nvSpPr>
          <p:cNvPr id="22" name="TextBox 13"/>
          <p:cNvSpPr txBox="1"/>
          <p:nvPr/>
        </p:nvSpPr>
        <p:spPr>
          <a:xfrm>
            <a:off x="599099" y="1912831"/>
            <a:ext cx="11313738" cy="2220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70000" indent="-370000">
              <a:lnSpc>
                <a:spcPct val="200000"/>
              </a:lnSpc>
              <a:buAutoNum type="arabicPeriod"/>
              <a:defRPr/>
            </a:pPr>
            <a:r>
              <a:rPr lang="en-US" altLang="ko-KR" b="1" u="sng" dirty="0">
                <a:latin typeface="Pretendard"/>
                <a:ea typeface="Pretendard"/>
              </a:rPr>
              <a:t>Fashion MNIST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ko-KR" altLang="en-US" dirty="0">
                <a:latin typeface="Pretendard"/>
                <a:ea typeface="Pretendard"/>
              </a:rPr>
              <a:t>데이터 셋을 기반으로</a:t>
            </a:r>
            <a:r>
              <a:rPr lang="en-US" altLang="ko-KR" dirty="0">
                <a:latin typeface="Pretendard"/>
                <a:ea typeface="Pretendard"/>
              </a:rPr>
              <a:t>, </a:t>
            </a:r>
            <a:r>
              <a:rPr lang="ko-KR" altLang="en-US" dirty="0">
                <a:latin typeface="Pretendard"/>
                <a:ea typeface="Pretendard"/>
              </a:rPr>
              <a:t>정상 데이터와 비정상 데이터를 구분하는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ko-KR" altLang="en-US" dirty="0">
                <a:latin typeface="Pretendard"/>
                <a:ea typeface="Pretendard"/>
              </a:rPr>
              <a:t>이상탐지 모델을 개발</a:t>
            </a:r>
          </a:p>
          <a:p>
            <a:pPr marL="370000" indent="-370000">
              <a:lnSpc>
                <a:spcPct val="200000"/>
              </a:lnSpc>
              <a:buAutoNum type="arabicPeriod"/>
              <a:defRPr/>
            </a:pP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ko-KR" altLang="en-US" dirty="0">
                <a:latin typeface="Pretendard"/>
                <a:ea typeface="Pretendard"/>
              </a:rPr>
              <a:t>모델은 </a:t>
            </a:r>
            <a:r>
              <a:rPr lang="en-US" altLang="ko-KR" dirty="0">
                <a:latin typeface="Pretendard"/>
                <a:ea typeface="Pretendard"/>
              </a:rPr>
              <a:t>Pullover </a:t>
            </a:r>
            <a:r>
              <a:rPr lang="ko-KR" altLang="en-US" dirty="0">
                <a:latin typeface="Pretendard"/>
                <a:ea typeface="Pretendard"/>
              </a:rPr>
              <a:t>이미지만을 사용하여 학습하고</a:t>
            </a:r>
            <a:r>
              <a:rPr lang="en-US" altLang="ko-KR" dirty="0">
                <a:latin typeface="Pretendard"/>
                <a:ea typeface="Pretendard"/>
              </a:rPr>
              <a:t>, Coat</a:t>
            </a:r>
            <a:r>
              <a:rPr lang="ko-KR" altLang="en-US" dirty="0">
                <a:latin typeface="Pretendard"/>
                <a:ea typeface="Pretendard"/>
              </a:rPr>
              <a:t>와 </a:t>
            </a:r>
            <a:r>
              <a:rPr lang="en-US" altLang="ko-KR" dirty="0">
                <a:latin typeface="Pretendard"/>
                <a:ea typeface="Pretendard"/>
              </a:rPr>
              <a:t>Shirt </a:t>
            </a:r>
            <a:r>
              <a:rPr lang="ko-KR" altLang="en-US" dirty="0">
                <a:latin typeface="Pretendard"/>
                <a:ea typeface="Pretendard"/>
              </a:rPr>
              <a:t>이미지를 포함한 테스트 데이터셋을 통해 정상 여부를 판별</a:t>
            </a:r>
          </a:p>
          <a:p>
            <a:pPr marL="370000" indent="-370000">
              <a:lnSpc>
                <a:spcPct val="200000"/>
              </a:lnSpc>
              <a:buAutoNum type="arabicPeriod"/>
              <a:defRPr/>
            </a:pP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ko-KR" altLang="en-US" dirty="0">
                <a:latin typeface="Pretendard"/>
                <a:ea typeface="Pretendard"/>
              </a:rPr>
              <a:t>정상 데이터는 잘 복원하고</a:t>
            </a:r>
            <a:r>
              <a:rPr lang="en-US" altLang="ko-KR" dirty="0">
                <a:latin typeface="Pretendard"/>
                <a:ea typeface="Pretendard"/>
              </a:rPr>
              <a:t>, </a:t>
            </a:r>
            <a:r>
              <a:rPr lang="ko-KR" altLang="en-US" dirty="0">
                <a:latin typeface="Pretendard"/>
                <a:ea typeface="Pretendard"/>
              </a:rPr>
              <a:t>비정상 데이터는 복원하지 못하는 패턴을 학습하는 것</a:t>
            </a:r>
            <a:r>
              <a:rPr lang="en-US" altLang="ko-KR" dirty="0">
                <a:latin typeface="Pretendard"/>
                <a:ea typeface="Pretendard"/>
              </a:rPr>
              <a:t>.</a:t>
            </a:r>
            <a:endParaRPr lang="en-US" altLang="ko-KR" dirty="0">
              <a:solidFill>
                <a:schemeClr val="tx1">
                  <a:lumMod val="95000"/>
                  <a:lumOff val="5000"/>
                </a:schemeClr>
              </a:solidFill>
              <a:latin typeface="Pretendard"/>
              <a:ea typeface="Pretendard"/>
              <a:cs typeface="Pretendard"/>
            </a:endParaRPr>
          </a:p>
        </p:txBody>
      </p:sp>
      <p:sp>
        <p:nvSpPr>
          <p:cNvPr id="25" name="Rounded Rectangle 2"/>
          <p:cNvSpPr/>
          <p:nvPr/>
        </p:nvSpPr>
        <p:spPr>
          <a:xfrm>
            <a:off x="865094" y="1274444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1. </a:t>
            </a:r>
            <a:r>
              <a:rPr sz="1400">
                <a:latin typeface="Pretendard"/>
                <a:ea typeface="Pretendard"/>
              </a:rPr>
              <a:t>데이터셋 준비</a:t>
            </a:r>
          </a:p>
        </p:txBody>
      </p:sp>
      <p:sp>
        <p:nvSpPr>
          <p:cNvPr id="26" name="TextBox 13"/>
          <p:cNvSpPr txBox="1"/>
          <p:nvPr/>
        </p:nvSpPr>
        <p:spPr>
          <a:xfrm>
            <a:off x="4353803" y="1235949"/>
            <a:ext cx="6026014" cy="448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Fashion MNIST </a:t>
            </a:r>
            <a:r>
              <a:rPr lang="ko-KR" altLang="en-US" sz="1600">
                <a:latin typeface="Pretendard"/>
                <a:ea typeface="Pretendard"/>
              </a:rPr>
              <a:t>정리 </a:t>
            </a:r>
            <a:r>
              <a:rPr lang="en-US" altLang="ko-KR" sz="1600">
                <a:latin typeface="Pretendard"/>
                <a:ea typeface="Pretendard"/>
              </a:rPr>
              <a:t> (Pullover: </a:t>
            </a:r>
            <a:r>
              <a:rPr lang="ko-KR" altLang="en-US" sz="1600">
                <a:latin typeface="Pretendard"/>
                <a:ea typeface="Pretendard"/>
              </a:rPr>
              <a:t>정상</a:t>
            </a:r>
            <a:r>
              <a:rPr lang="en-US" altLang="ko-KR" sz="1600">
                <a:latin typeface="Pretendard"/>
                <a:ea typeface="Pretendard"/>
              </a:rPr>
              <a:t>, Coat/Shirt: </a:t>
            </a:r>
            <a:r>
              <a:rPr lang="ko-KR" altLang="en-US" sz="1600">
                <a:latin typeface="Pretendard"/>
                <a:ea typeface="Pretendard"/>
              </a:rPr>
              <a:t>비정상</a:t>
            </a:r>
            <a:r>
              <a:rPr lang="en-US" altLang="ko-KR" sz="1600">
                <a:latin typeface="Pretendard"/>
                <a:ea typeface="Pretendard"/>
              </a:rPr>
              <a:t>)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모델 설계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(SwininspiredAE)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46" name="Rounded Rectangle 2"/>
          <p:cNvSpPr/>
          <p:nvPr/>
        </p:nvSpPr>
        <p:spPr>
          <a:xfrm>
            <a:off x="846043" y="1255129"/>
            <a:ext cx="335280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2. </a:t>
            </a:r>
            <a:r>
              <a:rPr lang="ko-KR" altLang="en-US" sz="1400">
                <a:latin typeface="Pretendard"/>
                <a:ea typeface="Pretendard"/>
              </a:rPr>
              <a:t>모델 설계 </a:t>
            </a:r>
            <a:r>
              <a:rPr lang="en-US" altLang="ko-KR" sz="1400">
                <a:latin typeface="Pretendard"/>
                <a:ea typeface="Pretendard"/>
              </a:rPr>
              <a:t>(SwinInspiredAE)</a:t>
            </a:r>
            <a:endParaRPr sz="1400">
              <a:latin typeface="Pretendard"/>
              <a:ea typeface="Pretendard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4344278" y="1212998"/>
            <a:ext cx="5851390" cy="44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SwinInspiredAE </a:t>
            </a:r>
            <a:r>
              <a:rPr lang="ko-KR" altLang="en-US" sz="1600">
                <a:latin typeface="Pretendard"/>
                <a:ea typeface="Pretendard"/>
              </a:rPr>
              <a:t>설계 </a:t>
            </a:r>
            <a:r>
              <a:rPr lang="en-US" altLang="ko-KR" sz="1600">
                <a:latin typeface="Pretendard"/>
                <a:ea typeface="Pretendard"/>
              </a:rPr>
              <a:t>(Patch Aggregation </a:t>
            </a:r>
            <a:r>
              <a:rPr lang="ko-KR" altLang="en-US" sz="1600">
                <a:latin typeface="Pretendard"/>
                <a:ea typeface="Pretendard"/>
              </a:rPr>
              <a:t>적용 </a:t>
            </a:r>
            <a:r>
              <a:rPr lang="en-US" altLang="ko-KR" sz="1600">
                <a:latin typeface="Pretendard"/>
                <a:ea typeface="Pretendard"/>
              </a:rPr>
              <a:t>Autoencoder)</a:t>
            </a:r>
          </a:p>
        </p:txBody>
      </p:sp>
      <p:sp>
        <p:nvSpPr>
          <p:cNvPr id="48" name="TextBox 16"/>
          <p:cNvSpPr txBox="1"/>
          <p:nvPr/>
        </p:nvSpPr>
        <p:spPr>
          <a:xfrm>
            <a:off x="789679" y="1769148"/>
            <a:ext cx="10952242" cy="3328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dirty="0">
                <a:latin typeface="Pretendard"/>
                <a:ea typeface="Pretendard"/>
              </a:rPr>
              <a:t>사용한 모델은 </a:t>
            </a:r>
            <a:r>
              <a:rPr lang="en-US" altLang="ko-KR" b="1" u="sng" dirty="0" err="1">
                <a:latin typeface="Pretendard"/>
                <a:ea typeface="Pretendard"/>
              </a:rPr>
              <a:t>SwinInspiredAE</a:t>
            </a:r>
            <a:r>
              <a:rPr lang="ko-KR" altLang="en-US" dirty="0">
                <a:latin typeface="Pretendard"/>
                <a:ea typeface="Pretendard"/>
              </a:rPr>
              <a:t>로서 </a:t>
            </a:r>
            <a:r>
              <a:rPr lang="en-US" altLang="ko-KR" dirty="0">
                <a:latin typeface="Pretendard"/>
                <a:ea typeface="Pretendard"/>
              </a:rPr>
              <a:t>Swin Transformer</a:t>
            </a:r>
            <a:r>
              <a:rPr lang="ko-KR" altLang="en-US" dirty="0">
                <a:latin typeface="Pretendard"/>
                <a:ea typeface="Pretendard"/>
              </a:rPr>
              <a:t>의 </a:t>
            </a:r>
            <a:r>
              <a:rPr lang="en-US" altLang="ko-KR" dirty="0">
                <a:latin typeface="Pretendard"/>
                <a:ea typeface="Pretendard"/>
              </a:rPr>
              <a:t>Patch Aggregation </a:t>
            </a:r>
            <a:r>
              <a:rPr lang="ko-KR" altLang="en-US" dirty="0">
                <a:latin typeface="Pretendard"/>
                <a:ea typeface="Pretendard"/>
              </a:rPr>
              <a:t>아이디어를 참고하여 </a:t>
            </a:r>
            <a:r>
              <a:rPr lang="en-US" altLang="ko-KR" dirty="0">
                <a:latin typeface="Pretendard"/>
                <a:ea typeface="Pretendard"/>
              </a:rPr>
              <a:t>CNN </a:t>
            </a:r>
            <a:r>
              <a:rPr lang="ko-KR" altLang="en-US" dirty="0">
                <a:latin typeface="Pretendard"/>
                <a:ea typeface="Pretendard"/>
              </a:rPr>
              <a:t>기반 </a:t>
            </a:r>
            <a:r>
              <a:rPr lang="en-US" altLang="ko-KR" dirty="0">
                <a:latin typeface="Pretendard"/>
                <a:ea typeface="Pretendard"/>
              </a:rPr>
              <a:t>Autoencoder </a:t>
            </a:r>
            <a:r>
              <a:rPr lang="ko-KR" altLang="en-US" dirty="0">
                <a:latin typeface="Pretendard"/>
                <a:ea typeface="Pretendard"/>
              </a:rPr>
              <a:t>구조에 적용함</a:t>
            </a: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b="1" u="sng" dirty="0">
                <a:latin typeface="Pretendard"/>
                <a:ea typeface="Pretendard"/>
              </a:rPr>
              <a:t>Encoder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ko-KR" altLang="en-US" dirty="0">
                <a:latin typeface="Pretendard"/>
                <a:ea typeface="Pretendard"/>
              </a:rPr>
              <a:t>부분에서는 입력 이미지를 </a:t>
            </a:r>
            <a:r>
              <a:rPr lang="en-US" altLang="ko-KR" dirty="0">
                <a:latin typeface="Pretendard"/>
                <a:ea typeface="Pretendard"/>
              </a:rPr>
              <a:t>Conv2d </a:t>
            </a:r>
            <a:r>
              <a:rPr lang="ko-KR" altLang="en-US" dirty="0">
                <a:latin typeface="Pretendard"/>
                <a:ea typeface="Pretendard"/>
              </a:rPr>
              <a:t>계층을 거치면서</a:t>
            </a:r>
            <a:r>
              <a:rPr lang="en-US" altLang="ko-KR" dirty="0">
                <a:latin typeface="Pretendard"/>
                <a:ea typeface="Pretendard"/>
              </a:rPr>
              <a:t>, 2</a:t>
            </a:r>
            <a:r>
              <a:rPr lang="ko-KR" altLang="en-US" dirty="0">
                <a:latin typeface="Pretendard"/>
                <a:ea typeface="Pretendard"/>
              </a:rPr>
              <a:t>번 </a:t>
            </a:r>
            <a:r>
              <a:rPr lang="en-US" altLang="ko-KR" dirty="0">
                <a:latin typeface="Pretendard"/>
                <a:ea typeface="Pretendard"/>
              </a:rPr>
              <a:t>stride=2</a:t>
            </a:r>
            <a:r>
              <a:rPr lang="ko-KR" altLang="en-US" dirty="0">
                <a:latin typeface="Pretendard"/>
                <a:ea typeface="Pretendard"/>
              </a:rPr>
              <a:t>로 </a:t>
            </a:r>
            <a:r>
              <a:rPr lang="ko-KR" altLang="en-US" dirty="0" err="1">
                <a:latin typeface="Pretendard"/>
                <a:ea typeface="Pretendard"/>
              </a:rPr>
              <a:t>다운샘플링하여</a:t>
            </a:r>
            <a:r>
              <a:rPr lang="ko-KR" altLang="en-US" dirty="0">
                <a:latin typeface="Pretendard"/>
                <a:ea typeface="Pretendard"/>
              </a:rPr>
              <a:t> 특성을 압축함</a:t>
            </a: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b="1" u="sng" dirty="0">
                <a:latin typeface="Pretendard"/>
                <a:ea typeface="Pretendard"/>
              </a:rPr>
              <a:t>Latent </a:t>
            </a:r>
            <a:r>
              <a:rPr lang="ko-KR" altLang="en-US" b="1" u="sng" dirty="0">
                <a:latin typeface="Pretendard"/>
                <a:ea typeface="Pretendard"/>
              </a:rPr>
              <a:t>공간</a:t>
            </a:r>
            <a:r>
              <a:rPr lang="ko-KR" altLang="en-US" dirty="0">
                <a:latin typeface="Pretendard"/>
                <a:ea typeface="Pretendard"/>
              </a:rPr>
              <a:t>에서는 </a:t>
            </a:r>
            <a:r>
              <a:rPr lang="en-US" altLang="ko-KR" dirty="0">
                <a:latin typeface="Pretendard"/>
                <a:ea typeface="Pretendard"/>
              </a:rPr>
              <a:t>Fully Connected Layer</a:t>
            </a:r>
            <a:r>
              <a:rPr lang="ko-KR" altLang="en-US" dirty="0">
                <a:latin typeface="Pretendard"/>
                <a:ea typeface="Pretendard"/>
              </a:rPr>
              <a:t>를 사용해 </a:t>
            </a:r>
            <a:r>
              <a:rPr lang="en-US" altLang="ko-KR" dirty="0">
                <a:latin typeface="Pretendard"/>
                <a:ea typeface="Pretendard"/>
              </a:rPr>
              <a:t>4704</a:t>
            </a:r>
            <a:r>
              <a:rPr lang="ko-KR" altLang="en-US" dirty="0">
                <a:latin typeface="Pretendard"/>
                <a:ea typeface="Pretendard"/>
              </a:rPr>
              <a:t>차원을 </a:t>
            </a:r>
            <a:r>
              <a:rPr lang="en-US" altLang="ko-KR" dirty="0">
                <a:latin typeface="Pretendard"/>
                <a:ea typeface="Pretendard"/>
              </a:rPr>
              <a:t>128</a:t>
            </a:r>
            <a:r>
              <a:rPr lang="ko-KR" altLang="en-US" dirty="0">
                <a:latin typeface="Pretendard"/>
                <a:ea typeface="Pretendard"/>
              </a:rPr>
              <a:t>차원으로 압축한 뒤 다시 복원함</a:t>
            </a: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b="1" u="sng" dirty="0">
                <a:latin typeface="Pretendard"/>
                <a:ea typeface="Pretendard"/>
              </a:rPr>
              <a:t>Decoder</a:t>
            </a:r>
            <a:r>
              <a:rPr lang="ko-KR" altLang="en-US" dirty="0">
                <a:latin typeface="Pretendard"/>
                <a:ea typeface="Pretendard"/>
              </a:rPr>
              <a:t>에서는 </a:t>
            </a:r>
            <a:r>
              <a:rPr lang="en-US" altLang="ko-KR" dirty="0">
                <a:latin typeface="Pretendard"/>
                <a:ea typeface="Pretendard"/>
              </a:rPr>
              <a:t>ConvTranspose2d</a:t>
            </a:r>
            <a:r>
              <a:rPr lang="ko-KR" altLang="en-US" dirty="0">
                <a:latin typeface="Pretendard"/>
                <a:ea typeface="Pretendard"/>
              </a:rPr>
              <a:t>를 이용하여 </a:t>
            </a:r>
            <a:r>
              <a:rPr lang="ko-KR" altLang="en-US" dirty="0" err="1">
                <a:latin typeface="Pretendard"/>
                <a:ea typeface="Pretendard"/>
              </a:rPr>
              <a:t>업샘플링해</a:t>
            </a:r>
            <a:r>
              <a:rPr lang="ko-KR" altLang="en-US" dirty="0">
                <a:latin typeface="Pretendard"/>
                <a:ea typeface="Pretendard"/>
              </a:rPr>
              <a:t> 원래 </a:t>
            </a:r>
            <a:r>
              <a:rPr lang="en-US" altLang="ko-KR" dirty="0">
                <a:latin typeface="Pretendard"/>
                <a:ea typeface="Pretendard"/>
              </a:rPr>
              <a:t>28x28 </a:t>
            </a:r>
            <a:r>
              <a:rPr lang="ko-KR" altLang="en-US" dirty="0">
                <a:latin typeface="Pretendard"/>
                <a:ea typeface="Pretendard"/>
              </a:rPr>
              <a:t>이미지로</a:t>
            </a:r>
            <a:r>
              <a:rPr lang="en-US" altLang="ko-KR" dirty="0">
                <a:latin typeface="Pretendard"/>
                <a:ea typeface="Pretendard"/>
              </a:rPr>
              <a:t>  </a:t>
            </a:r>
            <a:r>
              <a:rPr lang="ko-KR" altLang="en-US" dirty="0">
                <a:latin typeface="Pretendard"/>
                <a:ea typeface="Pretendard"/>
              </a:rPr>
              <a:t>복원함</a:t>
            </a:r>
            <a:endParaRPr lang="en-US" altLang="ko-KR" dirty="0">
              <a:latin typeface="Pretendard"/>
              <a:ea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모델 설계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(SwininspiredAE)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46" name="Rounded Rectangle 2"/>
          <p:cNvSpPr/>
          <p:nvPr/>
        </p:nvSpPr>
        <p:spPr>
          <a:xfrm>
            <a:off x="846043" y="1255129"/>
            <a:ext cx="335280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2. </a:t>
            </a:r>
            <a:r>
              <a:rPr lang="ko-KR" altLang="en-US" sz="1400">
                <a:latin typeface="Pretendard"/>
                <a:ea typeface="Pretendard"/>
              </a:rPr>
              <a:t>모델 설계 </a:t>
            </a:r>
            <a:r>
              <a:rPr lang="en-US" altLang="ko-KR" sz="1400">
                <a:latin typeface="Pretendard"/>
                <a:ea typeface="Pretendard"/>
              </a:rPr>
              <a:t>(SwinInspiredAE)</a:t>
            </a:r>
            <a:endParaRPr sz="1400">
              <a:latin typeface="Pretendard"/>
              <a:ea typeface="Pretendard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4344278" y="1212998"/>
            <a:ext cx="5851390" cy="4456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SwinInspiredAE </a:t>
            </a:r>
            <a:r>
              <a:rPr lang="ko-KR" altLang="en-US" sz="1600">
                <a:latin typeface="Pretendard"/>
                <a:ea typeface="Pretendard"/>
              </a:rPr>
              <a:t>설계 </a:t>
            </a:r>
            <a:r>
              <a:rPr lang="en-US" altLang="ko-KR" sz="1600">
                <a:latin typeface="Pretendard"/>
                <a:ea typeface="Pretendard"/>
              </a:rPr>
              <a:t>(Patch Aggregation </a:t>
            </a:r>
            <a:r>
              <a:rPr lang="ko-KR" altLang="en-US" sz="1600">
                <a:latin typeface="Pretendard"/>
                <a:ea typeface="Pretendard"/>
              </a:rPr>
              <a:t>적용 </a:t>
            </a:r>
            <a:r>
              <a:rPr lang="en-US" altLang="ko-KR" sz="1600">
                <a:latin typeface="Pretendard"/>
                <a:ea typeface="Pretendard"/>
              </a:rPr>
              <a:t>Autoencoder)</a:t>
            </a:r>
          </a:p>
        </p:txBody>
      </p:sp>
      <p:sp>
        <p:nvSpPr>
          <p:cNvPr id="51" name="TextBox 16"/>
          <p:cNvSpPr txBox="1"/>
          <p:nvPr/>
        </p:nvSpPr>
        <p:spPr>
          <a:xfrm>
            <a:off x="789679" y="1494828"/>
            <a:ext cx="11402321" cy="52740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2000" b="1" u="sng" dirty="0" err="1">
                <a:latin typeface="Pretendard"/>
                <a:ea typeface="Pretendard"/>
              </a:rPr>
              <a:t>SwinInspiredAE</a:t>
            </a:r>
            <a:endParaRPr lang="en-US" altLang="ko-KR" sz="2000" b="1" u="sng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Swin Transformer</a:t>
            </a:r>
            <a:r>
              <a:rPr lang="ko-KR" altLang="en-US" sz="1600" dirty="0">
                <a:latin typeface="Pretendard"/>
                <a:ea typeface="Pretendard"/>
              </a:rPr>
              <a:t>의 </a:t>
            </a:r>
            <a:r>
              <a:rPr lang="en-US" altLang="ko-KR" sz="1600" b="1" dirty="0">
                <a:latin typeface="Pretendard"/>
                <a:ea typeface="Pretendard"/>
              </a:rPr>
              <a:t>Patch Aggregation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ko-KR" altLang="en-US" sz="1600" dirty="0">
                <a:latin typeface="Pretendard"/>
                <a:ea typeface="Pretendard"/>
              </a:rPr>
              <a:t>아이디어를 참고한 </a:t>
            </a:r>
            <a:r>
              <a:rPr lang="en-US" altLang="ko-KR" sz="1600" b="1" dirty="0">
                <a:latin typeface="Pretendard"/>
                <a:ea typeface="Pretendard"/>
              </a:rPr>
              <a:t>CNN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ko-KR" altLang="en-US" sz="1600" dirty="0">
                <a:latin typeface="Pretendard"/>
                <a:ea typeface="Pretendard"/>
              </a:rPr>
              <a:t>기반 </a:t>
            </a:r>
            <a:r>
              <a:rPr lang="en-US" altLang="ko-KR" sz="1600" b="1" dirty="0" err="1">
                <a:latin typeface="Pretendard"/>
                <a:ea typeface="Pretendard"/>
              </a:rPr>
              <a:t>AutoEncoder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ko-KR" altLang="en-US" sz="1600" dirty="0">
                <a:latin typeface="Pretendard"/>
                <a:ea typeface="Pretendard"/>
              </a:rPr>
              <a:t>모델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dirty="0">
                <a:latin typeface="Pretendard"/>
                <a:ea typeface="Pretendard"/>
              </a:rPr>
              <a:t>Swin Transformer</a:t>
            </a:r>
          </a:p>
          <a:p>
            <a:pPr marL="1200000" lvl="2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dirty="0">
                <a:latin typeface="Pretendard"/>
                <a:ea typeface="Pretendard"/>
              </a:rPr>
              <a:t>Swin </a:t>
            </a:r>
            <a:r>
              <a:rPr lang="en-US" altLang="ko-KR" sz="1600" dirty="0" err="1">
                <a:latin typeface="Pretendard"/>
                <a:ea typeface="Pretendard"/>
              </a:rPr>
              <a:t>Transformer는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이미지를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window으로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나눠서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계산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효율을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높이고</a:t>
            </a:r>
            <a:r>
              <a:rPr lang="en-US" altLang="ko-KR" sz="1600" dirty="0">
                <a:latin typeface="Pretendard"/>
                <a:ea typeface="Pretendard"/>
              </a:rPr>
              <a:t>, </a:t>
            </a:r>
            <a:r>
              <a:rPr lang="en-US" altLang="ko-KR" sz="1600" dirty="0" err="1">
                <a:latin typeface="Pretendard"/>
                <a:ea typeface="Pretendard"/>
              </a:rPr>
              <a:t>점진적으로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넓은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정보를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통합하는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ViT</a:t>
            </a:r>
            <a:endParaRPr lang="en-US" altLang="ko-KR" sz="1600" dirty="0">
              <a:latin typeface="Pretendard"/>
              <a:ea typeface="Pretendard"/>
            </a:endParaRPr>
          </a:p>
          <a:p>
            <a:pPr marL="1200000" lvl="2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endParaRPr lang="en-US" altLang="ko-KR" sz="1600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endParaRPr lang="en-US" altLang="ko-KR" sz="1700" b="1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endParaRPr lang="en-US" altLang="ko-KR" sz="1700" b="1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endParaRPr lang="en-US" altLang="ko-KR" sz="1700" b="1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endParaRPr lang="en-US" altLang="ko-KR" sz="1600" b="1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Patch Aggregation</a:t>
            </a:r>
            <a:r>
              <a:rPr lang="en-US" altLang="ko-KR" sz="1600" dirty="0">
                <a:latin typeface="Pretendard"/>
                <a:ea typeface="Pretendard"/>
              </a:rPr>
              <a:t>: </a:t>
            </a:r>
            <a:r>
              <a:rPr lang="en-US" altLang="ko-KR" sz="1600" dirty="0" err="1">
                <a:latin typeface="Pretendard"/>
                <a:ea typeface="Pretendard"/>
              </a:rPr>
              <a:t>입력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이미지를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패치처럼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작은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블록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단위로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다루면서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특징을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en-US" altLang="ko-KR" sz="1600" dirty="0" err="1">
                <a:latin typeface="Pretendard"/>
                <a:ea typeface="Pretendard"/>
              </a:rPr>
              <a:t>압축</a:t>
            </a:r>
            <a:endParaRPr lang="en-US" altLang="ko-KR" sz="1600" dirty="0">
              <a:latin typeface="Pretendard"/>
              <a:ea typeface="Pretendard"/>
            </a:endParaRP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CNN</a:t>
            </a:r>
            <a:r>
              <a:rPr lang="en-US" altLang="ko-KR" sz="1600" dirty="0">
                <a:latin typeface="Pretendard"/>
                <a:ea typeface="Pretendard"/>
              </a:rPr>
              <a:t>:</a:t>
            </a:r>
            <a:r>
              <a:rPr lang="ko-KR" altLang="en-US" sz="1600" dirty="0">
                <a:latin typeface="Pretendard"/>
                <a:ea typeface="Pretendard"/>
              </a:rPr>
              <a:t> </a:t>
            </a:r>
            <a:r>
              <a:rPr lang="ko-KR" altLang="en-US" sz="1600" dirty="0" err="1">
                <a:latin typeface="Pretendard"/>
                <a:ea typeface="Pretendard"/>
              </a:rPr>
              <a:t>Transformer가</a:t>
            </a:r>
            <a:r>
              <a:rPr lang="ko-KR" altLang="en-US" sz="1600" dirty="0">
                <a:latin typeface="Pretendard"/>
                <a:ea typeface="Pretendard"/>
              </a:rPr>
              <a:t> 아닌 </a:t>
            </a:r>
            <a:r>
              <a:rPr lang="ko-KR" altLang="en-US" sz="1600" dirty="0" err="1">
                <a:latin typeface="Pretendard"/>
                <a:ea typeface="Pretendard"/>
              </a:rPr>
              <a:t>Convolutional</a:t>
            </a:r>
            <a:r>
              <a:rPr lang="ko-KR" altLang="en-US" sz="1600" dirty="0">
                <a:latin typeface="Pretendard"/>
                <a:ea typeface="Pretendard"/>
              </a:rPr>
              <a:t> </a:t>
            </a:r>
            <a:r>
              <a:rPr lang="ko-KR" altLang="en-US" sz="1600" dirty="0" err="1">
                <a:latin typeface="Pretendard"/>
                <a:ea typeface="Pretendard"/>
              </a:rPr>
              <a:t>Layer로</a:t>
            </a:r>
            <a:r>
              <a:rPr lang="ko-KR" altLang="en-US" sz="1600" dirty="0">
                <a:latin typeface="Pretendard"/>
                <a:ea typeface="Pretendard"/>
              </a:rPr>
              <a:t> 구성되어, </a:t>
            </a:r>
            <a:r>
              <a:rPr lang="ko-KR" altLang="en-US" sz="1600" dirty="0" err="1">
                <a:latin typeface="Pretendard"/>
                <a:ea typeface="Pretendard"/>
              </a:rPr>
              <a:t>연산량을</a:t>
            </a:r>
            <a:r>
              <a:rPr lang="ko-KR" altLang="en-US" sz="1600" dirty="0">
                <a:latin typeface="Pretendard"/>
                <a:ea typeface="Pretendard"/>
              </a:rPr>
              <a:t> 줄이고, 작은 이미지(</a:t>
            </a:r>
            <a:r>
              <a:rPr lang="ko-KR" altLang="en-US" sz="1600" dirty="0" err="1">
                <a:latin typeface="Pretendard"/>
                <a:ea typeface="Pretendard"/>
              </a:rPr>
              <a:t>Fashion</a:t>
            </a:r>
            <a:r>
              <a:rPr lang="ko-KR" altLang="en-US" sz="1600" dirty="0">
                <a:latin typeface="Pretendard"/>
                <a:ea typeface="Pretendard"/>
              </a:rPr>
              <a:t>-MNIST 28x28)에도 효율적으로 적용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 err="1">
                <a:latin typeface="Pretendard"/>
                <a:ea typeface="Pretendard"/>
              </a:rPr>
              <a:t>AutoEncoder</a:t>
            </a:r>
            <a:r>
              <a:rPr lang="en-US" altLang="ko-KR" sz="1600" dirty="0">
                <a:latin typeface="Pretendard"/>
                <a:ea typeface="Pretendard"/>
              </a:rPr>
              <a:t>: </a:t>
            </a:r>
            <a:r>
              <a:rPr lang="ko-KR" altLang="en-US" sz="1600" dirty="0">
                <a:latin typeface="Pretendard"/>
                <a:ea typeface="Pretendard"/>
              </a:rPr>
              <a:t>입력 데이터를 </a:t>
            </a:r>
            <a:r>
              <a:rPr lang="en-US" altLang="ko-KR" sz="1600" dirty="0">
                <a:latin typeface="Pretendard"/>
                <a:ea typeface="Pretendard"/>
              </a:rPr>
              <a:t>Latent space</a:t>
            </a:r>
            <a:r>
              <a:rPr lang="ko-KR" altLang="en-US" sz="1600" dirty="0">
                <a:latin typeface="Pretendard"/>
                <a:ea typeface="Pretendard"/>
              </a:rPr>
              <a:t>로 압축했다가</a:t>
            </a:r>
            <a:r>
              <a:rPr lang="en-US" altLang="ko-KR" sz="1600" dirty="0">
                <a:latin typeface="Pretendard"/>
                <a:ea typeface="Pretendard"/>
              </a:rPr>
              <a:t>,</a:t>
            </a:r>
            <a:r>
              <a:rPr lang="ko-KR" altLang="en-US" sz="1600" dirty="0">
                <a:latin typeface="Pretendard"/>
                <a:ea typeface="Pretendard"/>
              </a:rPr>
              <a:t> 다시 원래 입력으로 복원</a:t>
            </a:r>
            <a:endParaRPr lang="en-US" altLang="ko-KR" sz="1600" b="1" dirty="0">
              <a:latin typeface="Pretendard"/>
              <a:ea typeface="Pretendard"/>
            </a:endParaRPr>
          </a:p>
        </p:txBody>
      </p:sp>
      <p:pic>
        <p:nvPicPr>
          <p:cNvPr id="52" name="그림 51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716724" y="3324225"/>
            <a:ext cx="4746646" cy="187259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모델 학습</a:t>
            </a: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(SwininspiredAE)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789679" y="1769147"/>
            <a:ext cx="10612641" cy="4436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dirty="0">
                <a:latin typeface="Pretendard"/>
                <a:ea typeface="Pretendard"/>
              </a:rPr>
              <a:t>학습 데이터</a:t>
            </a:r>
            <a:r>
              <a:rPr lang="en-US" altLang="ko-KR" dirty="0">
                <a:latin typeface="Pretendard"/>
                <a:ea typeface="Pretendard"/>
              </a:rPr>
              <a:t>:</a:t>
            </a:r>
            <a:r>
              <a:rPr lang="ko-KR" altLang="en-US" dirty="0">
                <a:latin typeface="Pretendard"/>
                <a:ea typeface="Pretendard"/>
              </a:rPr>
              <a:t> </a:t>
            </a:r>
            <a:r>
              <a:rPr lang="en-US" altLang="ko-KR" dirty="0">
                <a:latin typeface="Pretendard"/>
                <a:ea typeface="Pretendard"/>
              </a:rPr>
              <a:t>Fashion-MNIST Pullover </a:t>
            </a:r>
            <a:r>
              <a:rPr lang="en-US" altLang="ko-KR" dirty="0" err="1">
                <a:latin typeface="Pretendard"/>
                <a:ea typeface="Pretendard"/>
              </a:rPr>
              <a:t>클래스</a:t>
            </a:r>
            <a:r>
              <a:rPr lang="en-US" altLang="ko-KR" dirty="0">
                <a:latin typeface="Pretendard"/>
                <a:ea typeface="Pretendard"/>
              </a:rPr>
              <a:t>(</a:t>
            </a:r>
            <a:r>
              <a:rPr lang="en-US" altLang="ko-KR" dirty="0" err="1">
                <a:latin typeface="Pretendard"/>
                <a:ea typeface="Pretendard"/>
              </a:rPr>
              <a:t>정상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en-US" altLang="ko-KR" dirty="0" err="1">
                <a:latin typeface="Pretendard"/>
                <a:ea typeface="Pretendard"/>
              </a:rPr>
              <a:t>데이터</a:t>
            </a:r>
            <a:r>
              <a:rPr lang="en-US" altLang="ko-KR" dirty="0">
                <a:latin typeface="Pretendard"/>
                <a:ea typeface="Pretendard"/>
              </a:rPr>
              <a:t>)만 </a:t>
            </a:r>
            <a:r>
              <a:rPr lang="en-US" altLang="ko-KR" dirty="0" err="1">
                <a:latin typeface="Pretendard"/>
                <a:ea typeface="Pretendard"/>
              </a:rPr>
              <a:t>사용하여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en-US" altLang="ko-KR" dirty="0" err="1">
                <a:latin typeface="Pretendard"/>
                <a:ea typeface="Pretendard"/>
              </a:rPr>
              <a:t>모델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en-US" altLang="ko-KR" dirty="0" err="1">
                <a:latin typeface="Pretendard"/>
                <a:ea typeface="Pretendard"/>
              </a:rPr>
              <a:t>학습</a:t>
            </a:r>
            <a:r>
              <a:rPr lang="en-US" altLang="ko-KR" dirty="0">
                <a:latin typeface="Pretendard"/>
                <a:ea typeface="Pretendard"/>
              </a:rPr>
              <a:t> </a:t>
            </a:r>
            <a:r>
              <a:rPr lang="en-US" altLang="ko-KR" dirty="0" err="1">
                <a:latin typeface="Pretendard"/>
                <a:ea typeface="Pretendard"/>
              </a:rPr>
              <a:t>진행</a:t>
            </a:r>
            <a:endParaRPr lang="en-US" altLang="ko-KR" dirty="0">
              <a:latin typeface="Pretendard"/>
              <a:ea typeface="Pretendard"/>
            </a:endParaRP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b="1" dirty="0">
                <a:latin typeface="Pretendard"/>
                <a:ea typeface="Pretendard"/>
              </a:rPr>
              <a:t>손실</a:t>
            </a:r>
            <a:r>
              <a:rPr lang="en-US" altLang="ko-KR" b="1" dirty="0">
                <a:latin typeface="Pretendard"/>
                <a:ea typeface="Pretendard"/>
              </a:rPr>
              <a:t> </a:t>
            </a:r>
            <a:r>
              <a:rPr lang="ko-KR" altLang="en-US" b="1" dirty="0">
                <a:latin typeface="Pretendard"/>
                <a:ea typeface="Pretendard"/>
              </a:rPr>
              <a:t>함수</a:t>
            </a:r>
            <a:r>
              <a:rPr lang="en-US" altLang="ko-KR" b="1" dirty="0">
                <a:latin typeface="Pretendard"/>
                <a:ea typeface="Pretendard"/>
              </a:rPr>
              <a:t>(Loss)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MSE (Mean Squared Error): </a:t>
            </a:r>
            <a:r>
              <a:rPr lang="ko-KR" altLang="en-US" sz="1600" dirty="0">
                <a:latin typeface="Pretendard"/>
                <a:ea typeface="Pretendard"/>
              </a:rPr>
              <a:t>픽셀 단위로 원본 이미지와 복원 이미지 차이를 최소화하는 </a:t>
            </a:r>
            <a:r>
              <a:rPr lang="ko-KR" altLang="en-US" sz="1600" dirty="0" err="1">
                <a:latin typeface="Pretendard"/>
                <a:ea typeface="Pretendard"/>
              </a:rPr>
              <a:t>손실함수로서</a:t>
            </a:r>
            <a:r>
              <a:rPr lang="ko-KR" altLang="en-US" sz="1600" dirty="0">
                <a:latin typeface="Pretendard"/>
                <a:ea typeface="Pretendard"/>
              </a:rPr>
              <a:t> 가장 기본적인 복원 정확도를 높이는데 사용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MS-SSIM (Multi-scale Structural Similarity</a:t>
            </a:r>
            <a:r>
              <a:rPr lang="ko-KR" altLang="en-US" sz="1600" b="1" dirty="0">
                <a:latin typeface="Pretendard"/>
                <a:ea typeface="Pretendard"/>
              </a:rPr>
              <a:t> </a:t>
            </a:r>
            <a:r>
              <a:rPr lang="en-US" altLang="ko-KR" sz="1600" b="1" dirty="0">
                <a:latin typeface="Pretendard"/>
                <a:ea typeface="Pretendard"/>
              </a:rPr>
              <a:t>Index)</a:t>
            </a:r>
            <a:r>
              <a:rPr lang="en-US" altLang="ko-KR" sz="1600" dirty="0">
                <a:latin typeface="Pretendard"/>
                <a:ea typeface="Pretendard"/>
              </a:rPr>
              <a:t>: </a:t>
            </a:r>
            <a:r>
              <a:rPr lang="ko-KR" altLang="en-US" sz="1600" dirty="0">
                <a:latin typeface="Pretendard"/>
                <a:ea typeface="Pretendard"/>
              </a:rPr>
              <a:t>이미지 구조적 일관성을 여러 스케일에서 평가하여 사람이 인지하는 구조</a:t>
            </a:r>
            <a:r>
              <a:rPr lang="en-US" altLang="ko-KR" sz="1600" dirty="0">
                <a:latin typeface="Pretendard"/>
                <a:ea typeface="Pretendard"/>
              </a:rPr>
              <a:t>(</a:t>
            </a:r>
            <a:r>
              <a:rPr lang="ko-KR" altLang="en-US" sz="1600" dirty="0">
                <a:latin typeface="Pretendard"/>
                <a:ea typeface="Pretendard"/>
              </a:rPr>
              <a:t>형태</a:t>
            </a:r>
            <a:r>
              <a:rPr lang="en-US" altLang="ko-KR" sz="1600" dirty="0">
                <a:latin typeface="Pretendard"/>
                <a:ea typeface="Pretendard"/>
              </a:rPr>
              <a:t>)</a:t>
            </a:r>
            <a:r>
              <a:rPr lang="ko-KR" altLang="en-US" sz="1600" dirty="0">
                <a:latin typeface="Pretendard"/>
                <a:ea typeface="Pretendard"/>
              </a:rPr>
              <a:t> 기반으로 복원 품질 평가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Gradient Loss</a:t>
            </a:r>
            <a:r>
              <a:rPr lang="en-US" altLang="ko-KR" sz="1600" dirty="0">
                <a:latin typeface="Pretendard"/>
                <a:ea typeface="Pretendard"/>
              </a:rPr>
              <a:t>: </a:t>
            </a:r>
            <a:r>
              <a:rPr lang="ko-KR" altLang="en-US" sz="1600" dirty="0">
                <a:latin typeface="Pretendard"/>
                <a:ea typeface="Pretendard"/>
              </a:rPr>
              <a:t>경계</a:t>
            </a:r>
            <a:r>
              <a:rPr lang="en-US" altLang="ko-KR" sz="1600" dirty="0">
                <a:latin typeface="Pretendard"/>
                <a:ea typeface="Pretendard"/>
              </a:rPr>
              <a:t>(Edge)</a:t>
            </a:r>
            <a:r>
              <a:rPr lang="ko-KR" altLang="en-US" sz="1600" dirty="0">
                <a:latin typeface="Pretendard"/>
                <a:ea typeface="Pretendard"/>
              </a:rPr>
              <a:t> 및 세부 구조</a:t>
            </a:r>
            <a:r>
              <a:rPr lang="en-US" altLang="ko-KR" sz="1600" dirty="0">
                <a:latin typeface="Pretendard"/>
                <a:ea typeface="Pretendard"/>
              </a:rPr>
              <a:t>(detail)</a:t>
            </a:r>
            <a:r>
              <a:rPr lang="ko-KR" altLang="en-US" sz="1600" dirty="0">
                <a:latin typeface="Pretendard"/>
                <a:ea typeface="Pretendard"/>
              </a:rPr>
              <a:t>를 무너지지 않도록 강조하여 경계 부분 차이를 줄이는 데 집중</a:t>
            </a: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b="1" u="sng" dirty="0">
                <a:latin typeface="Pretendard"/>
                <a:ea typeface="Pretendard"/>
              </a:rPr>
              <a:t>복합 </a:t>
            </a:r>
            <a:r>
              <a:rPr lang="en-US" altLang="ko-KR" b="1" u="sng" dirty="0">
                <a:latin typeface="Pretendard"/>
                <a:ea typeface="Pretendard"/>
              </a:rPr>
              <a:t>Loss </a:t>
            </a:r>
            <a:r>
              <a:rPr lang="ko-KR" altLang="en-US" b="1" u="sng" dirty="0">
                <a:latin typeface="Pretendard"/>
                <a:ea typeface="Pretendard"/>
              </a:rPr>
              <a:t>구성을 통해 정상 복원 품질을 높이고 비정상 복원 오류를 증폭시켜 이상탐지 성능 강화</a:t>
            </a:r>
            <a:endParaRPr lang="en-US" altLang="ko-KR" b="1" u="sng" dirty="0">
              <a:latin typeface="Pretendard"/>
              <a:ea typeface="Pretendard"/>
            </a:endParaRP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dirty="0">
                <a:latin typeface="Pretendard"/>
                <a:ea typeface="Pretendard"/>
              </a:rPr>
              <a:t>초반에는 </a:t>
            </a:r>
            <a:r>
              <a:rPr lang="en-US" altLang="ko-KR" dirty="0">
                <a:latin typeface="Pretendard"/>
                <a:ea typeface="Pretendard"/>
              </a:rPr>
              <a:t>MSE Loss</a:t>
            </a:r>
            <a:r>
              <a:rPr lang="ko-KR" altLang="en-US" dirty="0">
                <a:latin typeface="Pretendard"/>
                <a:ea typeface="Pretendard"/>
              </a:rPr>
              <a:t> 중심으로 학습하고 점진적으로 </a:t>
            </a:r>
            <a:r>
              <a:rPr lang="en-US" altLang="ko-KR" dirty="0">
                <a:latin typeface="Pretendard"/>
                <a:ea typeface="Pretendard"/>
              </a:rPr>
              <a:t>MS-SSIM</a:t>
            </a:r>
            <a:r>
              <a:rPr lang="ko-KR" altLang="en-US" dirty="0">
                <a:latin typeface="Pretendard"/>
                <a:ea typeface="Pretendard"/>
              </a:rPr>
              <a:t> 및 </a:t>
            </a:r>
            <a:r>
              <a:rPr lang="en-US" altLang="ko-KR" dirty="0">
                <a:latin typeface="Pretendard"/>
                <a:ea typeface="Pretendard"/>
              </a:rPr>
              <a:t>Gradient Loss</a:t>
            </a:r>
            <a:r>
              <a:rPr lang="ko-KR" altLang="en-US" dirty="0">
                <a:latin typeface="Pretendard"/>
                <a:ea typeface="Pretendard"/>
              </a:rPr>
              <a:t>를 추가</a:t>
            </a:r>
          </a:p>
        </p:txBody>
      </p:sp>
      <p:sp>
        <p:nvSpPr>
          <p:cNvPr id="51" name="Rounded Rectangle 2"/>
          <p:cNvSpPr/>
          <p:nvPr/>
        </p:nvSpPr>
        <p:spPr>
          <a:xfrm>
            <a:off x="865094" y="1253571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3. </a:t>
            </a:r>
            <a:r>
              <a:rPr lang="ko-KR" altLang="en-US" sz="1400">
                <a:latin typeface="Pretendard"/>
                <a:ea typeface="Pretendard"/>
              </a:rPr>
              <a:t>모델 학습 </a:t>
            </a:r>
            <a:r>
              <a:rPr sz="1400">
                <a:latin typeface="Pretendard"/>
                <a:ea typeface="Pretendard"/>
              </a:rPr>
              <a:t>(</a:t>
            </a:r>
            <a:r>
              <a:rPr lang="ko-KR" altLang="en-US" sz="1400">
                <a:latin typeface="Pretendard"/>
                <a:ea typeface="Pretendard"/>
              </a:rPr>
              <a:t>정상 데이터만 학습</a:t>
            </a:r>
            <a:r>
              <a:rPr sz="1400">
                <a:latin typeface="Pretendard"/>
                <a:ea typeface="Pretendard"/>
              </a:rPr>
              <a:t>)</a:t>
            </a:r>
          </a:p>
        </p:txBody>
      </p:sp>
      <p:sp>
        <p:nvSpPr>
          <p:cNvPr id="52" name="TextBox 18"/>
          <p:cNvSpPr txBox="1"/>
          <p:nvPr/>
        </p:nvSpPr>
        <p:spPr>
          <a:xfrm>
            <a:off x="4353803" y="1244606"/>
            <a:ext cx="4803640" cy="451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ko-KR" altLang="en-US" sz="1600" dirty="0">
                <a:latin typeface="Pretendard"/>
                <a:ea typeface="Pretendard"/>
              </a:rPr>
              <a:t>정상 데이터</a:t>
            </a:r>
            <a:r>
              <a:rPr lang="en-US" altLang="ko-KR" sz="1600" dirty="0">
                <a:latin typeface="Pretendard"/>
                <a:ea typeface="Pretendard"/>
              </a:rPr>
              <a:t>(Pullover)</a:t>
            </a:r>
            <a:r>
              <a:rPr lang="ko-KR" altLang="en-US" sz="1600" dirty="0">
                <a:latin typeface="Pretendard"/>
                <a:ea typeface="Pretendard"/>
              </a:rPr>
              <a:t>만으로 학습 진행</a:t>
            </a:r>
            <a:endParaRPr lang="en-US" altLang="ko-KR" sz="1600" dirty="0">
              <a:latin typeface="Pretendard"/>
              <a:ea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Reconstruction Error </a:t>
            </a: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계산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48" name="TextBox 16"/>
          <p:cNvSpPr txBox="1"/>
          <p:nvPr/>
        </p:nvSpPr>
        <p:spPr>
          <a:xfrm>
            <a:off x="789679" y="1769147"/>
            <a:ext cx="10612641" cy="38391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2000" dirty="0">
                <a:latin typeface="Pretendard"/>
                <a:ea typeface="Pretendard"/>
              </a:rPr>
              <a:t>Reconstruction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Pretendard"/>
                <a:ea typeface="Pretendard"/>
              </a:rPr>
              <a:t>테스트 이미지 입력 </a:t>
            </a:r>
            <a:r>
              <a:rPr lang="en-US" altLang="ko-KR" sz="1600" dirty="0">
                <a:latin typeface="Pretendard"/>
                <a:ea typeface="Pretendard"/>
              </a:rPr>
              <a:t>-&gt; </a:t>
            </a:r>
            <a:r>
              <a:rPr lang="en-US" altLang="ko-KR" sz="1600" dirty="0" err="1">
                <a:latin typeface="Pretendard"/>
                <a:ea typeface="Pretendard"/>
              </a:rPr>
              <a:t>SwinInspiredAE</a:t>
            </a:r>
            <a:r>
              <a:rPr lang="ko-KR" altLang="en-US" sz="1600" dirty="0">
                <a:latin typeface="Pretendard"/>
                <a:ea typeface="Pretendard"/>
              </a:rPr>
              <a:t> 모델로 복원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Pretendard"/>
                <a:ea typeface="Pretendard"/>
              </a:rPr>
              <a:t>복원된 이미지와 원본 </a:t>
            </a:r>
            <a:r>
              <a:rPr lang="ko-KR" altLang="en-US" sz="1600" dirty="0" err="1">
                <a:latin typeface="Pretendard"/>
                <a:ea typeface="Pretendard"/>
              </a:rPr>
              <a:t>이미지간의</a:t>
            </a:r>
            <a:r>
              <a:rPr lang="ko-KR" altLang="en-US" sz="1600" dirty="0">
                <a:latin typeface="Pretendard"/>
                <a:ea typeface="Pretendard"/>
              </a:rPr>
              <a:t> 차이 측정</a:t>
            </a: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2000" b="1" dirty="0">
                <a:latin typeface="Pretendard"/>
                <a:ea typeface="Pretendard"/>
              </a:rPr>
              <a:t>Reconstruction Error</a:t>
            </a:r>
            <a:r>
              <a:rPr lang="ko-KR" altLang="en-US" sz="2000" b="1" dirty="0">
                <a:latin typeface="Pretendard"/>
                <a:ea typeface="Pretendard"/>
              </a:rPr>
              <a:t> 계산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Reconstruction Error = MSE Loss +</a:t>
            </a:r>
            <a:r>
              <a:rPr lang="ko-KR" altLang="en-US" sz="1600" b="1" dirty="0">
                <a:latin typeface="Pretendard"/>
                <a:ea typeface="Pretendard"/>
              </a:rPr>
              <a:t> </a:t>
            </a:r>
            <a:r>
              <a:rPr lang="en-US" altLang="ko-KR" sz="1600" b="1" dirty="0">
                <a:latin typeface="Pretendard"/>
                <a:ea typeface="Pretendard"/>
              </a:rPr>
              <a:t>(1-</a:t>
            </a:r>
            <a:r>
              <a:rPr lang="ko-KR" altLang="en-US" sz="1600" b="1" dirty="0">
                <a:latin typeface="Pretendard"/>
                <a:ea typeface="Pretendard"/>
              </a:rPr>
              <a:t> </a:t>
            </a:r>
            <a:r>
              <a:rPr lang="en-US" altLang="ko-KR" sz="1600" b="1" dirty="0">
                <a:latin typeface="Pretendard"/>
                <a:ea typeface="Pretendard"/>
              </a:rPr>
              <a:t>MS-SSIM) + Gradient Loss</a:t>
            </a:r>
          </a:p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2000" dirty="0">
                <a:latin typeface="Pretendard"/>
                <a:ea typeface="Pretendard"/>
              </a:rPr>
              <a:t>Threshold </a:t>
            </a:r>
            <a:r>
              <a:rPr lang="ko-KR" altLang="en-US" sz="2000" dirty="0">
                <a:latin typeface="Pretendard"/>
                <a:ea typeface="Pretendard"/>
              </a:rPr>
              <a:t>설정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Pretendard"/>
                <a:ea typeface="Pretendard"/>
              </a:rPr>
              <a:t>정상 데이터 </a:t>
            </a:r>
            <a:r>
              <a:rPr lang="en-US" altLang="ko-KR" sz="1600" dirty="0">
                <a:latin typeface="Pretendard"/>
                <a:ea typeface="Pretendard"/>
              </a:rPr>
              <a:t>Reconstruction Error </a:t>
            </a:r>
            <a:r>
              <a:rPr lang="ko-KR" altLang="en-US" sz="1600" dirty="0">
                <a:latin typeface="Pretendard"/>
                <a:ea typeface="Pretendard"/>
              </a:rPr>
              <a:t>분포 기반으로 </a:t>
            </a:r>
            <a:r>
              <a:rPr lang="ko-KR" altLang="en-US" sz="1600" dirty="0" err="1">
                <a:latin typeface="Pretendard"/>
                <a:ea typeface="Pretendard"/>
              </a:rPr>
              <a:t>임계값을</a:t>
            </a:r>
            <a:r>
              <a:rPr lang="ko-KR" altLang="en-US" sz="1600" dirty="0">
                <a:latin typeface="Pretendard"/>
                <a:ea typeface="Pretendard"/>
              </a:rPr>
              <a:t> 설정</a:t>
            </a:r>
          </a:p>
          <a:p>
            <a:pPr marL="742800" lvl="1" indent="-2856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600" dirty="0" err="1">
                <a:latin typeface="Pretendard"/>
                <a:ea typeface="Pretendard"/>
              </a:rPr>
              <a:t>임계값</a:t>
            </a:r>
            <a:r>
              <a:rPr lang="ko-KR" altLang="en-US" sz="1600" dirty="0">
                <a:latin typeface="Pretendard"/>
                <a:ea typeface="Pretendard"/>
              </a:rPr>
              <a:t> 이상인 경우 비정상으로 판별</a:t>
            </a:r>
          </a:p>
        </p:txBody>
      </p:sp>
      <p:sp>
        <p:nvSpPr>
          <p:cNvPr id="56" name="Rounded Rectangle 2"/>
          <p:cNvSpPr/>
          <p:nvPr/>
        </p:nvSpPr>
        <p:spPr>
          <a:xfrm>
            <a:off x="865094" y="1248827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4. </a:t>
            </a:r>
            <a:r>
              <a:rPr lang="ko-KR" altLang="en-US" sz="1400">
                <a:latin typeface="Pretendard"/>
                <a:ea typeface="Pretendard"/>
              </a:rPr>
              <a:t>추론 </a:t>
            </a:r>
            <a:r>
              <a:rPr lang="en-US" altLang="ko-KR" sz="1400">
                <a:latin typeface="Pretendard"/>
                <a:ea typeface="Pretendard"/>
              </a:rPr>
              <a:t>(Reconstruction Error </a:t>
            </a:r>
            <a:r>
              <a:rPr lang="ko-KR" altLang="en-US" sz="1400">
                <a:latin typeface="Pretendard"/>
                <a:ea typeface="Pretendard"/>
              </a:rPr>
              <a:t>계산</a:t>
            </a:r>
            <a:r>
              <a:rPr lang="en-US" altLang="ko-KR" sz="1400">
                <a:latin typeface="Pretendard"/>
                <a:ea typeface="Pretendard"/>
              </a:rPr>
              <a:t>)</a:t>
            </a:r>
          </a:p>
        </p:txBody>
      </p:sp>
      <p:sp>
        <p:nvSpPr>
          <p:cNvPr id="57" name="TextBox 19"/>
          <p:cNvSpPr txBox="1"/>
          <p:nvPr/>
        </p:nvSpPr>
        <p:spPr>
          <a:xfrm>
            <a:off x="4353803" y="1238054"/>
            <a:ext cx="4803640" cy="4500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ko-KR" altLang="en-US" sz="1600">
                <a:latin typeface="Pretendard"/>
                <a:ea typeface="Pretendard"/>
              </a:rPr>
              <a:t>테스트 데이터 복원 및 </a:t>
            </a:r>
            <a:r>
              <a:rPr lang="en-US" altLang="ko-KR" sz="1600">
                <a:latin typeface="Pretendard"/>
                <a:ea typeface="Pretendard"/>
              </a:rPr>
              <a:t>Reconstruction Error </a:t>
            </a:r>
            <a:r>
              <a:rPr lang="ko-KR" altLang="en-US" sz="1600">
                <a:latin typeface="Pretendard"/>
                <a:ea typeface="Pretendard"/>
              </a:rPr>
              <a:t>계산</a:t>
            </a:r>
            <a:endParaRPr lang="en-US" altLang="ko-KR" sz="1600">
              <a:latin typeface="Pretendard"/>
              <a:ea typeface="Pretendar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"/>
          <p:cNvSpPr txBox="1"/>
          <p:nvPr/>
        </p:nvSpPr>
        <p:spPr>
          <a:xfrm>
            <a:off x="731838" y="289712"/>
            <a:ext cx="5401582" cy="575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ko-KR" altLang="en-US" sz="3200">
                <a:solidFill>
                  <a:schemeClr val="tx1">
                    <a:lumMod val="95000"/>
                    <a:lumOff val="5000"/>
                  </a:schemeClr>
                </a:solidFill>
                <a:latin typeface="Pretendard ExtraBold"/>
                <a:ea typeface="Pretendard ExtraBold"/>
                <a:cs typeface="Pretendard ExtraBold"/>
              </a:rPr>
              <a:t>이상 탐지 수행 및 평가</a:t>
            </a:r>
          </a:p>
        </p:txBody>
      </p:sp>
      <p:sp>
        <p:nvSpPr>
          <p:cNvPr id="22" name="TextBox 6"/>
          <p:cNvSpPr txBox="1"/>
          <p:nvPr/>
        </p:nvSpPr>
        <p:spPr>
          <a:xfrm>
            <a:off x="9347199" y="544903"/>
            <a:ext cx="2112963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defRPr/>
            </a:pPr>
            <a:r>
              <a:rPr lang="ko-KR" altLang="en-US" sz="140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Pretendard ExtraBold"/>
                <a:ea typeface="Pretendard ExtraBold"/>
                <a:cs typeface="Pretendard ExtraBold"/>
              </a:rPr>
              <a:t>이상탐지 프로젝트</a:t>
            </a:r>
            <a:endParaRPr lang="ko-KR" altLang="en-US" sz="1400">
              <a:solidFill>
                <a:schemeClr val="tx1">
                  <a:lumMod val="95000"/>
                  <a:lumOff val="5000"/>
                </a:schemeClr>
              </a:solidFill>
              <a:latin typeface="Pretendard ExtraBold"/>
              <a:ea typeface="Pretendard ExtraBold"/>
              <a:cs typeface="Pretendard ExtraBold"/>
            </a:endParaRPr>
          </a:p>
        </p:txBody>
      </p:sp>
      <p:sp>
        <p:nvSpPr>
          <p:cNvPr id="60" name="Rounded Rectangle 2"/>
          <p:cNvSpPr/>
          <p:nvPr/>
        </p:nvSpPr>
        <p:spPr>
          <a:xfrm>
            <a:off x="865094" y="1242996"/>
            <a:ext cx="3316941" cy="432000"/>
          </a:xfrm>
          <a:prstGeom prst="roundRect">
            <a:avLst>
              <a:gd name="adj" fmla="val 16667"/>
            </a:avLst>
          </a:prstGeom>
          <a:solidFill>
            <a:srgbClr val="1E7452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 sz="1400" b="1"/>
            </a:pPr>
            <a:r>
              <a:rPr lang="en-US" sz="1400">
                <a:latin typeface="Pretendard"/>
                <a:ea typeface="Pretendard"/>
              </a:rPr>
              <a:t>5. </a:t>
            </a:r>
            <a:r>
              <a:rPr lang="ko-KR" altLang="en-US" sz="1400">
                <a:latin typeface="Pretendard"/>
                <a:ea typeface="Pretendard"/>
              </a:rPr>
              <a:t>이상 탐지 수행 및 평가 </a:t>
            </a:r>
          </a:p>
        </p:txBody>
      </p:sp>
      <p:sp>
        <p:nvSpPr>
          <p:cNvPr id="61" name="TextBox 20"/>
          <p:cNvSpPr txBox="1"/>
          <p:nvPr/>
        </p:nvSpPr>
        <p:spPr>
          <a:xfrm>
            <a:off x="4425521" y="1231501"/>
            <a:ext cx="4803640" cy="4525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Clr>
                <a:srgbClr val="FF0000"/>
              </a:buClr>
              <a:defRPr/>
            </a:pPr>
            <a:r>
              <a:rPr lang="en-US" altLang="ko-KR" sz="1600">
                <a:latin typeface="Pretendard"/>
                <a:ea typeface="Pretendard"/>
              </a:rPr>
              <a:t>Error Threshold</a:t>
            </a:r>
            <a:r>
              <a:rPr lang="ko-KR" altLang="en-US" sz="1600">
                <a:latin typeface="Pretendard"/>
                <a:ea typeface="Pretendard"/>
              </a:rPr>
              <a:t>로 정상</a:t>
            </a:r>
            <a:r>
              <a:rPr lang="en-US" altLang="ko-KR" sz="1600">
                <a:latin typeface="Pretendard"/>
                <a:ea typeface="Pretendard"/>
              </a:rPr>
              <a:t>/</a:t>
            </a:r>
            <a:r>
              <a:rPr lang="ko-KR" altLang="en-US" sz="1600">
                <a:latin typeface="Pretendard"/>
                <a:ea typeface="Pretendard"/>
              </a:rPr>
              <a:t>비정상 판별</a:t>
            </a:r>
          </a:p>
        </p:txBody>
      </p:sp>
      <p:sp>
        <p:nvSpPr>
          <p:cNvPr id="72" name="TextBox 16"/>
          <p:cNvSpPr txBox="1"/>
          <p:nvPr/>
        </p:nvSpPr>
        <p:spPr>
          <a:xfrm>
            <a:off x="822864" y="1588844"/>
            <a:ext cx="10608673" cy="49152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600" indent="-285600">
              <a:lnSpc>
                <a:spcPct val="20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b="1" dirty="0">
                <a:latin typeface="Pretendard"/>
                <a:ea typeface="Pretendard"/>
              </a:rPr>
              <a:t>최종 이상 탐지 수행 전략 </a:t>
            </a:r>
            <a:r>
              <a:rPr lang="en-US" altLang="ko-KR" b="1" dirty="0">
                <a:latin typeface="Pretendard"/>
                <a:ea typeface="Pretendard"/>
              </a:rPr>
              <a:t>(</a:t>
            </a:r>
            <a:r>
              <a:rPr lang="en-US" altLang="ko-KR" b="1" dirty="0" err="1">
                <a:latin typeface="Pretendard"/>
                <a:ea typeface="Pretendard"/>
              </a:rPr>
              <a:t>SwinInspiredAE</a:t>
            </a:r>
            <a:r>
              <a:rPr lang="en-US" altLang="ko-KR" b="1" dirty="0">
                <a:latin typeface="Pretendard"/>
                <a:ea typeface="Pretendard"/>
              </a:rPr>
              <a:t>)</a:t>
            </a:r>
          </a:p>
          <a:p>
            <a:pPr marL="370000" indent="-370000">
              <a:lnSpc>
                <a:spcPct val="150000"/>
              </a:lnSpc>
              <a:buClr>
                <a:schemeClr val="dk1"/>
              </a:buClr>
              <a:buAutoNum type="arabicPeriod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Patch Aggregation </a:t>
            </a:r>
            <a:r>
              <a:rPr lang="ko-KR" altLang="en-US" sz="1600" b="1" dirty="0">
                <a:latin typeface="Pretendard"/>
                <a:ea typeface="Pretendard"/>
              </a:rPr>
              <a:t>기반 </a:t>
            </a:r>
            <a:r>
              <a:rPr lang="en-US" altLang="ko-KR" sz="1600" b="1" dirty="0">
                <a:latin typeface="Pretendard"/>
                <a:ea typeface="Pretendard"/>
              </a:rPr>
              <a:t>Encoder </a:t>
            </a:r>
            <a:r>
              <a:rPr lang="ko-KR" altLang="en-US" sz="1600" b="1" dirty="0">
                <a:latin typeface="Pretendard"/>
                <a:ea typeface="Pretendard"/>
              </a:rPr>
              <a:t>설계</a:t>
            </a:r>
            <a:endParaRPr lang="ko-KR" altLang="en-US" sz="1600" dirty="0">
              <a:latin typeface="Pretendard"/>
              <a:ea typeface="Pretendard"/>
            </a:endParaRP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500" dirty="0">
                <a:latin typeface="Pretendard"/>
                <a:ea typeface="Pretendard"/>
              </a:rPr>
              <a:t>Swin Transformer</a:t>
            </a:r>
            <a:r>
              <a:rPr lang="ko-KR" altLang="en-US" sz="1500" dirty="0">
                <a:latin typeface="Pretendard"/>
                <a:ea typeface="Pretendard"/>
              </a:rPr>
              <a:t>의 </a:t>
            </a:r>
            <a:r>
              <a:rPr lang="en-US" altLang="ko-KR" sz="1500" dirty="0">
                <a:latin typeface="Pretendard"/>
                <a:ea typeface="Pretendard"/>
              </a:rPr>
              <a:t>Patch Aggregation </a:t>
            </a:r>
            <a:r>
              <a:rPr lang="ko-KR" altLang="en-US" sz="1500" dirty="0">
                <a:latin typeface="Pretendard"/>
                <a:ea typeface="Pretendard"/>
              </a:rPr>
              <a:t>아이디어를 적용하여 입력 이미지의 특징을 계층적으로 추출하고 압축함</a:t>
            </a: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500" dirty="0">
                <a:latin typeface="Pretendard"/>
                <a:ea typeface="Pretendard"/>
              </a:rPr>
              <a:t>이를 통해 정상</a:t>
            </a:r>
            <a:r>
              <a:rPr lang="en-US" altLang="ko-KR" sz="1500" dirty="0">
                <a:latin typeface="Pretendard"/>
                <a:ea typeface="Pretendard"/>
              </a:rPr>
              <a:t>/</a:t>
            </a:r>
            <a:r>
              <a:rPr lang="ko-KR" altLang="en-US" sz="1500" dirty="0">
                <a:latin typeface="Pretendard"/>
                <a:ea typeface="Pretendard"/>
              </a:rPr>
              <a:t>비정상 데이터 간 </a:t>
            </a:r>
            <a:r>
              <a:rPr lang="en-US" altLang="ko-KR" sz="1500" dirty="0">
                <a:latin typeface="Pretendard"/>
                <a:ea typeface="Pretendard"/>
              </a:rPr>
              <a:t>Reconstruction Error</a:t>
            </a:r>
            <a:r>
              <a:rPr lang="ko-KR" altLang="en-US" sz="1500" dirty="0">
                <a:latin typeface="Pretendard"/>
                <a:ea typeface="Pretendard"/>
              </a:rPr>
              <a:t>의 차이를 크게 확장하여 이상 탐지 민감도 향상</a:t>
            </a:r>
          </a:p>
          <a:p>
            <a:pPr marL="370000" indent="-370000">
              <a:lnSpc>
                <a:spcPct val="150000"/>
              </a:lnSpc>
              <a:buClr>
                <a:schemeClr val="dk1"/>
              </a:buClr>
              <a:buAutoNum type="arabicPeriod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Latent </a:t>
            </a:r>
            <a:r>
              <a:rPr lang="ko-KR" altLang="en-US" sz="1600" b="1" dirty="0">
                <a:latin typeface="Pretendard"/>
                <a:ea typeface="Pretendard"/>
              </a:rPr>
              <a:t>공간 </a:t>
            </a:r>
            <a:r>
              <a:rPr lang="en-US" altLang="ko-KR" sz="1600" b="1" dirty="0">
                <a:latin typeface="Pretendard"/>
                <a:ea typeface="Pretendard"/>
              </a:rPr>
              <a:t>FC Layer </a:t>
            </a:r>
            <a:r>
              <a:rPr lang="ko-KR" altLang="en-US" sz="1600" b="1" dirty="0">
                <a:latin typeface="Pretendard"/>
                <a:ea typeface="Pretendard"/>
              </a:rPr>
              <a:t>추가 </a:t>
            </a:r>
            <a:endParaRPr lang="ko-KR" altLang="en-US" sz="1600" dirty="0">
              <a:latin typeface="Pretendard"/>
              <a:ea typeface="Pretendard"/>
            </a:endParaRP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500" dirty="0" err="1">
                <a:latin typeface="Pretendard"/>
                <a:ea typeface="Pretendard"/>
              </a:rPr>
              <a:t>Encoder</a:t>
            </a:r>
            <a:r>
              <a:rPr lang="ko-KR" altLang="en-US" sz="1500" dirty="0">
                <a:latin typeface="Pretendard"/>
                <a:ea typeface="Pretendard"/>
              </a:rPr>
              <a:t> 출력(</a:t>
            </a:r>
            <a:r>
              <a:rPr lang="ko-KR" altLang="en-US" sz="1500" dirty="0" err="1">
                <a:latin typeface="Pretendard"/>
                <a:ea typeface="Pretendard"/>
              </a:rPr>
              <a:t>feature</a:t>
            </a:r>
            <a:r>
              <a:rPr lang="ko-KR" altLang="en-US" sz="1500" dirty="0">
                <a:latin typeface="Pretendard"/>
                <a:ea typeface="Pretendard"/>
              </a:rPr>
              <a:t>)을 </a:t>
            </a:r>
            <a:r>
              <a:rPr lang="ko-KR" altLang="en-US" sz="1500" dirty="0" err="1">
                <a:latin typeface="Pretendard"/>
                <a:ea typeface="Pretendard"/>
              </a:rPr>
              <a:t>Flatten하여</a:t>
            </a:r>
            <a:r>
              <a:rPr lang="ko-KR" altLang="en-US" sz="1500" dirty="0">
                <a:latin typeface="Pretendard"/>
                <a:ea typeface="Pretendard"/>
              </a:rPr>
              <a:t> FC </a:t>
            </a:r>
            <a:r>
              <a:rPr lang="ko-KR" altLang="en-US" sz="1500" dirty="0" err="1">
                <a:latin typeface="Pretendard"/>
                <a:ea typeface="Pretendard"/>
              </a:rPr>
              <a:t>Layer를</a:t>
            </a:r>
            <a:r>
              <a:rPr lang="ko-KR" altLang="en-US" sz="1500" dirty="0">
                <a:latin typeface="Pretendard"/>
                <a:ea typeface="Pretendard"/>
              </a:rPr>
              <a:t> 통해 고차원 특징을 128차원으로 강하게 압축</a:t>
            </a: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500" dirty="0">
                <a:latin typeface="Pretendard"/>
                <a:ea typeface="Pretendard"/>
              </a:rPr>
              <a:t>정상 데이터의 구조적 특징은 보존하는 반면, 비정상 데이터 복원을 억제하여</a:t>
            </a:r>
            <a:r>
              <a:rPr lang="en-US" altLang="ko-KR" sz="1500" dirty="0">
                <a:latin typeface="Pretendard"/>
                <a:ea typeface="Pretendard"/>
              </a:rPr>
              <a:t> </a:t>
            </a:r>
            <a:r>
              <a:rPr lang="ko-KR" altLang="en-US" sz="1500" dirty="0">
                <a:latin typeface="Pretendard"/>
                <a:ea typeface="Pretendard"/>
              </a:rPr>
              <a:t>비정상 데이터의 </a:t>
            </a:r>
            <a:r>
              <a:rPr lang="ko-KR" altLang="en-US" sz="1500" dirty="0" err="1">
                <a:latin typeface="Pretendard"/>
                <a:ea typeface="Pretendard"/>
              </a:rPr>
              <a:t>Reconstruction</a:t>
            </a:r>
            <a:r>
              <a:rPr lang="ko-KR" altLang="en-US" sz="1500" dirty="0">
                <a:latin typeface="Pretendard"/>
                <a:ea typeface="Pretendard"/>
              </a:rPr>
              <a:t> </a:t>
            </a:r>
            <a:r>
              <a:rPr lang="ko-KR" altLang="en-US" sz="1500" dirty="0" err="1">
                <a:latin typeface="Pretendard"/>
                <a:ea typeface="Pretendard"/>
              </a:rPr>
              <a:t>Error를</a:t>
            </a:r>
            <a:r>
              <a:rPr lang="ko-KR" altLang="en-US" sz="1500" dirty="0">
                <a:latin typeface="Pretendard"/>
                <a:ea typeface="Pretendard"/>
              </a:rPr>
              <a:t> 크게 증가시키는 효과를 유도</a:t>
            </a:r>
          </a:p>
          <a:p>
            <a:pPr marL="370000" indent="-370000">
              <a:lnSpc>
                <a:spcPct val="150000"/>
              </a:lnSpc>
              <a:buClr>
                <a:schemeClr val="dk1"/>
              </a:buClr>
              <a:buAutoNum type="arabicPeriod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MSE + MS-SSIM + Gradient Loss </a:t>
            </a:r>
            <a:r>
              <a:rPr lang="ko-KR" altLang="en-US" sz="1600" b="1" dirty="0">
                <a:latin typeface="Pretendard"/>
                <a:ea typeface="Pretendard"/>
              </a:rPr>
              <a:t>복합 구성</a:t>
            </a:r>
            <a:endParaRPr lang="ko-KR" altLang="en-US" sz="1600" b="1" dirty="0">
              <a:solidFill>
                <a:srgbClr val="FF0000"/>
              </a:solidFill>
              <a:latin typeface="Pretendard"/>
              <a:ea typeface="Pretendard"/>
            </a:endParaRP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Pretendard"/>
                <a:ea typeface="Pretendard"/>
              </a:rPr>
              <a:t>단순 픽셀 복원(MSE) 외에도 구조적 유사성(MS-SSIM), 경계 세부 특징(</a:t>
            </a:r>
            <a:r>
              <a:rPr lang="ko-KR" altLang="en-US" sz="1600" dirty="0" err="1">
                <a:latin typeface="Pretendard"/>
                <a:ea typeface="Pretendard"/>
              </a:rPr>
              <a:t>Gradient</a:t>
            </a:r>
            <a:r>
              <a:rPr lang="ko-KR" altLang="en-US" sz="1600" dirty="0">
                <a:latin typeface="Pretendard"/>
                <a:ea typeface="Pretendard"/>
              </a:rPr>
              <a:t>)을 함께 고려</a:t>
            </a: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ko-KR" altLang="en-US" sz="1600" dirty="0">
                <a:latin typeface="Pretendard"/>
                <a:ea typeface="Pretendard"/>
              </a:rPr>
              <a:t>복원 품질을 </a:t>
            </a:r>
            <a:r>
              <a:rPr lang="ko-KR" altLang="en-US" sz="1600" dirty="0" err="1">
                <a:latin typeface="Pretendard"/>
                <a:ea typeface="Pretendard"/>
              </a:rPr>
              <a:t>구조+세부</a:t>
            </a:r>
            <a:r>
              <a:rPr lang="ko-KR" altLang="en-US" sz="1600" dirty="0">
                <a:latin typeface="Pretendard"/>
                <a:ea typeface="Pretendard"/>
              </a:rPr>
              <a:t> 텍스처까지 동시에 </a:t>
            </a:r>
            <a:r>
              <a:rPr lang="ko-KR" altLang="en-US" sz="1600" dirty="0" err="1">
                <a:latin typeface="Pretendard"/>
                <a:ea typeface="Pretendard"/>
              </a:rPr>
              <a:t>향상시켜,비정상</a:t>
            </a:r>
            <a:r>
              <a:rPr lang="ko-KR" altLang="en-US" sz="1600" dirty="0">
                <a:latin typeface="Pretendard"/>
                <a:ea typeface="Pretendard"/>
              </a:rPr>
              <a:t> 패턴을 더욱 뚜렷하게 구별할 수 있도록 함</a:t>
            </a:r>
          </a:p>
          <a:p>
            <a:pPr marL="370000" indent="-370000">
              <a:lnSpc>
                <a:spcPct val="150000"/>
              </a:lnSpc>
              <a:buClr>
                <a:schemeClr val="dk1"/>
              </a:buClr>
              <a:buAutoNum type="arabicPeriod"/>
              <a:defRPr/>
            </a:pPr>
            <a:r>
              <a:rPr lang="en-US" altLang="ko-KR" sz="1600" b="1" dirty="0">
                <a:latin typeface="Pretendard"/>
                <a:ea typeface="Pretendard"/>
              </a:rPr>
              <a:t>Inference </a:t>
            </a:r>
            <a:r>
              <a:rPr lang="ko-KR" altLang="en-US" sz="1600" b="1" dirty="0">
                <a:latin typeface="Pretendard"/>
                <a:ea typeface="Pretendard"/>
              </a:rPr>
              <a:t>전략 </a:t>
            </a:r>
            <a:r>
              <a:rPr lang="en-US" altLang="ko-KR" sz="1600" b="1" dirty="0">
                <a:latin typeface="Pretendard"/>
                <a:ea typeface="Pretendard"/>
              </a:rPr>
              <a:t>(Reconstruction Error </a:t>
            </a:r>
            <a:r>
              <a:rPr lang="ko-KR" altLang="en-US" sz="1600" b="1" dirty="0">
                <a:latin typeface="Pretendard"/>
                <a:ea typeface="Pretendard"/>
              </a:rPr>
              <a:t>기준 이상탐지</a:t>
            </a:r>
            <a:r>
              <a:rPr lang="en-US" altLang="ko-KR" sz="1600" b="1" dirty="0">
                <a:latin typeface="Pretendard"/>
                <a:ea typeface="Pretendard"/>
              </a:rPr>
              <a:t>)</a:t>
            </a:r>
            <a:r>
              <a:rPr lang="ko-KR" altLang="en-US" sz="1600" b="1" dirty="0">
                <a:latin typeface="Pretendard"/>
                <a:ea typeface="Pretendard"/>
              </a:rPr>
              <a:t> </a:t>
            </a:r>
            <a:endParaRPr lang="ko-KR" altLang="en-US" sz="1600" dirty="0">
              <a:latin typeface="Pretendard"/>
              <a:ea typeface="Pretendard"/>
            </a:endParaRPr>
          </a:p>
          <a:p>
            <a:pPr marL="827200" lvl="1" indent="-370000">
              <a:lnSpc>
                <a:spcPct val="150000"/>
              </a:lnSpc>
              <a:buClr>
                <a:schemeClr val="dk1"/>
              </a:buClr>
              <a:buFont typeface="Arial"/>
              <a:buChar char="•"/>
              <a:defRPr/>
            </a:pPr>
            <a:r>
              <a:rPr lang="en-US" altLang="ko-KR" sz="1600" dirty="0">
                <a:latin typeface="Pretendard"/>
                <a:ea typeface="Pretendard"/>
              </a:rPr>
              <a:t>Threshold</a:t>
            </a:r>
            <a:r>
              <a:rPr lang="ko-KR" altLang="en-US" sz="1600" dirty="0">
                <a:latin typeface="Pretendard"/>
                <a:ea typeface="Pretendard"/>
              </a:rPr>
              <a:t>값과</a:t>
            </a:r>
            <a:r>
              <a:rPr lang="en-US" altLang="ko-KR" sz="1600" dirty="0">
                <a:latin typeface="Pretendard"/>
                <a:ea typeface="Pretendard"/>
              </a:rPr>
              <a:t> </a:t>
            </a:r>
            <a:r>
              <a:rPr lang="ko-KR" altLang="en-US" sz="1600" dirty="0">
                <a:latin typeface="Pretendard"/>
                <a:ea typeface="Pretendard"/>
              </a:rPr>
              <a:t>비교를 통해 복원 실패 정도를 기반으로 비정상 샘플을 안정적이고 신뢰성 있게 탐지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875</Words>
  <Application>Microsoft Office PowerPoint</Application>
  <PresentationFormat>와이드스크린</PresentationFormat>
  <Paragraphs>122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8" baseType="lpstr">
      <vt:lpstr>Pretendard</vt:lpstr>
      <vt:lpstr>Pretendard ExtraBold</vt:lpstr>
      <vt:lpstr>Pretendard SemiBold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송채헌</dc:creator>
  <cp:lastModifiedBy>재원 서</cp:lastModifiedBy>
  <cp:revision>1383</cp:revision>
  <dcterms:created xsi:type="dcterms:W3CDTF">2024-07-26T05:51:07Z</dcterms:created>
  <dcterms:modified xsi:type="dcterms:W3CDTF">2025-04-29T02:28:58Z</dcterms:modified>
  <cp:version/>
</cp:coreProperties>
</file>