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720" y="-2318"/>
      </p:cViewPr>
      <p:guideLst>
        <p:guide orient="horz" pos="13607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6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26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4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3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0CBF-47FE-4A84-AD8C-B5AF4F1E4529}" type="datetimeFigureOut">
              <a:rPr lang="pt-BR" smtClean="0"/>
              <a:t>12/10/2023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E53C-5ACA-4C06-A107-A4D57B4E80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007643F-DBB7-C957-A9CC-E9858D36799D}"/>
              </a:ext>
            </a:extLst>
          </p:cNvPr>
          <p:cNvSpPr/>
          <p:nvPr/>
        </p:nvSpPr>
        <p:spPr>
          <a:xfrm>
            <a:off x="355600" y="5765800"/>
            <a:ext cx="15844044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7F22E0-566C-B4F9-C339-4513B0807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3054" y="1324828"/>
            <a:ext cx="21543964" cy="1555969"/>
          </a:xfrm>
        </p:spPr>
        <p:txBody>
          <a:bodyPr>
            <a:normAutofit fontScale="90000"/>
          </a:bodyPr>
          <a:lstStyle/>
          <a:p>
            <a:r>
              <a:rPr lang="pt-BR" sz="9600" b="1" cap="all" dirty="0">
                <a:latin typeface="Arial" panose="020B0604020202020204" pitchFamily="34" charset="0"/>
                <a:cs typeface="Arial" panose="020B0604020202020204" pitchFamily="34" charset="0"/>
              </a:rPr>
              <a:t>Brinquedo Pinball para crianças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65AFF2-C8A0-234B-080C-0261CDE1AA56}"/>
              </a:ext>
            </a:extLst>
          </p:cNvPr>
          <p:cNvSpPr txBox="1"/>
          <p:nvPr/>
        </p:nvSpPr>
        <p:spPr>
          <a:xfrm>
            <a:off x="4800600" y="3072487"/>
            <a:ext cx="2269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Franciellen</a:t>
            </a:r>
            <a:r>
              <a:rPr lang="pt-BR" sz="3600" dirty="0"/>
              <a:t> </a:t>
            </a:r>
            <a:r>
              <a:rPr lang="pt-BR" sz="3600" dirty="0" err="1"/>
              <a:t>Thurler</a:t>
            </a:r>
            <a:r>
              <a:rPr lang="pt-BR" sz="3600" dirty="0"/>
              <a:t> Freire </a:t>
            </a:r>
            <a:r>
              <a:rPr lang="pt-BR" sz="3600" dirty="0" err="1"/>
              <a:t>Allemão</a:t>
            </a:r>
            <a:endParaRPr lang="pt-BR" sz="3600" dirty="0"/>
          </a:p>
          <a:p>
            <a:pPr algn="ctr"/>
            <a:r>
              <a:rPr lang="pt-BR" sz="3600" dirty="0"/>
              <a:t>Maria Clara Gonçalves de Almeida</a:t>
            </a:r>
          </a:p>
          <a:p>
            <a:pPr algn="ctr"/>
            <a:r>
              <a:rPr lang="pt-BR" sz="3600" dirty="0"/>
              <a:t>Sergio Pedro Rodrigues Oliveira</a:t>
            </a:r>
          </a:p>
          <a:p>
            <a:pPr algn="ctr"/>
            <a:r>
              <a:rPr lang="pt-BR" sz="3600" dirty="0"/>
              <a:t>Curso de Engenharia Elétrica – CEFET/RJ – Nova Friburgo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036AF6-E3EB-8A6C-E14F-FBDA03BC4029}"/>
              </a:ext>
            </a:extLst>
          </p:cNvPr>
          <p:cNvSpPr txBox="1"/>
          <p:nvPr/>
        </p:nvSpPr>
        <p:spPr>
          <a:xfrm>
            <a:off x="354806" y="5976540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Font typeface="+mj-lt"/>
              <a:buAutoNum type="arabicPeriod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21F0B5-4D1E-98D5-E081-C0A40FF8649B}"/>
              </a:ext>
            </a:extLst>
          </p:cNvPr>
          <p:cNvSpPr/>
          <p:nvPr/>
        </p:nvSpPr>
        <p:spPr>
          <a:xfrm>
            <a:off x="356394" y="13731019"/>
            <a:ext cx="15844044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09EEE6-AF95-1C8B-F107-DE131AB71C36}"/>
              </a:ext>
            </a:extLst>
          </p:cNvPr>
          <p:cNvSpPr txBox="1"/>
          <p:nvPr/>
        </p:nvSpPr>
        <p:spPr>
          <a:xfrm>
            <a:off x="355600" y="13941759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A5B183F-E8D8-68AF-1CA4-4ED21151FAB3}"/>
              </a:ext>
            </a:extLst>
          </p:cNvPr>
          <p:cNvSpPr/>
          <p:nvPr/>
        </p:nvSpPr>
        <p:spPr>
          <a:xfrm>
            <a:off x="16220284" y="29525130"/>
            <a:ext cx="15844044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61FDBD-D013-DA92-DE6A-41BA8BECE6CF}"/>
              </a:ext>
            </a:extLst>
          </p:cNvPr>
          <p:cNvSpPr txBox="1"/>
          <p:nvPr/>
        </p:nvSpPr>
        <p:spPr>
          <a:xfrm>
            <a:off x="16219490" y="29735870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Conclusão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26CD9E8-71E7-67C2-8DA9-8F8BE8AD8624}"/>
              </a:ext>
            </a:extLst>
          </p:cNvPr>
          <p:cNvSpPr/>
          <p:nvPr/>
        </p:nvSpPr>
        <p:spPr>
          <a:xfrm>
            <a:off x="335756" y="18758009"/>
            <a:ext cx="15844044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782AB0-FF6A-3058-4C76-6485141A94BA}"/>
              </a:ext>
            </a:extLst>
          </p:cNvPr>
          <p:cNvSpPr txBox="1"/>
          <p:nvPr/>
        </p:nvSpPr>
        <p:spPr>
          <a:xfrm>
            <a:off x="334962" y="18968749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Metodologia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4119F5-D796-7447-B762-022AFAF00807}"/>
              </a:ext>
            </a:extLst>
          </p:cNvPr>
          <p:cNvSpPr/>
          <p:nvPr/>
        </p:nvSpPr>
        <p:spPr>
          <a:xfrm>
            <a:off x="16220284" y="15875979"/>
            <a:ext cx="1584404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2ADCA4-72BB-766A-78A2-A8A80666044F}"/>
              </a:ext>
            </a:extLst>
          </p:cNvPr>
          <p:cNvSpPr txBox="1"/>
          <p:nvPr/>
        </p:nvSpPr>
        <p:spPr>
          <a:xfrm>
            <a:off x="16219490" y="16086719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 algn="ctr">
              <a:buFont typeface="+mj-lt"/>
              <a:buAutoNum type="romanUcPeriod" startAt="3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Modelagem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82F952-2174-0072-4CC4-E3CFBC60A8E0}"/>
              </a:ext>
            </a:extLst>
          </p:cNvPr>
          <p:cNvSpPr/>
          <p:nvPr/>
        </p:nvSpPr>
        <p:spPr>
          <a:xfrm>
            <a:off x="16235828" y="34448575"/>
            <a:ext cx="15844044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8AAF11-A48F-6925-123A-1D7B0BB0454B}"/>
              </a:ext>
            </a:extLst>
          </p:cNvPr>
          <p:cNvSpPr txBox="1"/>
          <p:nvPr/>
        </p:nvSpPr>
        <p:spPr>
          <a:xfrm>
            <a:off x="16235034" y="34659315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Font typeface="+mj-lt"/>
              <a:buAutoNum type="arabicPeriod" startAt="5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Referências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1DD4D1-1277-1012-9E4A-F114EB0916A0}"/>
              </a:ext>
            </a:extLst>
          </p:cNvPr>
          <p:cNvSpPr/>
          <p:nvPr/>
        </p:nvSpPr>
        <p:spPr>
          <a:xfrm>
            <a:off x="356394" y="29824681"/>
            <a:ext cx="1584404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59CD2B7-F1A7-2BC7-7EC5-95CEF7971B0C}"/>
              </a:ext>
            </a:extLst>
          </p:cNvPr>
          <p:cNvSpPr txBox="1"/>
          <p:nvPr/>
        </p:nvSpPr>
        <p:spPr>
          <a:xfrm>
            <a:off x="355600" y="30035421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 algn="ctr">
              <a:buFont typeface="+mj-lt"/>
              <a:buAutoNum type="romanUcPeriod" startAt="2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Circuito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C84E2-F366-2A4A-214A-07D24872CED1}"/>
              </a:ext>
            </a:extLst>
          </p:cNvPr>
          <p:cNvSpPr txBox="1"/>
          <p:nvPr/>
        </p:nvSpPr>
        <p:spPr>
          <a:xfrm>
            <a:off x="348460" y="7615914"/>
            <a:ext cx="15826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	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O projeto é um pinball, de dimensões portátil (um pouco maior que uma caixa de sapatos), construído com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Arduino UNO R3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, seis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 seis sensores ópticos que mapeiam a movimentação da bola. Com base no mapeamento da movimentação da bola, em lugares determinados, os pontos do jogo são marcados e contados, ou a partida é reiniciada e os pontos são zerados.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48B09BD-E97C-58AD-1D01-97C449EE5971}"/>
              </a:ext>
            </a:extLst>
          </p:cNvPr>
          <p:cNvSpPr txBox="1"/>
          <p:nvPr/>
        </p:nvSpPr>
        <p:spPr>
          <a:xfrm>
            <a:off x="353223" y="15837583"/>
            <a:ext cx="15800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/>
              <a:t>	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Desenvolver um brinquedo simples para crianças com transtorno de espectro autista (TEA) que envolva circuitos elétricos.</a:t>
            </a:r>
            <a:b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BF8D1A-B5F3-4D16-CA87-F5ADD56E5A8B}"/>
              </a:ext>
            </a:extLst>
          </p:cNvPr>
          <p:cNvSpPr/>
          <p:nvPr/>
        </p:nvSpPr>
        <p:spPr>
          <a:xfrm>
            <a:off x="356394" y="20927914"/>
            <a:ext cx="1584404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F12DFB-0F4D-5903-EC5C-038F2F98E3F4}"/>
              </a:ext>
            </a:extLst>
          </p:cNvPr>
          <p:cNvSpPr txBox="1"/>
          <p:nvPr/>
        </p:nvSpPr>
        <p:spPr>
          <a:xfrm>
            <a:off x="355600" y="21138654"/>
            <a:ext cx="158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 algn="ctr">
              <a:buFont typeface="+mj-lt"/>
              <a:buAutoNum type="romanUcPeriod"/>
            </a:pPr>
            <a:r>
              <a:rPr lang="pt-BR" sz="5400" cap="all" dirty="0">
                <a:solidFill>
                  <a:schemeClr val="bg1"/>
                </a:solidFill>
                <a:latin typeface="Arial" panose="020B0604020202020204" pitchFamily="34" charset="0"/>
              </a:rPr>
              <a:t>Programação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3369A83-5490-F0AD-3FBE-6EAC2359DFFF}"/>
              </a:ext>
            </a:extLst>
          </p:cNvPr>
          <p:cNvSpPr txBox="1"/>
          <p:nvPr/>
        </p:nvSpPr>
        <p:spPr>
          <a:xfrm>
            <a:off x="396992" y="23071029"/>
            <a:ext cx="15866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	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 programação usada no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foi uma variante do C, um bloco de códigos chamado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98A315F4-6357-06CE-8776-35098A70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20" y="24989621"/>
            <a:ext cx="4570691" cy="457069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CC0350F-57D9-3E47-316E-7E7CFDB4E431}"/>
              </a:ext>
            </a:extLst>
          </p:cNvPr>
          <p:cNvSpPr txBox="1"/>
          <p:nvPr/>
        </p:nvSpPr>
        <p:spPr>
          <a:xfrm>
            <a:off x="16175036" y="17935835"/>
            <a:ext cx="15800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	O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usado para projetar e modelar a estrutura </a:t>
            </a:r>
            <a:r>
              <a:rPr lang="pt-BR" sz="4400">
                <a:latin typeface="Arial" panose="020B0604020202020204" pitchFamily="34" charset="0"/>
                <a:cs typeface="Arial" panose="020B0604020202020204" pitchFamily="34" charset="0"/>
              </a:rPr>
              <a:t>do  pinball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foi o </a:t>
            </a:r>
            <a:r>
              <a:rPr lang="pt-BR" sz="4400" i="1" dirty="0" err="1">
                <a:latin typeface="Arial" panose="020B0604020202020204" pitchFamily="34" charset="0"/>
                <a:cs typeface="Arial" panose="020B0604020202020204" pitchFamily="34" charset="0"/>
              </a:rPr>
              <a:t>SolidWorks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1542E2A-EA85-08ED-66B3-AB6D43C9713F}"/>
              </a:ext>
            </a:extLst>
          </p:cNvPr>
          <p:cNvSpPr txBox="1"/>
          <p:nvPr/>
        </p:nvSpPr>
        <p:spPr>
          <a:xfrm>
            <a:off x="291307" y="32032717"/>
            <a:ext cx="15821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	O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Fritzing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foi usado para projetar o circuito, o modelo </a:t>
            </a:r>
            <a:r>
              <a:rPr lang="pt-BR" sz="4400" i="1" dirty="0" err="1">
                <a:latin typeface="Arial" panose="020B0604020202020204" pitchFamily="34" charset="0"/>
                <a:cs typeface="Arial" panose="020B0604020202020204" pitchFamily="34" charset="0"/>
              </a:rPr>
              <a:t>breadboard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usado para testes e o esquemático.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6E5CD27-7937-AF2D-5F1C-D3AD6CD4FDA7}"/>
              </a:ext>
            </a:extLst>
          </p:cNvPr>
          <p:cNvSpPr txBox="1"/>
          <p:nvPr/>
        </p:nvSpPr>
        <p:spPr>
          <a:xfrm>
            <a:off x="23972914" y="3068355"/>
            <a:ext cx="800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/>
              <a:t>Paulo Victor de Souza Borges (Orientador)</a:t>
            </a:r>
          </a:p>
          <a:p>
            <a:pPr algn="r"/>
            <a:r>
              <a:rPr lang="pt-BR" sz="3600" dirty="0"/>
              <a:t>CEFET/RJ – Nova Friburgo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D98C9A3D-1992-2135-27F7-173ACFD3F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3" y="1235999"/>
            <a:ext cx="5729038" cy="435478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04F92A3E-FE54-561C-3AB4-50B90DC223F8}"/>
              </a:ext>
            </a:extLst>
          </p:cNvPr>
          <p:cNvSpPr txBox="1"/>
          <p:nvPr/>
        </p:nvSpPr>
        <p:spPr>
          <a:xfrm>
            <a:off x="16239461" y="36530348"/>
            <a:ext cx="1580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EVANS, M.; NOBLE, J.; HOCHENBAUM, J. </a:t>
            </a:r>
            <a:r>
              <a:rPr lang="pt-BR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Arduino em Ação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3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.] </a:t>
            </a:r>
            <a:r>
              <a:rPr lang="pt-BR" sz="3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Novatec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Editora, 2013.</a:t>
            </a:r>
          </a:p>
          <a:p>
            <a:pPr algn="just"/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MONK, S. </a:t>
            </a:r>
            <a:r>
              <a:rPr lang="pt-BR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Programação com Arduino: começando com Sketches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3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.] Bookman Editora, 2013.</a:t>
            </a:r>
          </a:p>
          <a:p>
            <a:pPr algn="just"/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___. </a:t>
            </a:r>
            <a:r>
              <a:rPr lang="pt-BR" sz="3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Programação com Arduino II: Passos avançados com sketches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pt-BR" sz="3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.] Bookman Editora, 2015.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C1784E1-CF57-6AF8-97F0-C0D7A341385D}"/>
              </a:ext>
            </a:extLst>
          </p:cNvPr>
          <p:cNvGrpSpPr/>
          <p:nvPr/>
        </p:nvGrpSpPr>
        <p:grpSpPr>
          <a:xfrm>
            <a:off x="1618298" y="33896012"/>
            <a:ext cx="12731584" cy="8791208"/>
            <a:chOff x="1618298" y="33896012"/>
            <a:chExt cx="12731584" cy="8791208"/>
          </a:xfrm>
        </p:grpSpPr>
        <p:pic>
          <p:nvPicPr>
            <p:cNvPr id="27" name="Imagem 26" descr="Modelo breadboard.">
              <a:extLst>
                <a:ext uri="{FF2B5EF4-FFF2-40B4-BE49-F238E27FC236}">
                  <a16:creationId xmlns:a16="http://schemas.microsoft.com/office/drawing/2014/main" id="{1510D4E4-EA31-98E1-F6C7-49E446A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298" y="33896012"/>
              <a:ext cx="12731584" cy="7590178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83FDF2A-D99E-0148-E2FC-9C33003E302A}"/>
                </a:ext>
              </a:extLst>
            </p:cNvPr>
            <p:cNvSpPr txBox="1"/>
            <p:nvPr/>
          </p:nvSpPr>
          <p:spPr>
            <a:xfrm>
              <a:off x="1824590" y="42164000"/>
              <a:ext cx="12319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Figura 1.</a:t>
              </a:r>
              <a:r>
                <a:rPr 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 Modelo </a:t>
              </a:r>
              <a:r>
                <a:rPr lang="pt-BR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breadboard</a:t>
              </a:r>
              <a:r>
                <a:rPr 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5BC82AB-0F83-18E6-AE96-59765B1AA445}"/>
              </a:ext>
            </a:extLst>
          </p:cNvPr>
          <p:cNvGrpSpPr/>
          <p:nvPr/>
        </p:nvGrpSpPr>
        <p:grpSpPr>
          <a:xfrm>
            <a:off x="17786833" y="5764191"/>
            <a:ext cx="13138857" cy="9354722"/>
            <a:chOff x="17786833" y="5764191"/>
            <a:chExt cx="13138857" cy="9354722"/>
          </a:xfrm>
        </p:grpSpPr>
        <p:pic>
          <p:nvPicPr>
            <p:cNvPr id="29" name="Imagem 28" descr="Diagrama, Esquemático&#10;&#10;Descrição gerada automaticamente">
              <a:extLst>
                <a:ext uri="{FF2B5EF4-FFF2-40B4-BE49-F238E27FC236}">
                  <a16:creationId xmlns:a16="http://schemas.microsoft.com/office/drawing/2014/main" id="{FDA5BFD9-8F1E-B29B-BFAE-BA273E85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0469" y="5764191"/>
              <a:ext cx="12731584" cy="8737662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A0B176A-6C79-A755-5C15-F1F302462378}"/>
                </a:ext>
              </a:extLst>
            </p:cNvPr>
            <p:cNvSpPr txBox="1"/>
            <p:nvPr/>
          </p:nvSpPr>
          <p:spPr>
            <a:xfrm>
              <a:off x="17786833" y="14595693"/>
              <a:ext cx="13138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Figura 2.</a:t>
              </a:r>
              <a:r>
                <a:rPr 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 Esquemático.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4AC3BD9D-9C2D-B1B6-1758-0231BE4F1C21}"/>
              </a:ext>
            </a:extLst>
          </p:cNvPr>
          <p:cNvGrpSpPr/>
          <p:nvPr/>
        </p:nvGrpSpPr>
        <p:grpSpPr>
          <a:xfrm>
            <a:off x="16953265" y="21824524"/>
            <a:ext cx="8159206" cy="6885578"/>
            <a:chOff x="16713741" y="20104442"/>
            <a:chExt cx="8159206" cy="6885578"/>
          </a:xfrm>
        </p:grpSpPr>
        <p:pic>
          <p:nvPicPr>
            <p:cNvPr id="31" name="Imagem 30" descr="Diagrama, Desenho técnico&#10;&#10;Descrição gerada automaticamente">
              <a:extLst>
                <a:ext uri="{FF2B5EF4-FFF2-40B4-BE49-F238E27FC236}">
                  <a16:creationId xmlns:a16="http://schemas.microsoft.com/office/drawing/2014/main" id="{E8D93A88-81EA-4FF4-3039-96045A043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3741" y="20104442"/>
              <a:ext cx="8159206" cy="5856365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6BDE9F7-C1E5-319B-DAC7-75880213F5E6}"/>
                </a:ext>
              </a:extLst>
            </p:cNvPr>
            <p:cNvSpPr txBox="1"/>
            <p:nvPr/>
          </p:nvSpPr>
          <p:spPr>
            <a:xfrm>
              <a:off x="16713741" y="26466800"/>
              <a:ext cx="8159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Figura 3.</a:t>
              </a:r>
              <a:r>
                <a:rPr 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 Modelo vista ortogonal.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AAC4608-929E-2801-9C4B-1AEEDFCF5B01}"/>
              </a:ext>
            </a:extLst>
          </p:cNvPr>
          <p:cNvGrpSpPr/>
          <p:nvPr/>
        </p:nvGrpSpPr>
        <p:grpSpPr>
          <a:xfrm>
            <a:off x="25293517" y="20617495"/>
            <a:ext cx="6228808" cy="8525195"/>
            <a:chOff x="25460867" y="19364290"/>
            <a:chExt cx="6228808" cy="8525195"/>
          </a:xfrm>
        </p:grpSpPr>
        <p:pic>
          <p:nvPicPr>
            <p:cNvPr id="32" name="Imagem 31" descr="Diagrama&#10;&#10;Descrição gerada automaticamente">
              <a:extLst>
                <a:ext uri="{FF2B5EF4-FFF2-40B4-BE49-F238E27FC236}">
                  <a16:creationId xmlns:a16="http://schemas.microsoft.com/office/drawing/2014/main" id="{C25B6BF3-64A9-4689-0336-671D122C6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919" y="19364290"/>
              <a:ext cx="5936704" cy="7524428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EF58441-556F-9839-2477-E91C1A249159}"/>
                </a:ext>
              </a:extLst>
            </p:cNvPr>
            <p:cNvSpPr txBox="1"/>
            <p:nvPr/>
          </p:nvSpPr>
          <p:spPr>
            <a:xfrm>
              <a:off x="25460867" y="27366265"/>
              <a:ext cx="62288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Figura 4.</a:t>
              </a:r>
              <a:r>
                <a:rPr lang="pt-BR" sz="2800" dirty="0">
                  <a:latin typeface="Arial" panose="020B0604020202020204" pitchFamily="34" charset="0"/>
                  <a:cs typeface="Arial" panose="020B0604020202020204" pitchFamily="34" charset="0"/>
                </a:rPr>
                <a:t> Modelo vista superior.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1BC0C19-F8BE-4290-3626-E8FE775AD85D}"/>
              </a:ext>
            </a:extLst>
          </p:cNvPr>
          <p:cNvSpPr txBox="1"/>
          <p:nvPr/>
        </p:nvSpPr>
        <p:spPr>
          <a:xfrm>
            <a:off x="16238938" y="31526398"/>
            <a:ext cx="158043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Ao final dos testes o pinball se mostrou funcional, com o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contabilizando os pontos, os 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s acendendo e a contagem reinicializando ao final do jogo.</a:t>
            </a:r>
          </a:p>
        </p:txBody>
      </p:sp>
    </p:spTree>
    <p:extLst>
      <p:ext uri="{BB962C8B-B14F-4D97-AF65-F5344CB8AC3E}">
        <p14:creationId xmlns:p14="http://schemas.microsoft.com/office/powerpoint/2010/main" val="661752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392</TotalTime>
  <Words>323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Brinquedo Pinball para crianças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rodrigues</dc:creator>
  <cp:lastModifiedBy>sergio rodrigues</cp:lastModifiedBy>
  <cp:revision>27</cp:revision>
  <dcterms:created xsi:type="dcterms:W3CDTF">2023-10-10T22:46:44Z</dcterms:created>
  <dcterms:modified xsi:type="dcterms:W3CDTF">2023-10-13T01:47:33Z</dcterms:modified>
</cp:coreProperties>
</file>