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54600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87290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365662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197191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17660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A7B8BE-4DB8-4656-B6E2-5E4196D6FD27}"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52545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7B8BE-4DB8-4656-B6E2-5E4196D6FD27}" type="datetimeFigureOut">
              <a:rPr lang="en-US" smtClean="0"/>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63746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7B8BE-4DB8-4656-B6E2-5E4196D6FD27}" type="datetimeFigureOut">
              <a:rPr lang="en-US" smtClean="0"/>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401690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7B8BE-4DB8-4656-B6E2-5E4196D6FD27}" type="datetimeFigureOut">
              <a:rPr lang="en-US" smtClean="0"/>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47910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7B8BE-4DB8-4656-B6E2-5E4196D6FD27}"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193491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7B8BE-4DB8-4656-B6E2-5E4196D6FD27}"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420137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7B8BE-4DB8-4656-B6E2-5E4196D6FD27}" type="datetimeFigureOut">
              <a:rPr lang="en-US" smtClean="0"/>
              <a:t>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FE712-D0B0-4819-8BA0-3F72623F83B1}" type="slidenum">
              <a:rPr lang="en-US" smtClean="0"/>
              <a:t>‹#›</a:t>
            </a:fld>
            <a:endParaRPr lang="en-US"/>
          </a:p>
        </p:txBody>
      </p:sp>
    </p:spTree>
    <p:extLst>
      <p:ext uri="{BB962C8B-B14F-4D97-AF65-F5344CB8AC3E}">
        <p14:creationId xmlns:p14="http://schemas.microsoft.com/office/powerpoint/2010/main" val="1901924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3808" y="1340768"/>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Project</a:t>
            </a:r>
            <a:endParaRPr lang="en-US" sz="1200" dirty="0">
              <a:solidFill>
                <a:schemeClr val="tx1"/>
              </a:solidFill>
            </a:endParaRPr>
          </a:p>
        </p:txBody>
      </p:sp>
      <p:sp>
        <p:nvSpPr>
          <p:cNvPr id="5" name="Oval 4"/>
          <p:cNvSpPr/>
          <p:nvPr/>
        </p:nvSpPr>
        <p:spPr>
          <a:xfrm>
            <a:off x="1799692" y="90872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P_id</a:t>
            </a:r>
            <a:endParaRPr lang="en-US" sz="1200" dirty="0">
              <a:solidFill>
                <a:schemeClr val="tx1"/>
              </a:solidFill>
            </a:endParaRPr>
          </a:p>
        </p:txBody>
      </p:sp>
      <p:sp>
        <p:nvSpPr>
          <p:cNvPr id="6" name="Oval 5"/>
          <p:cNvSpPr/>
          <p:nvPr/>
        </p:nvSpPr>
        <p:spPr>
          <a:xfrm>
            <a:off x="3015087" y="82541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sp>
        <p:nvSpPr>
          <p:cNvPr id="7" name="Oval 6"/>
          <p:cNvSpPr/>
          <p:nvPr/>
        </p:nvSpPr>
        <p:spPr>
          <a:xfrm>
            <a:off x="4211960" y="90872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budget</a:t>
            </a:r>
            <a:endParaRPr lang="en-US" sz="1200" dirty="0">
              <a:solidFill>
                <a:schemeClr val="tx1"/>
              </a:solidFill>
            </a:endParaRPr>
          </a:p>
        </p:txBody>
      </p:sp>
      <p:sp>
        <p:nvSpPr>
          <p:cNvPr id="8" name="Oval 7"/>
          <p:cNvSpPr/>
          <p:nvPr/>
        </p:nvSpPr>
        <p:spPr>
          <a:xfrm>
            <a:off x="4231285" y="130476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cxnSp>
        <p:nvCxnSpPr>
          <p:cNvPr id="10" name="Straight Connector 9"/>
          <p:cNvCxnSpPr>
            <a:stCxn id="5" idx="6"/>
          </p:cNvCxnSpPr>
          <p:nvPr/>
        </p:nvCxnSpPr>
        <p:spPr>
          <a:xfrm>
            <a:off x="2447764" y="1088740"/>
            <a:ext cx="396044" cy="25202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a:endCxn id="4" idx="0"/>
          </p:cNvCxnSpPr>
          <p:nvPr/>
        </p:nvCxnSpPr>
        <p:spPr>
          <a:xfrm>
            <a:off x="3339123" y="1185455"/>
            <a:ext cx="1" cy="155313"/>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7" idx="2"/>
          </p:cNvCxnSpPr>
          <p:nvPr/>
        </p:nvCxnSpPr>
        <p:spPr>
          <a:xfrm flipH="1">
            <a:off x="3834439" y="1088740"/>
            <a:ext cx="377521" cy="25202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8" idx="2"/>
            <a:endCxn id="4" idx="3"/>
          </p:cNvCxnSpPr>
          <p:nvPr/>
        </p:nvCxnSpPr>
        <p:spPr>
          <a:xfrm flipH="1">
            <a:off x="3834439" y="1484784"/>
            <a:ext cx="396846"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843808" y="2852936"/>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task</a:t>
            </a:r>
            <a:endParaRPr lang="en-US" sz="1200" dirty="0">
              <a:solidFill>
                <a:schemeClr val="tx1"/>
              </a:solidFill>
            </a:endParaRPr>
          </a:p>
        </p:txBody>
      </p:sp>
      <p:sp>
        <p:nvSpPr>
          <p:cNvPr id="23" name="Diamond 22"/>
          <p:cNvSpPr/>
          <p:nvPr/>
        </p:nvSpPr>
        <p:spPr>
          <a:xfrm>
            <a:off x="3018564" y="1916832"/>
            <a:ext cx="617332" cy="57606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a:solidFill>
                <a:schemeClr val="tx1"/>
              </a:solidFill>
            </a:endParaRPr>
          </a:p>
        </p:txBody>
      </p:sp>
      <p:cxnSp>
        <p:nvCxnSpPr>
          <p:cNvPr id="24" name="Straight Connector 23"/>
          <p:cNvCxnSpPr>
            <a:stCxn id="4" idx="2"/>
            <a:endCxn id="23" idx="0"/>
          </p:cNvCxnSpPr>
          <p:nvPr/>
        </p:nvCxnSpPr>
        <p:spPr>
          <a:xfrm flipH="1">
            <a:off x="3327230" y="1628800"/>
            <a:ext cx="11894" cy="288032"/>
          </a:xfrm>
          <a:prstGeom prst="line">
            <a:avLst/>
          </a:prstGeom>
          <a:noFill/>
          <a:ln>
            <a:solidFill>
              <a:schemeClr val="tx1"/>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a:stCxn id="23" idx="2"/>
            <a:endCxn id="21" idx="0"/>
          </p:cNvCxnSpPr>
          <p:nvPr/>
        </p:nvCxnSpPr>
        <p:spPr>
          <a:xfrm>
            <a:off x="3327230" y="2492896"/>
            <a:ext cx="11894" cy="36004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 name="Oval 32"/>
          <p:cNvSpPr/>
          <p:nvPr/>
        </p:nvSpPr>
        <p:spPr>
          <a:xfrm>
            <a:off x="1799692" y="318981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T_id</a:t>
            </a:r>
            <a:endParaRPr lang="en-US" sz="1200" dirty="0">
              <a:solidFill>
                <a:schemeClr val="tx1"/>
              </a:solidFill>
            </a:endParaRPr>
          </a:p>
        </p:txBody>
      </p:sp>
      <p:cxnSp>
        <p:nvCxnSpPr>
          <p:cNvPr id="34" name="Straight Connector 33"/>
          <p:cNvCxnSpPr>
            <a:stCxn id="33" idx="6"/>
          </p:cNvCxnSpPr>
          <p:nvPr/>
        </p:nvCxnSpPr>
        <p:spPr>
          <a:xfrm flipV="1">
            <a:off x="2447764" y="3140968"/>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8" name="Oval 37"/>
          <p:cNvSpPr/>
          <p:nvPr/>
        </p:nvSpPr>
        <p:spPr>
          <a:xfrm>
            <a:off x="1799692" y="249289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cxnSp>
        <p:nvCxnSpPr>
          <p:cNvPr id="39" name="Straight Connector 38"/>
          <p:cNvCxnSpPr>
            <a:stCxn id="38" idx="6"/>
          </p:cNvCxnSpPr>
          <p:nvPr/>
        </p:nvCxnSpPr>
        <p:spPr>
          <a:xfrm>
            <a:off x="2447764" y="2672916"/>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flipH="1">
            <a:off x="3835241" y="2672916"/>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7" name="Oval 46"/>
          <p:cNvSpPr/>
          <p:nvPr/>
        </p:nvSpPr>
        <p:spPr>
          <a:xfrm>
            <a:off x="4254504" y="249289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sp>
        <p:nvSpPr>
          <p:cNvPr id="48" name="Diamond 47"/>
          <p:cNvSpPr/>
          <p:nvPr/>
        </p:nvSpPr>
        <p:spPr>
          <a:xfrm>
            <a:off x="3045827" y="3645024"/>
            <a:ext cx="617332" cy="57606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a:solidFill>
                <a:schemeClr val="tx1"/>
              </a:solidFill>
            </a:endParaRPr>
          </a:p>
        </p:txBody>
      </p:sp>
      <p:cxnSp>
        <p:nvCxnSpPr>
          <p:cNvPr id="49" name="Straight Connector 48"/>
          <p:cNvCxnSpPr>
            <a:stCxn id="21" idx="2"/>
            <a:endCxn id="48" idx="0"/>
          </p:cNvCxnSpPr>
          <p:nvPr/>
        </p:nvCxnSpPr>
        <p:spPr>
          <a:xfrm>
            <a:off x="3339124" y="3140968"/>
            <a:ext cx="15369" cy="504056"/>
          </a:xfrm>
          <a:prstGeom prst="line">
            <a:avLst/>
          </a:prstGeom>
          <a:noFill/>
          <a:ln>
            <a:solidFill>
              <a:schemeClr val="tx1"/>
            </a:solidFill>
            <a:headEnd type="none"/>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8" idx="2"/>
            <a:endCxn id="51" idx="0"/>
          </p:cNvCxnSpPr>
          <p:nvPr/>
        </p:nvCxnSpPr>
        <p:spPr>
          <a:xfrm>
            <a:off x="3354493" y="4221088"/>
            <a:ext cx="0" cy="599679"/>
          </a:xfrm>
          <a:prstGeom prst="line">
            <a:avLst/>
          </a:prstGeom>
          <a:no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2859177" y="4820767"/>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Resource</a:t>
            </a:r>
            <a:endParaRPr lang="en-US" sz="1200" dirty="0">
              <a:solidFill>
                <a:schemeClr val="tx1"/>
              </a:solidFill>
            </a:endParaRPr>
          </a:p>
        </p:txBody>
      </p:sp>
      <p:cxnSp>
        <p:nvCxnSpPr>
          <p:cNvPr id="52" name="Straight Connector 51"/>
          <p:cNvCxnSpPr/>
          <p:nvPr/>
        </p:nvCxnSpPr>
        <p:spPr>
          <a:xfrm flipV="1">
            <a:off x="2463133" y="5119857"/>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 name="Oval 52"/>
          <p:cNvSpPr/>
          <p:nvPr/>
        </p:nvSpPr>
        <p:spPr>
          <a:xfrm>
            <a:off x="1815061" y="516870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R_id</a:t>
            </a:r>
            <a:endParaRPr lang="en-US" sz="1200" dirty="0">
              <a:solidFill>
                <a:schemeClr val="tx1"/>
              </a:solidFill>
            </a:endParaRPr>
          </a:p>
        </p:txBody>
      </p:sp>
      <p:sp>
        <p:nvSpPr>
          <p:cNvPr id="54" name="Oval 53"/>
          <p:cNvSpPr/>
          <p:nvPr/>
        </p:nvSpPr>
        <p:spPr>
          <a:xfrm>
            <a:off x="1815061" y="4460727"/>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cxnSp>
        <p:nvCxnSpPr>
          <p:cNvPr id="55" name="Straight Connector 54"/>
          <p:cNvCxnSpPr>
            <a:stCxn id="54" idx="6"/>
          </p:cNvCxnSpPr>
          <p:nvPr/>
        </p:nvCxnSpPr>
        <p:spPr>
          <a:xfrm>
            <a:off x="2463133" y="4640747"/>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flipH="1" flipV="1">
            <a:off x="3849376" y="5108799"/>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7" name="Oval 56"/>
          <p:cNvSpPr/>
          <p:nvPr/>
        </p:nvSpPr>
        <p:spPr>
          <a:xfrm flipH="1">
            <a:off x="4211960" y="523429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Username</a:t>
            </a:r>
            <a:endParaRPr lang="en-US" sz="1200" dirty="0">
              <a:solidFill>
                <a:schemeClr val="tx1"/>
              </a:solidFill>
            </a:endParaRPr>
          </a:p>
        </p:txBody>
      </p:sp>
      <p:cxnSp>
        <p:nvCxnSpPr>
          <p:cNvPr id="59" name="Straight Connector 58"/>
          <p:cNvCxnSpPr/>
          <p:nvPr/>
        </p:nvCxnSpPr>
        <p:spPr>
          <a:xfrm flipH="1">
            <a:off x="3849376" y="4639945"/>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0" name="Oval 59"/>
          <p:cNvSpPr/>
          <p:nvPr/>
        </p:nvSpPr>
        <p:spPr>
          <a:xfrm>
            <a:off x="4268639" y="445992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password</a:t>
            </a:r>
            <a:endParaRPr lang="en-US" sz="1000" dirty="0">
              <a:solidFill>
                <a:schemeClr val="tx1"/>
              </a:solidFill>
            </a:endParaRPr>
          </a:p>
        </p:txBody>
      </p:sp>
      <p:cxnSp>
        <p:nvCxnSpPr>
          <p:cNvPr id="61" name="Straight Connector 60"/>
          <p:cNvCxnSpPr/>
          <p:nvPr/>
        </p:nvCxnSpPr>
        <p:spPr>
          <a:xfrm>
            <a:off x="3635896" y="5108799"/>
            <a:ext cx="387303" cy="485531"/>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2" name="Oval 61"/>
          <p:cNvSpPr/>
          <p:nvPr/>
        </p:nvSpPr>
        <p:spPr>
          <a:xfrm>
            <a:off x="3803709" y="558924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smtClean="0">
                <a:solidFill>
                  <a:schemeClr val="tx1"/>
                </a:solidFill>
              </a:rPr>
              <a:t>Salary</a:t>
            </a:r>
            <a:endParaRPr lang="en-US" sz="1100" dirty="0">
              <a:solidFill>
                <a:schemeClr val="tx1"/>
              </a:solidFill>
            </a:endParaRPr>
          </a:p>
        </p:txBody>
      </p:sp>
      <p:cxnSp>
        <p:nvCxnSpPr>
          <p:cNvPr id="67" name="Straight Connector 66"/>
          <p:cNvCxnSpPr/>
          <p:nvPr/>
        </p:nvCxnSpPr>
        <p:spPr>
          <a:xfrm flipH="1">
            <a:off x="3663159" y="3933056"/>
            <a:ext cx="464586"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0" name="Oval 69"/>
          <p:cNvSpPr/>
          <p:nvPr/>
        </p:nvSpPr>
        <p:spPr>
          <a:xfrm>
            <a:off x="4127745" y="3738081"/>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Describe role</a:t>
            </a:r>
            <a:endParaRPr lang="en-US" sz="1000" dirty="0">
              <a:solidFill>
                <a:schemeClr val="tx1"/>
              </a:solidFill>
            </a:endParaRPr>
          </a:p>
        </p:txBody>
      </p:sp>
      <p:cxnSp>
        <p:nvCxnSpPr>
          <p:cNvPr id="72" name="Straight Connector 71"/>
          <p:cNvCxnSpPr>
            <a:stCxn id="48" idx="1"/>
          </p:cNvCxnSpPr>
          <p:nvPr/>
        </p:nvCxnSpPr>
        <p:spPr>
          <a:xfrm flipH="1">
            <a:off x="2661155" y="3933056"/>
            <a:ext cx="384672"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3" name="Oval 72"/>
          <p:cNvSpPr/>
          <p:nvPr/>
        </p:nvSpPr>
        <p:spPr>
          <a:xfrm>
            <a:off x="2013083" y="375303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cxnSp>
        <p:nvCxnSpPr>
          <p:cNvPr id="79" name="Straight Connector 78"/>
          <p:cNvCxnSpPr/>
          <p:nvPr/>
        </p:nvCxnSpPr>
        <p:spPr>
          <a:xfrm flipH="1" flipV="1">
            <a:off x="3849808" y="3140968"/>
            <a:ext cx="533877" cy="22886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2" name="Oval 81"/>
          <p:cNvSpPr/>
          <p:nvPr/>
        </p:nvSpPr>
        <p:spPr>
          <a:xfrm>
            <a:off x="4380709" y="3255401"/>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StartDate</a:t>
            </a:r>
            <a:endParaRPr lang="en-US" sz="1200" dirty="0">
              <a:solidFill>
                <a:schemeClr val="tx1"/>
              </a:solidFill>
            </a:endParaRPr>
          </a:p>
        </p:txBody>
      </p:sp>
      <p:cxnSp>
        <p:nvCxnSpPr>
          <p:cNvPr id="84" name="Straight Connector 83"/>
          <p:cNvCxnSpPr>
            <a:stCxn id="85" idx="6"/>
          </p:cNvCxnSpPr>
          <p:nvPr/>
        </p:nvCxnSpPr>
        <p:spPr>
          <a:xfrm flipV="1">
            <a:off x="2447764" y="1628800"/>
            <a:ext cx="396044" cy="35983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5" name="Oval 84"/>
          <p:cNvSpPr/>
          <p:nvPr/>
        </p:nvSpPr>
        <p:spPr>
          <a:xfrm>
            <a:off x="1799692" y="180861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StartDate</a:t>
            </a:r>
            <a:endParaRPr lang="en-US" sz="1200" dirty="0">
              <a:solidFill>
                <a:schemeClr val="tx1"/>
              </a:solidFill>
            </a:endParaRPr>
          </a:p>
        </p:txBody>
      </p:sp>
      <p:cxnSp>
        <p:nvCxnSpPr>
          <p:cNvPr id="89" name="Straight Connector 88"/>
          <p:cNvCxnSpPr>
            <a:stCxn id="92" idx="6"/>
          </p:cNvCxnSpPr>
          <p:nvPr/>
        </p:nvCxnSpPr>
        <p:spPr>
          <a:xfrm flipV="1">
            <a:off x="1599037" y="4085456"/>
            <a:ext cx="1604812" cy="298256"/>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2" name="Oval 91"/>
          <p:cNvSpPr/>
          <p:nvPr/>
        </p:nvSpPr>
        <p:spPr>
          <a:xfrm>
            <a:off x="446909" y="4126677"/>
            <a:ext cx="1152128" cy="51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required hours of work</a:t>
            </a:r>
            <a:endParaRPr lang="en-US" sz="1000" dirty="0">
              <a:solidFill>
                <a:schemeClr val="tx1"/>
              </a:solidFill>
            </a:endParaRPr>
          </a:p>
        </p:txBody>
      </p:sp>
      <p:cxnSp>
        <p:nvCxnSpPr>
          <p:cNvPr id="101" name="Straight Connector 100"/>
          <p:cNvCxnSpPr/>
          <p:nvPr/>
        </p:nvCxnSpPr>
        <p:spPr>
          <a:xfrm flipH="1" flipV="1">
            <a:off x="3544054" y="4085456"/>
            <a:ext cx="1048621" cy="16293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4" name="Oval 103"/>
          <p:cNvSpPr/>
          <p:nvPr/>
        </p:nvSpPr>
        <p:spPr>
          <a:xfrm>
            <a:off x="4592675" y="406837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done</a:t>
            </a:r>
            <a:endParaRPr lang="en-US" sz="1000" dirty="0">
              <a:solidFill>
                <a:schemeClr val="tx1"/>
              </a:solidFill>
            </a:endParaRPr>
          </a:p>
        </p:txBody>
      </p:sp>
      <p:sp>
        <p:nvSpPr>
          <p:cNvPr id="106" name="TextBox 105"/>
          <p:cNvSpPr txBox="1"/>
          <p:nvPr/>
        </p:nvSpPr>
        <p:spPr>
          <a:xfrm>
            <a:off x="5580112" y="1016627"/>
            <a:ext cx="2952328" cy="5078313"/>
          </a:xfrm>
          <a:prstGeom prst="rect">
            <a:avLst/>
          </a:prstGeom>
          <a:noFill/>
        </p:spPr>
        <p:txBody>
          <a:bodyPr wrap="square" rtlCol="0">
            <a:spAutoFit/>
          </a:bodyPr>
          <a:lstStyle/>
          <a:p>
            <a:r>
              <a:rPr lang="en-US" dirty="0" smtClean="0"/>
              <a:t>First Draft</a:t>
            </a:r>
          </a:p>
          <a:p>
            <a:r>
              <a:rPr lang="en-US" dirty="0" smtClean="0"/>
              <a:t>DATABASE ER DIAGRAM</a:t>
            </a:r>
          </a:p>
          <a:p>
            <a:r>
              <a:rPr lang="en-US" dirty="0" smtClean="0"/>
              <a:t>Each project contains different tasks. Each tasks needs some staff to do it.</a:t>
            </a:r>
          </a:p>
          <a:p>
            <a:endParaRPr lang="en-US" dirty="0"/>
          </a:p>
          <a:p>
            <a:r>
              <a:rPr lang="en-US" dirty="0" smtClean="0"/>
              <a:t>Relation between project and task is one to many (each project contains many tasks). Relation between tasks and resources are many to many (each tasks needs different staff and each staff works for different tasks).</a:t>
            </a:r>
          </a:p>
          <a:p>
            <a:endParaRPr lang="en-US" dirty="0"/>
          </a:p>
          <a:p>
            <a:r>
              <a:rPr lang="en-US" dirty="0" smtClean="0"/>
              <a:t>Please do your modifications by other colors to make it clear.</a:t>
            </a:r>
            <a:endParaRPr lang="en-US" dirty="0"/>
          </a:p>
        </p:txBody>
      </p:sp>
    </p:spTree>
    <p:extLst>
      <p:ext uri="{BB962C8B-B14F-4D97-AF65-F5344CB8AC3E}">
        <p14:creationId xmlns:p14="http://schemas.microsoft.com/office/powerpoint/2010/main" val="297656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6672"/>
            <a:ext cx="8208912" cy="3416320"/>
          </a:xfrm>
          <a:prstGeom prst="rect">
            <a:avLst/>
          </a:prstGeom>
          <a:noFill/>
        </p:spPr>
        <p:txBody>
          <a:bodyPr wrap="square" rtlCol="0">
            <a:spAutoFit/>
          </a:bodyPr>
          <a:lstStyle/>
          <a:p>
            <a:pPr>
              <a:lnSpc>
                <a:spcPct val="200000"/>
              </a:lnSpc>
            </a:pPr>
            <a:r>
              <a:rPr lang="en-US" b="1" dirty="0" smtClean="0"/>
              <a:t>DATABASE SCHEMA</a:t>
            </a:r>
          </a:p>
          <a:p>
            <a:pPr>
              <a:lnSpc>
                <a:spcPct val="200000"/>
              </a:lnSpc>
            </a:pPr>
            <a:r>
              <a:rPr lang="en-US" dirty="0" smtClean="0"/>
              <a:t>Project {id, name, budget, deadline, </a:t>
            </a:r>
            <a:r>
              <a:rPr lang="en-US" dirty="0" err="1" smtClean="0"/>
              <a:t>startdate</a:t>
            </a:r>
            <a:r>
              <a:rPr lang="en-US" dirty="0" smtClean="0"/>
              <a:t>}</a:t>
            </a:r>
          </a:p>
          <a:p>
            <a:pPr>
              <a:lnSpc>
                <a:spcPct val="200000"/>
              </a:lnSpc>
            </a:pPr>
            <a:r>
              <a:rPr lang="en-US" dirty="0" smtClean="0"/>
              <a:t>Task{</a:t>
            </a:r>
            <a:r>
              <a:rPr lang="en-US" dirty="0" err="1" smtClean="0"/>
              <a:t>pid</a:t>
            </a:r>
            <a:r>
              <a:rPr lang="en-US" dirty="0" smtClean="0"/>
              <a:t>, </a:t>
            </a:r>
            <a:r>
              <a:rPr lang="en-US" dirty="0" err="1" smtClean="0"/>
              <a:t>tid</a:t>
            </a:r>
            <a:r>
              <a:rPr lang="en-US" dirty="0" smtClean="0"/>
              <a:t>, deadline, </a:t>
            </a:r>
            <a:r>
              <a:rPr lang="en-US" dirty="0" err="1" smtClean="0"/>
              <a:t>startdate</a:t>
            </a:r>
            <a:r>
              <a:rPr lang="en-US" dirty="0" smtClean="0"/>
              <a:t>, budget}</a:t>
            </a:r>
          </a:p>
          <a:p>
            <a:pPr>
              <a:lnSpc>
                <a:spcPct val="200000"/>
              </a:lnSpc>
            </a:pPr>
            <a:r>
              <a:rPr lang="en-US" dirty="0" err="1" smtClean="0"/>
              <a:t>TaskResource</a:t>
            </a:r>
            <a:r>
              <a:rPr lang="en-US" dirty="0" smtClean="0"/>
              <a:t> {</a:t>
            </a:r>
            <a:r>
              <a:rPr lang="en-US" dirty="0" err="1" smtClean="0"/>
              <a:t>tid</a:t>
            </a:r>
            <a:r>
              <a:rPr lang="en-US" dirty="0" smtClean="0"/>
              <a:t>, rid, </a:t>
            </a:r>
            <a:r>
              <a:rPr lang="en-US" dirty="0" err="1" smtClean="0"/>
              <a:t>DescribeRole</a:t>
            </a:r>
            <a:r>
              <a:rPr lang="en-US" dirty="0" smtClean="0"/>
              <a:t>, Deadline, </a:t>
            </a:r>
            <a:r>
              <a:rPr lang="en-US" dirty="0" err="1" smtClean="0"/>
              <a:t>requiredHoursOfWork</a:t>
            </a:r>
            <a:r>
              <a:rPr lang="en-US" dirty="0" smtClean="0"/>
              <a:t>}</a:t>
            </a:r>
          </a:p>
          <a:p>
            <a:pPr>
              <a:lnSpc>
                <a:spcPct val="200000"/>
              </a:lnSpc>
            </a:pPr>
            <a:r>
              <a:rPr lang="en-US" dirty="0" smtClean="0"/>
              <a:t>Resource{ id, salary, name, password, username, manager(</a:t>
            </a:r>
            <a:r>
              <a:rPr lang="en-US" dirty="0" err="1" smtClean="0"/>
              <a:t>boolean</a:t>
            </a:r>
            <a:r>
              <a:rPr lang="en-US" smtClean="0"/>
              <a:t>)}</a:t>
            </a:r>
            <a:endParaRPr lang="en-US" dirty="0" smtClean="0"/>
          </a:p>
          <a:p>
            <a:pPr>
              <a:lnSpc>
                <a:spcPct val="200000"/>
              </a:lnSpc>
            </a:pPr>
            <a:r>
              <a:rPr lang="en-US" dirty="0" smtClean="0"/>
              <a:t> </a:t>
            </a:r>
            <a:endParaRPr lang="en-US" dirty="0"/>
          </a:p>
        </p:txBody>
      </p:sp>
    </p:spTree>
    <p:extLst>
      <p:ext uri="{BB962C8B-B14F-4D97-AF65-F5344CB8AC3E}">
        <p14:creationId xmlns:p14="http://schemas.microsoft.com/office/powerpoint/2010/main" val="317085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276872"/>
            <a:ext cx="7704856" cy="1200329"/>
          </a:xfrm>
          <a:prstGeom prst="rect">
            <a:avLst/>
          </a:prstGeom>
          <a:noFill/>
        </p:spPr>
        <p:txBody>
          <a:bodyPr wrap="square" rtlCol="0">
            <a:spAutoFit/>
          </a:bodyPr>
          <a:lstStyle/>
          <a:p>
            <a:r>
              <a:rPr lang="en-US" dirty="0" smtClean="0"/>
              <a:t>CREATE TABLE Task(TID INTEGER NOT NULL PRIMARY KEY AUTOINCREMENT, PID INT NOT NULL, </a:t>
            </a:r>
            <a:r>
              <a:rPr lang="en-US" dirty="0" err="1" smtClean="0"/>
              <a:t>TaskName</a:t>
            </a:r>
            <a:r>
              <a:rPr lang="en-US" dirty="0" smtClean="0"/>
              <a:t> VARCHAR(50) NOT NULL, </a:t>
            </a:r>
            <a:r>
              <a:rPr lang="en-US" dirty="0" err="1" smtClean="0"/>
              <a:t>StartDate</a:t>
            </a:r>
            <a:r>
              <a:rPr lang="en-US" dirty="0" smtClean="0"/>
              <a:t> DATE, </a:t>
            </a:r>
            <a:r>
              <a:rPr lang="en-US" dirty="0" err="1" smtClean="0"/>
              <a:t>DeadLine</a:t>
            </a:r>
            <a:r>
              <a:rPr lang="en-US" dirty="0" smtClean="0"/>
              <a:t> Date, Budget INT, Done BOOLEAN, FOREIGN KEY (PID) REFRENCES Project(PID) ON DELETE CASCADE);</a:t>
            </a:r>
            <a:endParaRPr lang="en-US" dirty="0"/>
          </a:p>
        </p:txBody>
      </p:sp>
      <p:sp>
        <p:nvSpPr>
          <p:cNvPr id="5" name="TextBox 4"/>
          <p:cNvSpPr txBox="1"/>
          <p:nvPr/>
        </p:nvSpPr>
        <p:spPr>
          <a:xfrm>
            <a:off x="757282" y="692696"/>
            <a:ext cx="7704856" cy="923330"/>
          </a:xfrm>
          <a:prstGeom prst="rect">
            <a:avLst/>
          </a:prstGeom>
          <a:noFill/>
        </p:spPr>
        <p:txBody>
          <a:bodyPr wrap="square" rtlCol="0">
            <a:spAutoFit/>
          </a:bodyPr>
          <a:lstStyle/>
          <a:p>
            <a:r>
              <a:rPr lang="en-US" dirty="0" smtClean="0"/>
              <a:t>CREATE TABLE Task(PID INTEGER NOT NULL PRIMARY KEY AUTOINCREMENT, </a:t>
            </a:r>
            <a:r>
              <a:rPr lang="en-US" dirty="0" err="1" smtClean="0"/>
              <a:t>ProjectName</a:t>
            </a:r>
            <a:r>
              <a:rPr lang="en-US" dirty="0" smtClean="0"/>
              <a:t> VARCHAR(50) NOT NULL, </a:t>
            </a:r>
            <a:r>
              <a:rPr lang="en-US" dirty="0" err="1" smtClean="0"/>
              <a:t>StartDate</a:t>
            </a:r>
            <a:r>
              <a:rPr lang="en-US" dirty="0" smtClean="0"/>
              <a:t> DATE, </a:t>
            </a:r>
            <a:r>
              <a:rPr lang="en-US" dirty="0" err="1" smtClean="0"/>
              <a:t>DeadLine</a:t>
            </a:r>
            <a:r>
              <a:rPr lang="en-US" dirty="0" smtClean="0"/>
              <a:t> Date, Budget INT, </a:t>
            </a:r>
            <a:r>
              <a:rPr lang="en-US" dirty="0"/>
              <a:t>Done BOOLEAN</a:t>
            </a:r>
            <a:r>
              <a:rPr lang="en-US" dirty="0" smtClean="0"/>
              <a:t>);</a:t>
            </a:r>
            <a:endParaRPr lang="en-US" dirty="0"/>
          </a:p>
        </p:txBody>
      </p:sp>
      <p:sp>
        <p:nvSpPr>
          <p:cNvPr id="6" name="TextBox 5"/>
          <p:cNvSpPr txBox="1"/>
          <p:nvPr/>
        </p:nvSpPr>
        <p:spPr>
          <a:xfrm>
            <a:off x="757282" y="3789040"/>
            <a:ext cx="7704856" cy="923330"/>
          </a:xfrm>
          <a:prstGeom prst="rect">
            <a:avLst/>
          </a:prstGeom>
          <a:noFill/>
        </p:spPr>
        <p:txBody>
          <a:bodyPr wrap="square" rtlCol="0">
            <a:spAutoFit/>
          </a:bodyPr>
          <a:lstStyle/>
          <a:p>
            <a:r>
              <a:rPr lang="en-US" dirty="0" smtClean="0"/>
              <a:t>CREATE TABLE Resource(RID INTEGER NOT NULL PRIMARY KEY AUTOINCREMENT, </a:t>
            </a:r>
            <a:r>
              <a:rPr lang="en-US" dirty="0" err="1" smtClean="0"/>
              <a:t>FirstName</a:t>
            </a:r>
            <a:r>
              <a:rPr lang="en-US" dirty="0"/>
              <a:t> </a:t>
            </a:r>
            <a:r>
              <a:rPr lang="en-US" dirty="0" smtClean="0"/>
              <a:t>VARCHAR(50), </a:t>
            </a:r>
            <a:r>
              <a:rPr lang="en-US" dirty="0" err="1" smtClean="0"/>
              <a:t>LastName</a:t>
            </a:r>
            <a:r>
              <a:rPr lang="en-US" dirty="0" smtClean="0"/>
              <a:t> VARCHAR(50), Salary INT,  </a:t>
            </a:r>
            <a:r>
              <a:rPr lang="en-US" dirty="0" err="1" smtClean="0"/>
              <a:t>UserName</a:t>
            </a:r>
            <a:r>
              <a:rPr lang="en-US" dirty="0" smtClean="0"/>
              <a:t> VARCHAR(10), Password char(32), Manager BOOLEAN);</a:t>
            </a:r>
            <a:endParaRPr lang="en-US" dirty="0"/>
          </a:p>
        </p:txBody>
      </p:sp>
      <p:sp>
        <p:nvSpPr>
          <p:cNvPr id="7" name="TextBox 6"/>
          <p:cNvSpPr txBox="1"/>
          <p:nvPr/>
        </p:nvSpPr>
        <p:spPr>
          <a:xfrm>
            <a:off x="909682" y="5013176"/>
            <a:ext cx="7704856" cy="646331"/>
          </a:xfrm>
          <a:prstGeom prst="rect">
            <a:avLst/>
          </a:prstGeom>
          <a:noFill/>
        </p:spPr>
        <p:txBody>
          <a:bodyPr wrap="square" rtlCol="0">
            <a:spAutoFit/>
          </a:bodyPr>
          <a:lstStyle/>
          <a:p>
            <a:r>
              <a:rPr lang="en-US" dirty="0" smtClean="0"/>
              <a:t>CREATE TABLE </a:t>
            </a:r>
            <a:r>
              <a:rPr lang="en-US" dirty="0" err="1" smtClean="0"/>
              <a:t>AssignedTask</a:t>
            </a:r>
            <a:r>
              <a:rPr lang="en-US" dirty="0" smtClean="0"/>
              <a:t>(RID INT NOT NULL, TID INT </a:t>
            </a:r>
            <a:r>
              <a:rPr lang="en-US" dirty="0"/>
              <a:t>NOT NULL, </a:t>
            </a:r>
            <a:r>
              <a:rPr lang="en-US" dirty="0" smtClean="0"/>
              <a:t>Description TEXT, Deadline DATE, </a:t>
            </a:r>
            <a:r>
              <a:rPr lang="en-US" dirty="0" err="1" smtClean="0"/>
              <a:t>RequiredHoursWork</a:t>
            </a:r>
            <a:r>
              <a:rPr lang="en-US" dirty="0" smtClean="0"/>
              <a:t> INT, Done BOOLEAN);</a:t>
            </a:r>
            <a:endParaRPr lang="en-US" dirty="0"/>
          </a:p>
        </p:txBody>
      </p:sp>
    </p:spTree>
    <p:extLst>
      <p:ext uri="{BB962C8B-B14F-4D97-AF65-F5344CB8AC3E}">
        <p14:creationId xmlns:p14="http://schemas.microsoft.com/office/powerpoint/2010/main" val="306995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272</Words>
  <Application>Microsoft Office PowerPoint</Application>
  <PresentationFormat>On-screen Show (4:3)</PresentationFormat>
  <Paragraphs>38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Ali</cp:lastModifiedBy>
  <cp:revision>18</cp:revision>
  <dcterms:created xsi:type="dcterms:W3CDTF">2016-05-10T16:14:24Z</dcterms:created>
  <dcterms:modified xsi:type="dcterms:W3CDTF">2016-05-13T01:44:53Z</dcterms:modified>
</cp:coreProperties>
</file>