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6A7B8BE-4DB8-4656-B6E2-5E4196D6FD27}" type="datetimeFigureOut">
              <a:rPr lang="en-US" smtClean="0"/>
              <a:t>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BFE712-D0B0-4819-8BA0-3F72623F83B1}" type="slidenum">
              <a:rPr lang="en-US" smtClean="0"/>
              <a:t>‹#›</a:t>
            </a:fld>
            <a:endParaRPr lang="en-US"/>
          </a:p>
        </p:txBody>
      </p:sp>
    </p:spTree>
    <p:extLst>
      <p:ext uri="{BB962C8B-B14F-4D97-AF65-F5344CB8AC3E}">
        <p14:creationId xmlns:p14="http://schemas.microsoft.com/office/powerpoint/2010/main" val="2546007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A7B8BE-4DB8-4656-B6E2-5E4196D6FD27}" type="datetimeFigureOut">
              <a:rPr lang="en-US" smtClean="0"/>
              <a:t>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BFE712-D0B0-4819-8BA0-3F72623F83B1}" type="slidenum">
              <a:rPr lang="en-US" smtClean="0"/>
              <a:t>‹#›</a:t>
            </a:fld>
            <a:endParaRPr lang="en-US"/>
          </a:p>
        </p:txBody>
      </p:sp>
    </p:spTree>
    <p:extLst>
      <p:ext uri="{BB962C8B-B14F-4D97-AF65-F5344CB8AC3E}">
        <p14:creationId xmlns:p14="http://schemas.microsoft.com/office/powerpoint/2010/main" val="872906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A7B8BE-4DB8-4656-B6E2-5E4196D6FD27}" type="datetimeFigureOut">
              <a:rPr lang="en-US" smtClean="0"/>
              <a:t>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BFE712-D0B0-4819-8BA0-3F72623F83B1}" type="slidenum">
              <a:rPr lang="en-US" smtClean="0"/>
              <a:t>‹#›</a:t>
            </a:fld>
            <a:endParaRPr lang="en-US"/>
          </a:p>
        </p:txBody>
      </p:sp>
    </p:spTree>
    <p:extLst>
      <p:ext uri="{BB962C8B-B14F-4D97-AF65-F5344CB8AC3E}">
        <p14:creationId xmlns:p14="http://schemas.microsoft.com/office/powerpoint/2010/main" val="3656620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A7B8BE-4DB8-4656-B6E2-5E4196D6FD27}" type="datetimeFigureOut">
              <a:rPr lang="en-US" smtClean="0"/>
              <a:t>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BFE712-D0B0-4819-8BA0-3F72623F83B1}" type="slidenum">
              <a:rPr lang="en-US" smtClean="0"/>
              <a:t>‹#›</a:t>
            </a:fld>
            <a:endParaRPr lang="en-US"/>
          </a:p>
        </p:txBody>
      </p:sp>
    </p:spTree>
    <p:extLst>
      <p:ext uri="{BB962C8B-B14F-4D97-AF65-F5344CB8AC3E}">
        <p14:creationId xmlns:p14="http://schemas.microsoft.com/office/powerpoint/2010/main" val="1971911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A7B8BE-4DB8-4656-B6E2-5E4196D6FD27}" type="datetimeFigureOut">
              <a:rPr lang="en-US" smtClean="0"/>
              <a:t>5/12/2016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BFE712-D0B0-4819-8BA0-3F72623F83B1}" type="slidenum">
              <a:rPr lang="en-US" smtClean="0"/>
              <a:t>‹#›</a:t>
            </a:fld>
            <a:endParaRPr lang="en-US"/>
          </a:p>
        </p:txBody>
      </p:sp>
    </p:spTree>
    <p:extLst>
      <p:ext uri="{BB962C8B-B14F-4D97-AF65-F5344CB8AC3E}">
        <p14:creationId xmlns:p14="http://schemas.microsoft.com/office/powerpoint/2010/main" val="2176608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A7B8BE-4DB8-4656-B6E2-5E4196D6FD27}" type="datetimeFigureOut">
              <a:rPr lang="en-US" smtClean="0"/>
              <a:t>5/12/2016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BFE712-D0B0-4819-8BA0-3F72623F83B1}" type="slidenum">
              <a:rPr lang="en-US" smtClean="0"/>
              <a:t>‹#›</a:t>
            </a:fld>
            <a:endParaRPr lang="en-US"/>
          </a:p>
        </p:txBody>
      </p:sp>
    </p:spTree>
    <p:extLst>
      <p:ext uri="{BB962C8B-B14F-4D97-AF65-F5344CB8AC3E}">
        <p14:creationId xmlns:p14="http://schemas.microsoft.com/office/powerpoint/2010/main" val="525454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6A7B8BE-4DB8-4656-B6E2-5E4196D6FD27}" type="datetimeFigureOut">
              <a:rPr lang="en-US" smtClean="0"/>
              <a:t>5/12/2016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BFE712-D0B0-4819-8BA0-3F72623F83B1}" type="slidenum">
              <a:rPr lang="en-US" smtClean="0"/>
              <a:t>‹#›</a:t>
            </a:fld>
            <a:endParaRPr lang="en-US"/>
          </a:p>
        </p:txBody>
      </p:sp>
    </p:spTree>
    <p:extLst>
      <p:ext uri="{BB962C8B-B14F-4D97-AF65-F5344CB8AC3E}">
        <p14:creationId xmlns:p14="http://schemas.microsoft.com/office/powerpoint/2010/main" val="2637462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A7B8BE-4DB8-4656-B6E2-5E4196D6FD27}" type="datetimeFigureOut">
              <a:rPr lang="en-US" smtClean="0"/>
              <a:t>5/12/2016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BFE712-D0B0-4819-8BA0-3F72623F83B1}" type="slidenum">
              <a:rPr lang="en-US" smtClean="0"/>
              <a:t>‹#›</a:t>
            </a:fld>
            <a:endParaRPr lang="en-US"/>
          </a:p>
        </p:txBody>
      </p:sp>
    </p:spTree>
    <p:extLst>
      <p:ext uri="{BB962C8B-B14F-4D97-AF65-F5344CB8AC3E}">
        <p14:creationId xmlns:p14="http://schemas.microsoft.com/office/powerpoint/2010/main" val="4016907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A7B8BE-4DB8-4656-B6E2-5E4196D6FD27}" type="datetimeFigureOut">
              <a:rPr lang="en-US" smtClean="0"/>
              <a:t>5/12/2016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BFE712-D0B0-4819-8BA0-3F72623F83B1}" type="slidenum">
              <a:rPr lang="en-US" smtClean="0"/>
              <a:t>‹#›</a:t>
            </a:fld>
            <a:endParaRPr lang="en-US"/>
          </a:p>
        </p:txBody>
      </p:sp>
    </p:spTree>
    <p:extLst>
      <p:ext uri="{BB962C8B-B14F-4D97-AF65-F5344CB8AC3E}">
        <p14:creationId xmlns:p14="http://schemas.microsoft.com/office/powerpoint/2010/main" val="2479109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A7B8BE-4DB8-4656-B6E2-5E4196D6FD27}" type="datetimeFigureOut">
              <a:rPr lang="en-US" smtClean="0"/>
              <a:t>5/12/2016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BFE712-D0B0-4819-8BA0-3F72623F83B1}" type="slidenum">
              <a:rPr lang="en-US" smtClean="0"/>
              <a:t>‹#›</a:t>
            </a:fld>
            <a:endParaRPr lang="en-US"/>
          </a:p>
        </p:txBody>
      </p:sp>
    </p:spTree>
    <p:extLst>
      <p:ext uri="{BB962C8B-B14F-4D97-AF65-F5344CB8AC3E}">
        <p14:creationId xmlns:p14="http://schemas.microsoft.com/office/powerpoint/2010/main" val="1934919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A7B8BE-4DB8-4656-B6E2-5E4196D6FD27}" type="datetimeFigureOut">
              <a:rPr lang="en-US" smtClean="0"/>
              <a:t>5/12/2016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BFE712-D0B0-4819-8BA0-3F72623F83B1}" type="slidenum">
              <a:rPr lang="en-US" smtClean="0"/>
              <a:t>‹#›</a:t>
            </a:fld>
            <a:endParaRPr lang="en-US"/>
          </a:p>
        </p:txBody>
      </p:sp>
    </p:spTree>
    <p:extLst>
      <p:ext uri="{BB962C8B-B14F-4D97-AF65-F5344CB8AC3E}">
        <p14:creationId xmlns:p14="http://schemas.microsoft.com/office/powerpoint/2010/main" val="420137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A7B8BE-4DB8-4656-B6E2-5E4196D6FD27}" type="datetimeFigureOut">
              <a:rPr lang="en-US" smtClean="0"/>
              <a:t>5/12/2016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BFE712-D0B0-4819-8BA0-3F72623F83B1}" type="slidenum">
              <a:rPr lang="en-US" smtClean="0"/>
              <a:t>‹#›</a:t>
            </a:fld>
            <a:endParaRPr lang="en-US"/>
          </a:p>
        </p:txBody>
      </p:sp>
    </p:spTree>
    <p:extLst>
      <p:ext uri="{BB962C8B-B14F-4D97-AF65-F5344CB8AC3E}">
        <p14:creationId xmlns:p14="http://schemas.microsoft.com/office/powerpoint/2010/main" val="1901924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43808" y="1340768"/>
            <a:ext cx="990631"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solidFill>
                  <a:schemeClr val="tx1"/>
                </a:solidFill>
              </a:rPr>
              <a:t>Project</a:t>
            </a:r>
            <a:endParaRPr lang="en-US" sz="1200" dirty="0">
              <a:solidFill>
                <a:schemeClr val="tx1"/>
              </a:solidFill>
            </a:endParaRPr>
          </a:p>
        </p:txBody>
      </p:sp>
      <p:sp>
        <p:nvSpPr>
          <p:cNvPr id="5" name="Oval 4"/>
          <p:cNvSpPr/>
          <p:nvPr/>
        </p:nvSpPr>
        <p:spPr>
          <a:xfrm>
            <a:off x="1799692" y="908720"/>
            <a:ext cx="648072"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err="1" smtClean="0">
                <a:solidFill>
                  <a:schemeClr val="tx1"/>
                </a:solidFill>
              </a:rPr>
              <a:t>P_id</a:t>
            </a:r>
            <a:endParaRPr lang="en-US" sz="1200" dirty="0">
              <a:solidFill>
                <a:schemeClr val="tx1"/>
              </a:solidFill>
            </a:endParaRPr>
          </a:p>
        </p:txBody>
      </p:sp>
      <p:sp>
        <p:nvSpPr>
          <p:cNvPr id="6" name="Oval 5"/>
          <p:cNvSpPr/>
          <p:nvPr/>
        </p:nvSpPr>
        <p:spPr>
          <a:xfrm>
            <a:off x="3015087" y="825415"/>
            <a:ext cx="648072"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smtClean="0">
                <a:solidFill>
                  <a:schemeClr val="tx1"/>
                </a:solidFill>
              </a:rPr>
              <a:t>name</a:t>
            </a:r>
            <a:endParaRPr lang="en-US" sz="1200" dirty="0">
              <a:solidFill>
                <a:schemeClr val="tx1"/>
              </a:solidFill>
            </a:endParaRPr>
          </a:p>
        </p:txBody>
      </p:sp>
      <p:sp>
        <p:nvSpPr>
          <p:cNvPr id="7" name="Oval 6"/>
          <p:cNvSpPr/>
          <p:nvPr/>
        </p:nvSpPr>
        <p:spPr>
          <a:xfrm>
            <a:off x="4211960" y="908720"/>
            <a:ext cx="648072"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smtClean="0">
                <a:solidFill>
                  <a:schemeClr val="tx1"/>
                </a:solidFill>
              </a:rPr>
              <a:t>budget</a:t>
            </a:r>
            <a:endParaRPr lang="en-US" sz="1200" dirty="0">
              <a:solidFill>
                <a:schemeClr val="tx1"/>
              </a:solidFill>
            </a:endParaRPr>
          </a:p>
        </p:txBody>
      </p:sp>
      <p:sp>
        <p:nvSpPr>
          <p:cNvPr id="8" name="Oval 7"/>
          <p:cNvSpPr/>
          <p:nvPr/>
        </p:nvSpPr>
        <p:spPr>
          <a:xfrm>
            <a:off x="4231285" y="1304764"/>
            <a:ext cx="648072"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00" dirty="0" smtClean="0">
                <a:solidFill>
                  <a:schemeClr val="tx1"/>
                </a:solidFill>
              </a:rPr>
              <a:t>deadline</a:t>
            </a:r>
            <a:endParaRPr lang="en-US" sz="1000" dirty="0">
              <a:solidFill>
                <a:schemeClr val="tx1"/>
              </a:solidFill>
            </a:endParaRPr>
          </a:p>
        </p:txBody>
      </p:sp>
      <p:cxnSp>
        <p:nvCxnSpPr>
          <p:cNvPr id="10" name="Straight Connector 9"/>
          <p:cNvCxnSpPr>
            <a:stCxn id="5" idx="6"/>
          </p:cNvCxnSpPr>
          <p:nvPr/>
        </p:nvCxnSpPr>
        <p:spPr>
          <a:xfrm>
            <a:off x="2447764" y="1088740"/>
            <a:ext cx="396044" cy="252028"/>
          </a:xfrm>
          <a:prstGeom prst="lin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a:endCxn id="4" idx="0"/>
          </p:cNvCxnSpPr>
          <p:nvPr/>
        </p:nvCxnSpPr>
        <p:spPr>
          <a:xfrm>
            <a:off x="3339123" y="1185455"/>
            <a:ext cx="1" cy="155313"/>
          </a:xfrm>
          <a:prstGeom prst="lin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a:stCxn id="7" idx="2"/>
          </p:cNvCxnSpPr>
          <p:nvPr/>
        </p:nvCxnSpPr>
        <p:spPr>
          <a:xfrm flipH="1">
            <a:off x="3834439" y="1088740"/>
            <a:ext cx="377521" cy="252028"/>
          </a:xfrm>
          <a:prstGeom prst="lin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a:stCxn id="8" idx="2"/>
            <a:endCxn id="4" idx="3"/>
          </p:cNvCxnSpPr>
          <p:nvPr/>
        </p:nvCxnSpPr>
        <p:spPr>
          <a:xfrm flipH="1">
            <a:off x="3834439" y="1484784"/>
            <a:ext cx="396846" cy="0"/>
          </a:xfrm>
          <a:prstGeom prst="lin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1" name="Rectangle 20"/>
          <p:cNvSpPr/>
          <p:nvPr/>
        </p:nvSpPr>
        <p:spPr>
          <a:xfrm>
            <a:off x="2843808" y="2852936"/>
            <a:ext cx="990631"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solidFill>
                  <a:schemeClr val="tx1"/>
                </a:solidFill>
              </a:rPr>
              <a:t>task</a:t>
            </a:r>
            <a:endParaRPr lang="en-US" sz="1200" dirty="0">
              <a:solidFill>
                <a:schemeClr val="tx1"/>
              </a:solidFill>
            </a:endParaRPr>
          </a:p>
        </p:txBody>
      </p:sp>
      <p:sp>
        <p:nvSpPr>
          <p:cNvPr id="23" name="Diamond 22"/>
          <p:cNvSpPr/>
          <p:nvPr/>
        </p:nvSpPr>
        <p:spPr>
          <a:xfrm>
            <a:off x="3018564" y="1916832"/>
            <a:ext cx="617332" cy="576064"/>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200">
              <a:solidFill>
                <a:schemeClr val="tx1"/>
              </a:solidFill>
            </a:endParaRPr>
          </a:p>
        </p:txBody>
      </p:sp>
      <p:cxnSp>
        <p:nvCxnSpPr>
          <p:cNvPr id="24" name="Straight Connector 23"/>
          <p:cNvCxnSpPr>
            <a:stCxn id="4" idx="2"/>
            <a:endCxn id="23" idx="0"/>
          </p:cNvCxnSpPr>
          <p:nvPr/>
        </p:nvCxnSpPr>
        <p:spPr>
          <a:xfrm flipH="1">
            <a:off x="3327230" y="1628800"/>
            <a:ext cx="11894" cy="288032"/>
          </a:xfrm>
          <a:prstGeom prst="line">
            <a:avLst/>
          </a:prstGeom>
          <a:noFill/>
          <a:ln>
            <a:solidFill>
              <a:schemeClr val="tx1"/>
            </a:solidFill>
            <a:headEnd type="arrow"/>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a:stCxn id="23" idx="2"/>
            <a:endCxn id="21" idx="0"/>
          </p:cNvCxnSpPr>
          <p:nvPr/>
        </p:nvCxnSpPr>
        <p:spPr>
          <a:xfrm>
            <a:off x="3327230" y="2492896"/>
            <a:ext cx="11894" cy="360040"/>
          </a:xfrm>
          <a:prstGeom prst="lin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33" name="Oval 32"/>
          <p:cNvSpPr/>
          <p:nvPr/>
        </p:nvSpPr>
        <p:spPr>
          <a:xfrm>
            <a:off x="1799692" y="3189815"/>
            <a:ext cx="648072"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err="1" smtClean="0">
                <a:solidFill>
                  <a:schemeClr val="tx1"/>
                </a:solidFill>
              </a:rPr>
              <a:t>T_id</a:t>
            </a:r>
            <a:endParaRPr lang="en-US" sz="1200" dirty="0">
              <a:solidFill>
                <a:schemeClr val="tx1"/>
              </a:solidFill>
            </a:endParaRPr>
          </a:p>
        </p:txBody>
      </p:sp>
      <p:cxnSp>
        <p:nvCxnSpPr>
          <p:cNvPr id="34" name="Straight Connector 33"/>
          <p:cNvCxnSpPr>
            <a:stCxn id="33" idx="6"/>
          </p:cNvCxnSpPr>
          <p:nvPr/>
        </p:nvCxnSpPr>
        <p:spPr>
          <a:xfrm flipV="1">
            <a:off x="2447764" y="3140968"/>
            <a:ext cx="396044" cy="228867"/>
          </a:xfrm>
          <a:prstGeom prst="lin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38" name="Oval 37"/>
          <p:cNvSpPr/>
          <p:nvPr/>
        </p:nvSpPr>
        <p:spPr>
          <a:xfrm>
            <a:off x="1799692" y="2492896"/>
            <a:ext cx="648072"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smtClean="0">
                <a:solidFill>
                  <a:schemeClr val="tx1"/>
                </a:solidFill>
              </a:rPr>
              <a:t>name</a:t>
            </a:r>
            <a:endParaRPr lang="en-US" sz="1200" dirty="0">
              <a:solidFill>
                <a:schemeClr val="tx1"/>
              </a:solidFill>
            </a:endParaRPr>
          </a:p>
        </p:txBody>
      </p:sp>
      <p:cxnSp>
        <p:nvCxnSpPr>
          <p:cNvPr id="39" name="Straight Connector 38"/>
          <p:cNvCxnSpPr>
            <a:stCxn id="38" idx="6"/>
          </p:cNvCxnSpPr>
          <p:nvPr/>
        </p:nvCxnSpPr>
        <p:spPr>
          <a:xfrm>
            <a:off x="2447764" y="2672916"/>
            <a:ext cx="396044" cy="180020"/>
          </a:xfrm>
          <a:prstGeom prst="lin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p:nvCxnSpPr>
        <p:spPr>
          <a:xfrm flipH="1">
            <a:off x="3835241" y="2672916"/>
            <a:ext cx="396044" cy="180020"/>
          </a:xfrm>
          <a:prstGeom prst="lin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47" name="Oval 46"/>
          <p:cNvSpPr/>
          <p:nvPr/>
        </p:nvSpPr>
        <p:spPr>
          <a:xfrm>
            <a:off x="4254504" y="2492896"/>
            <a:ext cx="648072"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00" dirty="0" smtClean="0">
                <a:solidFill>
                  <a:schemeClr val="tx1"/>
                </a:solidFill>
              </a:rPr>
              <a:t>deadline</a:t>
            </a:r>
            <a:endParaRPr lang="en-US" sz="1000" dirty="0">
              <a:solidFill>
                <a:schemeClr val="tx1"/>
              </a:solidFill>
            </a:endParaRPr>
          </a:p>
        </p:txBody>
      </p:sp>
      <p:sp>
        <p:nvSpPr>
          <p:cNvPr id="48" name="Diamond 47"/>
          <p:cNvSpPr/>
          <p:nvPr/>
        </p:nvSpPr>
        <p:spPr>
          <a:xfrm>
            <a:off x="3045827" y="3645024"/>
            <a:ext cx="617332" cy="576064"/>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200">
              <a:solidFill>
                <a:schemeClr val="tx1"/>
              </a:solidFill>
            </a:endParaRPr>
          </a:p>
        </p:txBody>
      </p:sp>
      <p:cxnSp>
        <p:nvCxnSpPr>
          <p:cNvPr id="49" name="Straight Connector 48"/>
          <p:cNvCxnSpPr>
            <a:stCxn id="21" idx="2"/>
            <a:endCxn id="48" idx="0"/>
          </p:cNvCxnSpPr>
          <p:nvPr/>
        </p:nvCxnSpPr>
        <p:spPr>
          <a:xfrm>
            <a:off x="3339124" y="3140968"/>
            <a:ext cx="15369" cy="504056"/>
          </a:xfrm>
          <a:prstGeom prst="line">
            <a:avLst/>
          </a:prstGeom>
          <a:noFill/>
          <a:ln>
            <a:solidFill>
              <a:schemeClr val="tx1"/>
            </a:solidFill>
            <a:headEnd type="none"/>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a:stCxn id="48" idx="2"/>
            <a:endCxn id="51" idx="0"/>
          </p:cNvCxnSpPr>
          <p:nvPr/>
        </p:nvCxnSpPr>
        <p:spPr>
          <a:xfrm>
            <a:off x="3354493" y="4221088"/>
            <a:ext cx="0" cy="599679"/>
          </a:xfrm>
          <a:prstGeom prst="line">
            <a:avLst/>
          </a:prstGeom>
          <a:noFill/>
          <a:ln>
            <a:solidFill>
              <a:schemeClr val="tx1"/>
            </a:solidFill>
            <a:tailEnd type="none"/>
          </a:ln>
        </p:spPr>
        <p:style>
          <a:lnRef idx="2">
            <a:schemeClr val="accent1">
              <a:shade val="50000"/>
            </a:schemeClr>
          </a:lnRef>
          <a:fillRef idx="1">
            <a:schemeClr val="accent1"/>
          </a:fillRef>
          <a:effectRef idx="0">
            <a:schemeClr val="accent1"/>
          </a:effectRef>
          <a:fontRef idx="minor">
            <a:schemeClr val="lt1"/>
          </a:fontRef>
        </p:style>
      </p:cxnSp>
      <p:sp>
        <p:nvSpPr>
          <p:cNvPr id="51" name="Rectangle 50"/>
          <p:cNvSpPr/>
          <p:nvPr/>
        </p:nvSpPr>
        <p:spPr>
          <a:xfrm>
            <a:off x="2859177" y="4820767"/>
            <a:ext cx="990631"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solidFill>
                  <a:schemeClr val="tx1"/>
                </a:solidFill>
              </a:rPr>
              <a:t>Resource</a:t>
            </a:r>
            <a:endParaRPr lang="en-US" sz="1200" dirty="0">
              <a:solidFill>
                <a:schemeClr val="tx1"/>
              </a:solidFill>
            </a:endParaRPr>
          </a:p>
        </p:txBody>
      </p:sp>
      <p:cxnSp>
        <p:nvCxnSpPr>
          <p:cNvPr id="52" name="Straight Connector 51"/>
          <p:cNvCxnSpPr/>
          <p:nvPr/>
        </p:nvCxnSpPr>
        <p:spPr>
          <a:xfrm flipV="1">
            <a:off x="2463133" y="5119857"/>
            <a:ext cx="396044" cy="228867"/>
          </a:xfrm>
          <a:prstGeom prst="lin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53" name="Oval 52"/>
          <p:cNvSpPr/>
          <p:nvPr/>
        </p:nvSpPr>
        <p:spPr>
          <a:xfrm>
            <a:off x="1815061" y="5168704"/>
            <a:ext cx="648072"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err="1" smtClean="0">
                <a:solidFill>
                  <a:schemeClr val="tx1"/>
                </a:solidFill>
              </a:rPr>
              <a:t>R_id</a:t>
            </a:r>
            <a:endParaRPr lang="en-US" sz="1200" dirty="0">
              <a:solidFill>
                <a:schemeClr val="tx1"/>
              </a:solidFill>
            </a:endParaRPr>
          </a:p>
        </p:txBody>
      </p:sp>
      <p:sp>
        <p:nvSpPr>
          <p:cNvPr id="54" name="Oval 53"/>
          <p:cNvSpPr/>
          <p:nvPr/>
        </p:nvSpPr>
        <p:spPr>
          <a:xfrm>
            <a:off x="1815061" y="4460727"/>
            <a:ext cx="648072"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smtClean="0">
                <a:solidFill>
                  <a:schemeClr val="tx1"/>
                </a:solidFill>
              </a:rPr>
              <a:t>name</a:t>
            </a:r>
            <a:endParaRPr lang="en-US" sz="1200" dirty="0">
              <a:solidFill>
                <a:schemeClr val="tx1"/>
              </a:solidFill>
            </a:endParaRPr>
          </a:p>
        </p:txBody>
      </p:sp>
      <p:cxnSp>
        <p:nvCxnSpPr>
          <p:cNvPr id="55" name="Straight Connector 54"/>
          <p:cNvCxnSpPr>
            <a:stCxn id="54" idx="6"/>
          </p:cNvCxnSpPr>
          <p:nvPr/>
        </p:nvCxnSpPr>
        <p:spPr>
          <a:xfrm>
            <a:off x="2463133" y="4640747"/>
            <a:ext cx="396044" cy="180020"/>
          </a:xfrm>
          <a:prstGeom prst="lin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p:nvCxnSpPr>
        <p:spPr>
          <a:xfrm flipH="1" flipV="1">
            <a:off x="3849376" y="5108799"/>
            <a:ext cx="396044" cy="228867"/>
          </a:xfrm>
          <a:prstGeom prst="lin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57" name="Oval 56"/>
          <p:cNvSpPr/>
          <p:nvPr/>
        </p:nvSpPr>
        <p:spPr>
          <a:xfrm flipH="1">
            <a:off x="4211960" y="5234290"/>
            <a:ext cx="648072"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smtClean="0">
                <a:solidFill>
                  <a:schemeClr val="tx1"/>
                </a:solidFill>
              </a:rPr>
              <a:t>Username</a:t>
            </a:r>
            <a:endParaRPr lang="en-US" sz="1200" dirty="0">
              <a:solidFill>
                <a:schemeClr val="tx1"/>
              </a:solidFill>
            </a:endParaRPr>
          </a:p>
        </p:txBody>
      </p:sp>
      <p:cxnSp>
        <p:nvCxnSpPr>
          <p:cNvPr id="59" name="Straight Connector 58"/>
          <p:cNvCxnSpPr/>
          <p:nvPr/>
        </p:nvCxnSpPr>
        <p:spPr>
          <a:xfrm flipH="1">
            <a:off x="3849376" y="4639945"/>
            <a:ext cx="396044" cy="180020"/>
          </a:xfrm>
          <a:prstGeom prst="lin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60" name="Oval 59"/>
          <p:cNvSpPr/>
          <p:nvPr/>
        </p:nvSpPr>
        <p:spPr>
          <a:xfrm>
            <a:off x="4268639" y="4459925"/>
            <a:ext cx="648072"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00" dirty="0" smtClean="0">
                <a:solidFill>
                  <a:schemeClr val="tx1"/>
                </a:solidFill>
              </a:rPr>
              <a:t>password</a:t>
            </a:r>
            <a:endParaRPr lang="en-US" sz="1000" dirty="0">
              <a:solidFill>
                <a:schemeClr val="tx1"/>
              </a:solidFill>
            </a:endParaRPr>
          </a:p>
        </p:txBody>
      </p:sp>
      <p:cxnSp>
        <p:nvCxnSpPr>
          <p:cNvPr id="61" name="Straight Connector 60"/>
          <p:cNvCxnSpPr/>
          <p:nvPr/>
        </p:nvCxnSpPr>
        <p:spPr>
          <a:xfrm>
            <a:off x="3635896" y="5108799"/>
            <a:ext cx="387303" cy="485531"/>
          </a:xfrm>
          <a:prstGeom prst="lin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62" name="Oval 61"/>
          <p:cNvSpPr/>
          <p:nvPr/>
        </p:nvSpPr>
        <p:spPr>
          <a:xfrm>
            <a:off x="3803709" y="5589240"/>
            <a:ext cx="648072"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100" dirty="0" smtClean="0">
                <a:solidFill>
                  <a:schemeClr val="tx1"/>
                </a:solidFill>
              </a:rPr>
              <a:t>Salary</a:t>
            </a:r>
            <a:endParaRPr lang="en-US" sz="1100" dirty="0">
              <a:solidFill>
                <a:schemeClr val="tx1"/>
              </a:solidFill>
            </a:endParaRPr>
          </a:p>
        </p:txBody>
      </p:sp>
      <p:cxnSp>
        <p:nvCxnSpPr>
          <p:cNvPr id="67" name="Straight Connector 66"/>
          <p:cNvCxnSpPr/>
          <p:nvPr/>
        </p:nvCxnSpPr>
        <p:spPr>
          <a:xfrm flipH="1">
            <a:off x="3663159" y="3933056"/>
            <a:ext cx="464586" cy="0"/>
          </a:xfrm>
          <a:prstGeom prst="lin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70" name="Oval 69"/>
          <p:cNvSpPr/>
          <p:nvPr/>
        </p:nvSpPr>
        <p:spPr>
          <a:xfrm>
            <a:off x="4127745" y="3738081"/>
            <a:ext cx="648072"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00" dirty="0" smtClean="0">
                <a:solidFill>
                  <a:schemeClr val="tx1"/>
                </a:solidFill>
              </a:rPr>
              <a:t>Describe role</a:t>
            </a:r>
            <a:endParaRPr lang="en-US" sz="1000" dirty="0">
              <a:solidFill>
                <a:schemeClr val="tx1"/>
              </a:solidFill>
            </a:endParaRPr>
          </a:p>
        </p:txBody>
      </p:sp>
      <p:cxnSp>
        <p:nvCxnSpPr>
          <p:cNvPr id="72" name="Straight Connector 71"/>
          <p:cNvCxnSpPr>
            <a:stCxn id="48" idx="1"/>
          </p:cNvCxnSpPr>
          <p:nvPr/>
        </p:nvCxnSpPr>
        <p:spPr>
          <a:xfrm flipH="1">
            <a:off x="2661155" y="3933056"/>
            <a:ext cx="384672" cy="0"/>
          </a:xfrm>
          <a:prstGeom prst="lin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73" name="Oval 72"/>
          <p:cNvSpPr/>
          <p:nvPr/>
        </p:nvSpPr>
        <p:spPr>
          <a:xfrm>
            <a:off x="2013083" y="3753036"/>
            <a:ext cx="648072"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00" dirty="0" smtClean="0">
                <a:solidFill>
                  <a:schemeClr val="tx1"/>
                </a:solidFill>
              </a:rPr>
              <a:t>deadline</a:t>
            </a:r>
            <a:endParaRPr lang="en-US" sz="1000" dirty="0">
              <a:solidFill>
                <a:schemeClr val="tx1"/>
              </a:solidFill>
            </a:endParaRPr>
          </a:p>
        </p:txBody>
      </p:sp>
      <p:cxnSp>
        <p:nvCxnSpPr>
          <p:cNvPr id="79" name="Straight Connector 78"/>
          <p:cNvCxnSpPr/>
          <p:nvPr/>
        </p:nvCxnSpPr>
        <p:spPr>
          <a:xfrm flipH="1" flipV="1">
            <a:off x="3849808" y="3140968"/>
            <a:ext cx="533877" cy="228868"/>
          </a:xfrm>
          <a:prstGeom prst="lin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82" name="Oval 81"/>
          <p:cNvSpPr/>
          <p:nvPr/>
        </p:nvSpPr>
        <p:spPr>
          <a:xfrm>
            <a:off x="4380709" y="3255401"/>
            <a:ext cx="648072"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err="1" smtClean="0">
                <a:solidFill>
                  <a:schemeClr val="tx1"/>
                </a:solidFill>
              </a:rPr>
              <a:t>StartDate</a:t>
            </a:r>
            <a:endParaRPr lang="en-US" sz="1200" dirty="0">
              <a:solidFill>
                <a:schemeClr val="tx1"/>
              </a:solidFill>
            </a:endParaRPr>
          </a:p>
        </p:txBody>
      </p:sp>
      <p:cxnSp>
        <p:nvCxnSpPr>
          <p:cNvPr id="84" name="Straight Connector 83"/>
          <p:cNvCxnSpPr>
            <a:stCxn id="85" idx="6"/>
          </p:cNvCxnSpPr>
          <p:nvPr/>
        </p:nvCxnSpPr>
        <p:spPr>
          <a:xfrm flipV="1">
            <a:off x="2447764" y="1628800"/>
            <a:ext cx="396044" cy="359830"/>
          </a:xfrm>
          <a:prstGeom prst="lin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85" name="Oval 84"/>
          <p:cNvSpPr/>
          <p:nvPr/>
        </p:nvSpPr>
        <p:spPr>
          <a:xfrm>
            <a:off x="1799692" y="1808610"/>
            <a:ext cx="648072"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err="1" smtClean="0">
                <a:solidFill>
                  <a:schemeClr val="tx1"/>
                </a:solidFill>
              </a:rPr>
              <a:t>StartDate</a:t>
            </a:r>
            <a:endParaRPr lang="en-US" sz="1200" dirty="0">
              <a:solidFill>
                <a:schemeClr val="tx1"/>
              </a:solidFill>
            </a:endParaRPr>
          </a:p>
        </p:txBody>
      </p:sp>
      <p:cxnSp>
        <p:nvCxnSpPr>
          <p:cNvPr id="89" name="Straight Connector 88"/>
          <p:cNvCxnSpPr>
            <a:stCxn id="92" idx="6"/>
          </p:cNvCxnSpPr>
          <p:nvPr/>
        </p:nvCxnSpPr>
        <p:spPr>
          <a:xfrm flipV="1">
            <a:off x="1599037" y="4085456"/>
            <a:ext cx="1604812" cy="298256"/>
          </a:xfrm>
          <a:prstGeom prst="lin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92" name="Oval 91"/>
          <p:cNvSpPr/>
          <p:nvPr/>
        </p:nvSpPr>
        <p:spPr>
          <a:xfrm>
            <a:off x="446909" y="4126677"/>
            <a:ext cx="1152128" cy="5140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00" dirty="0" smtClean="0">
                <a:solidFill>
                  <a:schemeClr val="tx1"/>
                </a:solidFill>
              </a:rPr>
              <a:t>required hours of work</a:t>
            </a:r>
            <a:endParaRPr lang="en-US" sz="1000" dirty="0">
              <a:solidFill>
                <a:schemeClr val="tx1"/>
              </a:solidFill>
            </a:endParaRPr>
          </a:p>
        </p:txBody>
      </p:sp>
      <p:cxnSp>
        <p:nvCxnSpPr>
          <p:cNvPr id="101" name="Straight Connector 100"/>
          <p:cNvCxnSpPr/>
          <p:nvPr/>
        </p:nvCxnSpPr>
        <p:spPr>
          <a:xfrm flipH="1" flipV="1">
            <a:off x="3544054" y="4085456"/>
            <a:ext cx="1048621" cy="162938"/>
          </a:xfrm>
          <a:prstGeom prst="lin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04" name="Oval 103"/>
          <p:cNvSpPr/>
          <p:nvPr/>
        </p:nvSpPr>
        <p:spPr>
          <a:xfrm>
            <a:off x="4592675" y="4068374"/>
            <a:ext cx="648072"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00" dirty="0" smtClean="0">
                <a:solidFill>
                  <a:schemeClr val="tx1"/>
                </a:solidFill>
              </a:rPr>
              <a:t>done</a:t>
            </a:r>
            <a:endParaRPr lang="en-US" sz="1000" dirty="0">
              <a:solidFill>
                <a:schemeClr val="tx1"/>
              </a:solidFill>
            </a:endParaRPr>
          </a:p>
        </p:txBody>
      </p:sp>
      <p:sp>
        <p:nvSpPr>
          <p:cNvPr id="106" name="TextBox 105"/>
          <p:cNvSpPr txBox="1"/>
          <p:nvPr/>
        </p:nvSpPr>
        <p:spPr>
          <a:xfrm>
            <a:off x="5580112" y="1016627"/>
            <a:ext cx="2952328" cy="5078313"/>
          </a:xfrm>
          <a:prstGeom prst="rect">
            <a:avLst/>
          </a:prstGeom>
          <a:noFill/>
        </p:spPr>
        <p:txBody>
          <a:bodyPr wrap="square" rtlCol="0">
            <a:spAutoFit/>
          </a:bodyPr>
          <a:lstStyle/>
          <a:p>
            <a:r>
              <a:rPr lang="en-US" dirty="0" smtClean="0"/>
              <a:t>First Draft</a:t>
            </a:r>
          </a:p>
          <a:p>
            <a:r>
              <a:rPr lang="en-US" dirty="0" smtClean="0"/>
              <a:t>DATABASE ER DIAGRAM</a:t>
            </a:r>
          </a:p>
          <a:p>
            <a:r>
              <a:rPr lang="en-US" dirty="0" smtClean="0"/>
              <a:t>Each project contains different tasks. Each tasks needs some staff to do it.</a:t>
            </a:r>
          </a:p>
          <a:p>
            <a:endParaRPr lang="en-US" dirty="0"/>
          </a:p>
          <a:p>
            <a:r>
              <a:rPr lang="en-US" dirty="0" smtClean="0"/>
              <a:t>Relation between project and task is one to many (each project contains many tasks). Relation between tasks and resources are many to many (each tasks needs different staff and each staff works for different tasks).</a:t>
            </a:r>
          </a:p>
          <a:p>
            <a:endParaRPr lang="en-US" dirty="0"/>
          </a:p>
          <a:p>
            <a:r>
              <a:rPr lang="en-US" dirty="0" smtClean="0"/>
              <a:t>Please do your modifications by other colors to make it clear.</a:t>
            </a:r>
            <a:endParaRPr lang="en-US" dirty="0"/>
          </a:p>
        </p:txBody>
      </p:sp>
    </p:spTree>
    <p:extLst>
      <p:ext uri="{BB962C8B-B14F-4D97-AF65-F5344CB8AC3E}">
        <p14:creationId xmlns:p14="http://schemas.microsoft.com/office/powerpoint/2010/main" val="2976563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476672"/>
            <a:ext cx="8208912" cy="3416320"/>
          </a:xfrm>
          <a:prstGeom prst="rect">
            <a:avLst/>
          </a:prstGeom>
          <a:noFill/>
        </p:spPr>
        <p:txBody>
          <a:bodyPr wrap="square" rtlCol="0">
            <a:spAutoFit/>
          </a:bodyPr>
          <a:lstStyle/>
          <a:p>
            <a:pPr>
              <a:lnSpc>
                <a:spcPct val="200000"/>
              </a:lnSpc>
            </a:pPr>
            <a:r>
              <a:rPr lang="en-US" b="1" dirty="0" smtClean="0"/>
              <a:t>DATABASE SCHEMA</a:t>
            </a:r>
          </a:p>
          <a:p>
            <a:pPr>
              <a:lnSpc>
                <a:spcPct val="200000"/>
              </a:lnSpc>
            </a:pPr>
            <a:r>
              <a:rPr lang="en-US" dirty="0" smtClean="0"/>
              <a:t>Project {id, name, budget, deadline, </a:t>
            </a:r>
            <a:r>
              <a:rPr lang="en-US" dirty="0" err="1" smtClean="0"/>
              <a:t>startdate</a:t>
            </a:r>
            <a:r>
              <a:rPr lang="en-US" dirty="0" smtClean="0"/>
              <a:t>}</a:t>
            </a:r>
          </a:p>
          <a:p>
            <a:pPr>
              <a:lnSpc>
                <a:spcPct val="200000"/>
              </a:lnSpc>
            </a:pPr>
            <a:r>
              <a:rPr lang="en-US" dirty="0" smtClean="0"/>
              <a:t>Task{</a:t>
            </a:r>
            <a:r>
              <a:rPr lang="en-US" dirty="0" err="1" smtClean="0"/>
              <a:t>pid</a:t>
            </a:r>
            <a:r>
              <a:rPr lang="en-US" dirty="0" smtClean="0"/>
              <a:t>, </a:t>
            </a:r>
            <a:r>
              <a:rPr lang="en-US" dirty="0" err="1" smtClean="0"/>
              <a:t>tid</a:t>
            </a:r>
            <a:r>
              <a:rPr lang="en-US" dirty="0" smtClean="0"/>
              <a:t>, deadline, </a:t>
            </a:r>
            <a:r>
              <a:rPr lang="en-US" dirty="0" err="1" smtClean="0"/>
              <a:t>startdate</a:t>
            </a:r>
            <a:r>
              <a:rPr lang="en-US" dirty="0" smtClean="0"/>
              <a:t>, budget}</a:t>
            </a:r>
          </a:p>
          <a:p>
            <a:pPr>
              <a:lnSpc>
                <a:spcPct val="200000"/>
              </a:lnSpc>
            </a:pPr>
            <a:r>
              <a:rPr lang="en-US" dirty="0" err="1" smtClean="0"/>
              <a:t>TaskResource</a:t>
            </a:r>
            <a:r>
              <a:rPr lang="en-US" dirty="0" smtClean="0"/>
              <a:t> {</a:t>
            </a:r>
            <a:r>
              <a:rPr lang="en-US" dirty="0" err="1" smtClean="0"/>
              <a:t>tid</a:t>
            </a:r>
            <a:r>
              <a:rPr lang="en-US" dirty="0" smtClean="0"/>
              <a:t>, rid, </a:t>
            </a:r>
            <a:r>
              <a:rPr lang="en-US" dirty="0" err="1" smtClean="0"/>
              <a:t>DescribeRole</a:t>
            </a:r>
            <a:r>
              <a:rPr lang="en-US" dirty="0" smtClean="0"/>
              <a:t>, Deadline, </a:t>
            </a:r>
            <a:r>
              <a:rPr lang="en-US" dirty="0" err="1" smtClean="0"/>
              <a:t>requiredHoursOfWork</a:t>
            </a:r>
            <a:r>
              <a:rPr lang="en-US" dirty="0" smtClean="0"/>
              <a:t>}</a:t>
            </a:r>
          </a:p>
          <a:p>
            <a:pPr>
              <a:lnSpc>
                <a:spcPct val="200000"/>
              </a:lnSpc>
            </a:pPr>
            <a:r>
              <a:rPr lang="en-US" dirty="0" smtClean="0"/>
              <a:t>Resource{ id, salary, name, password, username, manager(</a:t>
            </a:r>
            <a:r>
              <a:rPr lang="en-US" dirty="0" err="1" smtClean="0"/>
              <a:t>boolean</a:t>
            </a:r>
            <a:r>
              <a:rPr lang="en-US" smtClean="0"/>
              <a:t>)}</a:t>
            </a:r>
            <a:endParaRPr lang="en-US" dirty="0" smtClean="0"/>
          </a:p>
          <a:p>
            <a:pPr>
              <a:lnSpc>
                <a:spcPct val="200000"/>
              </a:lnSpc>
            </a:pPr>
            <a:r>
              <a:rPr lang="en-US" dirty="0" smtClean="0"/>
              <a:t> </a:t>
            </a:r>
            <a:endParaRPr lang="en-US" dirty="0"/>
          </a:p>
        </p:txBody>
      </p:sp>
    </p:spTree>
    <p:extLst>
      <p:ext uri="{BB962C8B-B14F-4D97-AF65-F5344CB8AC3E}">
        <p14:creationId xmlns:p14="http://schemas.microsoft.com/office/powerpoint/2010/main" val="3170856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147</Words>
  <Application>Microsoft Office PowerPoint</Application>
  <PresentationFormat>On-screen Show (4:3)</PresentationFormat>
  <Paragraphs>34</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dc:creator>
  <cp:lastModifiedBy>Ali</cp:lastModifiedBy>
  <cp:revision>12</cp:revision>
  <dcterms:created xsi:type="dcterms:W3CDTF">2016-05-10T16:14:24Z</dcterms:created>
  <dcterms:modified xsi:type="dcterms:W3CDTF">2016-05-12T21:53:42Z</dcterms:modified>
</cp:coreProperties>
</file>