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66"/>
    <a:srgbClr val="FF7C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415DE-6DB9-4335-8BFD-FF8619941439}" v="19" dt="2023-12-12T13:39:01.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2DE4-C729-0EA8-FB83-FCB16C3C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270EFB1-90F1-6266-E01B-9F938CE4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D9AFCCA-1B09-6B27-3D8B-4C342E9F539E}"/>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5" name="Footer Placeholder 4">
            <a:extLst>
              <a:ext uri="{FF2B5EF4-FFF2-40B4-BE49-F238E27FC236}">
                <a16:creationId xmlns:a16="http://schemas.microsoft.com/office/drawing/2014/main" id="{3FC21251-0D07-2BC2-8708-72AC8CCE29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6F8F71-7523-0FF7-5006-4B9EEF2EEAA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57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BEA-C574-B8C2-2828-19D01B54264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FD91498-B9E6-83C5-A032-6522B461B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95628E2-8AF7-3AA0-3A0C-5FC3E5C551CB}"/>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5" name="Footer Placeholder 4">
            <a:extLst>
              <a:ext uri="{FF2B5EF4-FFF2-40B4-BE49-F238E27FC236}">
                <a16:creationId xmlns:a16="http://schemas.microsoft.com/office/drawing/2014/main" id="{6F78A299-2816-AF5C-ABBE-F126BCF608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6F84B9A-BE0A-F01E-170C-FE82D7B18B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98064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AE59C-37C9-EFF4-CBEE-96DADBAF8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8C4C1AD-519B-FAC1-DF69-B0E6FDB9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A6818BB-9BE7-9E05-7463-240EC4986FE9}"/>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5" name="Footer Placeholder 4">
            <a:extLst>
              <a:ext uri="{FF2B5EF4-FFF2-40B4-BE49-F238E27FC236}">
                <a16:creationId xmlns:a16="http://schemas.microsoft.com/office/drawing/2014/main" id="{86927FA2-D457-B96D-976D-5CAC4E110C4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EBAF46-2381-3A2E-779C-D41009A8E9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29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732-9C99-8BFD-4FFF-644087E02B3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A33BD44-8331-7AC5-293C-6FE76FE8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8F0E75-9C4B-8CC7-DD77-CABF548ABE63}"/>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5" name="Footer Placeholder 4">
            <a:extLst>
              <a:ext uri="{FF2B5EF4-FFF2-40B4-BE49-F238E27FC236}">
                <a16:creationId xmlns:a16="http://schemas.microsoft.com/office/drawing/2014/main" id="{0F25D9F6-DD27-4AEB-0B91-918A7E01A22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723B2C-3B5F-F8B1-A756-714118C8CE49}"/>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675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888-63E2-5B3B-06A5-0CEA6E995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D29A644-3232-127E-6717-2854CC11E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6F086-88F4-9FE5-AA0B-FAACC92C33C5}"/>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5" name="Footer Placeholder 4">
            <a:extLst>
              <a:ext uri="{FF2B5EF4-FFF2-40B4-BE49-F238E27FC236}">
                <a16:creationId xmlns:a16="http://schemas.microsoft.com/office/drawing/2014/main" id="{62C64A11-2E9E-4C68-11C6-AFB3E0730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A98D4F-9B50-6079-E3C1-609F679ECE02}"/>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097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B8F-9881-2E25-C34A-F319A068035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253A59B-B640-2EE5-1809-FB573F989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AFE2842-E609-D7BB-3381-3CD63092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2496054-694A-00BA-690A-1E38F3246D33}"/>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6" name="Footer Placeholder 5">
            <a:extLst>
              <a:ext uri="{FF2B5EF4-FFF2-40B4-BE49-F238E27FC236}">
                <a16:creationId xmlns:a16="http://schemas.microsoft.com/office/drawing/2014/main" id="{602C0EA0-47A4-5BF0-B65C-D539B71179E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9D2558-2B57-E828-DFA0-6CB10601AAAE}"/>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48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CF6-4580-7FD9-866A-9CB3DE40E5CE}"/>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6651E0A-E4A6-396C-456E-5E21ED1B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91E7D-B1AA-A3F0-469A-723F3EDB4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946A032-258E-F27D-C12C-46B0EB971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824C-427D-4C16-E57A-499DE8884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8D14F3-9EE3-09C3-A4A4-812CF1684ABE}"/>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8" name="Footer Placeholder 7">
            <a:extLst>
              <a:ext uri="{FF2B5EF4-FFF2-40B4-BE49-F238E27FC236}">
                <a16:creationId xmlns:a16="http://schemas.microsoft.com/office/drawing/2014/main" id="{F18DF472-3629-3393-0FC9-E1455361A38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210C172-0786-2E6F-E327-69CBD0E8A9E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3390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4DA-10E0-8AC3-7DC9-0DB793CDE7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58C5203-90CF-A888-53AD-7CE906601944}"/>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4" name="Footer Placeholder 3">
            <a:extLst>
              <a:ext uri="{FF2B5EF4-FFF2-40B4-BE49-F238E27FC236}">
                <a16:creationId xmlns:a16="http://schemas.microsoft.com/office/drawing/2014/main" id="{4F0CFE10-98E4-C2F1-1791-C256F4F1DFE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3E456875-99B6-7E18-E60A-6189CA4229B5}"/>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4374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6B07C-0A87-E97E-C887-CD0F513884F7}"/>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3" name="Footer Placeholder 2">
            <a:extLst>
              <a:ext uri="{FF2B5EF4-FFF2-40B4-BE49-F238E27FC236}">
                <a16:creationId xmlns:a16="http://schemas.microsoft.com/office/drawing/2014/main" id="{DAEBB5CB-C8F7-0939-57D0-53F12A03637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0F70E6E-DC27-982A-2BB6-FB257420D9F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7782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8D3-7DF6-F374-B3E9-035CA48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8E7438-29DE-442B-E486-FD1C1A963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C4CC9B-33B8-943B-C8CF-BB1D49EE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3850B-FE63-F4DA-4517-E9E44FCB045C}"/>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6" name="Footer Placeholder 5">
            <a:extLst>
              <a:ext uri="{FF2B5EF4-FFF2-40B4-BE49-F238E27FC236}">
                <a16:creationId xmlns:a16="http://schemas.microsoft.com/office/drawing/2014/main" id="{0055E76E-BA3F-CDD1-6D01-50BC5DB3E9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27DD43C-349F-BBEA-3644-EA1A9133FE16}"/>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2898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5849-52CD-0D54-2ED9-1BCE5EB3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7A202D-F242-7217-73F0-3555896AF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91FE89C-2015-0D0B-3E00-5D91A2F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449E5-27DC-4E8E-1CF3-B19E00D0CC12}"/>
              </a:ext>
            </a:extLst>
          </p:cNvPr>
          <p:cNvSpPr>
            <a:spLocks noGrp="1"/>
          </p:cNvSpPr>
          <p:nvPr>
            <p:ph type="dt" sz="half" idx="10"/>
          </p:nvPr>
        </p:nvSpPr>
        <p:spPr/>
        <p:txBody>
          <a:bodyPr/>
          <a:lstStyle/>
          <a:p>
            <a:fld id="{6EAEE6A6-CED2-46BC-AD70-1FD03213DDC0}" type="datetimeFigureOut">
              <a:rPr lang="en-AE" smtClean="0"/>
              <a:t>09/01/2024</a:t>
            </a:fld>
            <a:endParaRPr lang="en-AE"/>
          </a:p>
        </p:txBody>
      </p:sp>
      <p:sp>
        <p:nvSpPr>
          <p:cNvPr id="6" name="Footer Placeholder 5">
            <a:extLst>
              <a:ext uri="{FF2B5EF4-FFF2-40B4-BE49-F238E27FC236}">
                <a16:creationId xmlns:a16="http://schemas.microsoft.com/office/drawing/2014/main" id="{6947D3C4-628B-3583-81F3-8AA0FB9BB85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560F27B-D7DA-33D2-EDA5-A04AED80DEE3}"/>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83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2666-BD14-0260-F0BD-0508D39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803BA2-D2DC-6CED-64F1-FFAAEBB20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D90924-8777-F9B1-64CB-C7386A4B3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E6A6-CED2-46BC-AD70-1FD03213DDC0}" type="datetimeFigureOut">
              <a:rPr lang="en-AE" smtClean="0"/>
              <a:t>09/01/2024</a:t>
            </a:fld>
            <a:endParaRPr lang="en-AE"/>
          </a:p>
        </p:txBody>
      </p:sp>
      <p:sp>
        <p:nvSpPr>
          <p:cNvPr id="5" name="Footer Placeholder 4">
            <a:extLst>
              <a:ext uri="{FF2B5EF4-FFF2-40B4-BE49-F238E27FC236}">
                <a16:creationId xmlns:a16="http://schemas.microsoft.com/office/drawing/2014/main" id="{31200097-06B1-4E14-52AC-9976381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8EE25A-A0C5-3878-E678-E71804A5C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3526-4065-4AB2-A885-210C8D853774}" type="slidenum">
              <a:rPr lang="en-AE" smtClean="0"/>
              <a:t>‹#›</a:t>
            </a:fld>
            <a:endParaRPr lang="en-AE"/>
          </a:p>
        </p:txBody>
      </p:sp>
    </p:spTree>
    <p:extLst>
      <p:ext uri="{BB962C8B-B14F-4D97-AF65-F5344CB8AC3E}">
        <p14:creationId xmlns:p14="http://schemas.microsoft.com/office/powerpoint/2010/main" val="5245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stern food arranged on table">
            <a:extLst>
              <a:ext uri="{FF2B5EF4-FFF2-40B4-BE49-F238E27FC236}">
                <a16:creationId xmlns:a16="http://schemas.microsoft.com/office/drawing/2014/main" id="{1189344C-8C6B-9B0C-70CC-B2FD9A80D90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F1CB912-EB43-2793-D78C-47D1C108609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Project 1: OLAP Restaurant Services Database</a:t>
            </a:r>
            <a:endParaRPr lang="en-AE">
              <a:solidFill>
                <a:srgbClr val="FFFFFF"/>
              </a:solidFill>
            </a:endParaRPr>
          </a:p>
        </p:txBody>
      </p:sp>
      <p:sp>
        <p:nvSpPr>
          <p:cNvPr id="3" name="Subtitle 2">
            <a:extLst>
              <a:ext uri="{FF2B5EF4-FFF2-40B4-BE49-F238E27FC236}">
                <a16:creationId xmlns:a16="http://schemas.microsoft.com/office/drawing/2014/main" id="{C7736DF8-E575-AED3-07CF-8DFADA9AB7C4}"/>
              </a:ext>
            </a:extLst>
          </p:cNvPr>
          <p:cNvSpPr>
            <a:spLocks noGrp="1"/>
          </p:cNvSpPr>
          <p:nvPr>
            <p:ph type="subTitle" idx="1"/>
          </p:nvPr>
        </p:nvSpPr>
        <p:spPr>
          <a:xfrm>
            <a:off x="1524000" y="4159404"/>
            <a:ext cx="9144000" cy="1098395"/>
          </a:xfrm>
        </p:spPr>
        <p:txBody>
          <a:bodyPr>
            <a:normAutofit/>
          </a:bodyPr>
          <a:lstStyle/>
          <a:p>
            <a:endParaRPr lang="en-AE">
              <a:solidFill>
                <a:srgbClr val="FFFFFF"/>
              </a:solidFill>
            </a:endParaRPr>
          </a:p>
        </p:txBody>
      </p:sp>
    </p:spTree>
    <p:extLst>
      <p:ext uri="{BB962C8B-B14F-4D97-AF65-F5344CB8AC3E}">
        <p14:creationId xmlns:p14="http://schemas.microsoft.com/office/powerpoint/2010/main" val="2873245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8" name="Freeform: Shape 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A6FCDC-6F91-601D-522A-CF9970E9AD8C}"/>
              </a:ext>
            </a:extLst>
          </p:cNvPr>
          <p:cNvSpPr/>
          <p:nvPr/>
        </p:nvSpPr>
        <p:spPr>
          <a:xfrm>
            <a:off x="4403157" y="2641994"/>
            <a:ext cx="2862876" cy="3252866"/>
          </a:xfrm>
          <a:prstGeom prst="rect">
            <a:avLst/>
          </a:prstGeom>
          <a:solidFill>
            <a:srgbClr val="0066FF">
              <a:alpha val="32941"/>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5" name="Rectangle 4">
            <a:extLst>
              <a:ext uri="{FF2B5EF4-FFF2-40B4-BE49-F238E27FC236}">
                <a16:creationId xmlns:a16="http://schemas.microsoft.com/office/drawing/2014/main" id="{66C3CE5F-7615-B6E3-4551-58B6DB317E73}"/>
              </a:ext>
            </a:extLst>
          </p:cNvPr>
          <p:cNvSpPr/>
          <p:nvPr/>
        </p:nvSpPr>
        <p:spPr>
          <a:xfrm>
            <a:off x="683545" y="2641994"/>
            <a:ext cx="1519739" cy="3252866"/>
          </a:xfrm>
          <a:prstGeom prst="rect">
            <a:avLst/>
          </a:prstGeom>
          <a:solidFill>
            <a:srgbClr val="FF7C80">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D87FE1C-940A-7B66-5812-0B5B39A1BCAD}"/>
              </a:ext>
            </a:extLst>
          </p:cNvPr>
          <p:cNvSpPr/>
          <p:nvPr/>
        </p:nvSpPr>
        <p:spPr>
          <a:xfrm>
            <a:off x="9415528" y="2641994"/>
            <a:ext cx="1528726" cy="3252866"/>
          </a:xfrm>
          <a:prstGeom prst="rect">
            <a:avLst/>
          </a:prstGeom>
          <a:solidFill>
            <a:srgbClr val="00CC66">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pic>
        <p:nvPicPr>
          <p:cNvPr id="9" name="Graphic 8" descr="Document with solid fill">
            <a:extLst>
              <a:ext uri="{FF2B5EF4-FFF2-40B4-BE49-F238E27FC236}">
                <a16:creationId xmlns:a16="http://schemas.microsoft.com/office/drawing/2014/main" id="{42022184-432B-4970-D852-61A16F84B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518" y="2995830"/>
            <a:ext cx="525657" cy="525658"/>
          </a:xfrm>
          <a:prstGeom prst="rect">
            <a:avLst/>
          </a:prstGeom>
        </p:spPr>
      </p:pic>
      <p:pic>
        <p:nvPicPr>
          <p:cNvPr id="10" name="Graphic 9" descr="Document with solid fill">
            <a:extLst>
              <a:ext uri="{FF2B5EF4-FFF2-40B4-BE49-F238E27FC236}">
                <a16:creationId xmlns:a16="http://schemas.microsoft.com/office/drawing/2014/main" id="{A89486FD-1D59-1BF6-72B6-91FB3C9E9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087" y="4400981"/>
            <a:ext cx="525657" cy="525658"/>
          </a:xfrm>
          <a:prstGeom prst="rect">
            <a:avLst/>
          </a:prstGeom>
        </p:spPr>
      </p:pic>
      <p:pic>
        <p:nvPicPr>
          <p:cNvPr id="11" name="Graphic 10" descr="Document with solid fill">
            <a:extLst>
              <a:ext uri="{FF2B5EF4-FFF2-40B4-BE49-F238E27FC236}">
                <a16:creationId xmlns:a16="http://schemas.microsoft.com/office/drawing/2014/main" id="{BBE849DE-57E7-C09C-F1E4-B138849E8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12" y="4393016"/>
            <a:ext cx="525657" cy="525658"/>
          </a:xfrm>
          <a:prstGeom prst="rect">
            <a:avLst/>
          </a:prstGeom>
        </p:spPr>
      </p:pic>
      <p:pic>
        <p:nvPicPr>
          <p:cNvPr id="12" name="Graphic 11" descr="Document with solid fill">
            <a:extLst>
              <a:ext uri="{FF2B5EF4-FFF2-40B4-BE49-F238E27FC236}">
                <a16:creationId xmlns:a16="http://schemas.microsoft.com/office/drawing/2014/main" id="{3A035CC6-5421-6B23-FC95-A40E773DD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6570" y="4385051"/>
            <a:ext cx="525657" cy="525658"/>
          </a:xfrm>
          <a:prstGeom prst="rect">
            <a:avLst/>
          </a:prstGeom>
        </p:spPr>
      </p:pic>
      <p:pic>
        <p:nvPicPr>
          <p:cNvPr id="18" name="Graphic 17" descr="Database with solid fill">
            <a:extLst>
              <a:ext uri="{FF2B5EF4-FFF2-40B4-BE49-F238E27FC236}">
                <a16:creationId xmlns:a16="http://schemas.microsoft.com/office/drawing/2014/main" id="{9CBB6372-D9D9-49F2-1A4C-BEE0FB52D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1153" y="3710075"/>
            <a:ext cx="877476" cy="877476"/>
          </a:xfrm>
          <a:prstGeom prst="rect">
            <a:avLst/>
          </a:prstGeom>
        </p:spPr>
      </p:pic>
      <p:sp>
        <p:nvSpPr>
          <p:cNvPr id="21" name="TextBox 20">
            <a:extLst>
              <a:ext uri="{FF2B5EF4-FFF2-40B4-BE49-F238E27FC236}">
                <a16:creationId xmlns:a16="http://schemas.microsoft.com/office/drawing/2014/main" id="{147439A6-B5BB-A2B5-9C69-17FBDAFA4A36}"/>
              </a:ext>
            </a:extLst>
          </p:cNvPr>
          <p:cNvSpPr txBox="1"/>
          <p:nvPr/>
        </p:nvSpPr>
        <p:spPr>
          <a:xfrm>
            <a:off x="830146" y="2229265"/>
            <a:ext cx="107709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EXTRACT</a:t>
            </a:r>
            <a:endParaRPr lang="en-AE">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3F2D8165-01BD-BF94-45BD-08C65D3D3267}"/>
              </a:ext>
            </a:extLst>
          </p:cNvPr>
          <p:cNvSpPr txBox="1"/>
          <p:nvPr/>
        </p:nvSpPr>
        <p:spPr>
          <a:xfrm>
            <a:off x="5078380" y="2229265"/>
            <a:ext cx="151242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TRANSFORM</a:t>
            </a:r>
            <a:endParaRPr lang="en-AE">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D3D0ED61-BC0C-62BF-6F41-467747E059F3}"/>
              </a:ext>
            </a:extLst>
          </p:cNvPr>
          <p:cNvSpPr txBox="1"/>
          <p:nvPr/>
        </p:nvSpPr>
        <p:spPr>
          <a:xfrm>
            <a:off x="9741153" y="2229265"/>
            <a:ext cx="77405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LOAD</a:t>
            </a:r>
            <a:endParaRPr lang="en-AE">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4D9FC183-7ECC-841D-6667-85337B1850DE}"/>
              </a:ext>
            </a:extLst>
          </p:cNvPr>
          <p:cNvSpPr txBox="1"/>
          <p:nvPr/>
        </p:nvSpPr>
        <p:spPr>
          <a:xfrm>
            <a:off x="655595" y="3524199"/>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YellowPages.csv</a:t>
            </a:r>
          </a:p>
          <a:p>
            <a:pPr algn="ctr" defTabSz="868680">
              <a:spcAft>
                <a:spcPts val="600"/>
              </a:spcAft>
            </a:pPr>
            <a:r>
              <a:rPr lang="en-US" sz="1330" kern="1200">
                <a:solidFill>
                  <a:schemeClr val="tx1"/>
                </a:solidFill>
                <a:latin typeface="+mn-lt"/>
                <a:ea typeface="+mn-ea"/>
                <a:cs typeface="+mn-cs"/>
              </a:rPr>
              <a:t>(Scraped)</a:t>
            </a:r>
            <a:endParaRPr lang="en-AE" sz="1400"/>
          </a:p>
        </p:txBody>
      </p:sp>
      <p:sp>
        <p:nvSpPr>
          <p:cNvPr id="25" name="TextBox 24">
            <a:extLst>
              <a:ext uri="{FF2B5EF4-FFF2-40B4-BE49-F238E27FC236}">
                <a16:creationId xmlns:a16="http://schemas.microsoft.com/office/drawing/2014/main" id="{13B5998D-D958-DEC2-CA2B-C6F941937C84}"/>
              </a:ext>
            </a:extLst>
          </p:cNvPr>
          <p:cNvSpPr txBox="1"/>
          <p:nvPr/>
        </p:nvSpPr>
        <p:spPr>
          <a:xfrm>
            <a:off x="683545" y="5013498"/>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Data.gov CSVs</a:t>
            </a:r>
          </a:p>
          <a:p>
            <a:pPr algn="ctr" defTabSz="868680">
              <a:spcAft>
                <a:spcPts val="600"/>
              </a:spcAft>
            </a:pPr>
            <a:r>
              <a:rPr lang="en-US" sz="1330" kern="1200">
                <a:solidFill>
                  <a:schemeClr val="tx1"/>
                </a:solidFill>
                <a:latin typeface="+mn-lt"/>
                <a:ea typeface="+mn-ea"/>
                <a:cs typeface="+mn-cs"/>
              </a:rPr>
              <a:t>(Open Data)</a:t>
            </a:r>
            <a:endParaRPr lang="en-AE" sz="1400"/>
          </a:p>
        </p:txBody>
      </p:sp>
      <p:sp>
        <p:nvSpPr>
          <p:cNvPr id="26" name="TextBox 25">
            <a:extLst>
              <a:ext uri="{FF2B5EF4-FFF2-40B4-BE49-F238E27FC236}">
                <a16:creationId xmlns:a16="http://schemas.microsoft.com/office/drawing/2014/main" id="{F7E2A11A-1735-508E-FF2F-208CDD3327B1}"/>
              </a:ext>
            </a:extLst>
          </p:cNvPr>
          <p:cNvSpPr txBox="1"/>
          <p:nvPr/>
        </p:nvSpPr>
        <p:spPr>
          <a:xfrm>
            <a:off x="4556434" y="3083823"/>
            <a:ext cx="3195337" cy="2268313"/>
          </a:xfrm>
          <a:prstGeom prst="rect">
            <a:avLst/>
          </a:prstGeom>
          <a:noFill/>
        </p:spPr>
        <p:txBody>
          <a:bodyPr wrap="square" rtlCol="0">
            <a:spAutoFit/>
          </a:bodyPr>
          <a:lstStyle/>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Remove Duplicates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Deal with NULLs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Unify Column Naming Schemes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Keys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Discard Unneeded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New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Levenshtein Distance</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Other</a:t>
            </a:r>
            <a:endParaRPr lang="en-US" sz="1400" dirty="0"/>
          </a:p>
        </p:txBody>
      </p:sp>
      <p:sp>
        <p:nvSpPr>
          <p:cNvPr id="27" name="TextBox 26">
            <a:extLst>
              <a:ext uri="{FF2B5EF4-FFF2-40B4-BE49-F238E27FC236}">
                <a16:creationId xmlns:a16="http://schemas.microsoft.com/office/drawing/2014/main" id="{810555B2-7C32-EA55-3859-4233F3CFC38D}"/>
              </a:ext>
            </a:extLst>
          </p:cNvPr>
          <p:cNvSpPr txBox="1"/>
          <p:nvPr/>
        </p:nvSpPr>
        <p:spPr>
          <a:xfrm>
            <a:off x="9688725" y="4473569"/>
            <a:ext cx="1859808" cy="69557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Load into</a:t>
            </a:r>
          </a:p>
          <a:p>
            <a:pPr defTabSz="868680">
              <a:spcAft>
                <a:spcPts val="600"/>
              </a:spcAft>
            </a:pPr>
            <a:r>
              <a:rPr lang="en-US" sz="1710" kern="1200">
                <a:solidFill>
                  <a:schemeClr val="tx1"/>
                </a:solidFill>
                <a:latin typeface="+mn-lt"/>
                <a:ea typeface="+mn-ea"/>
                <a:cs typeface="+mn-cs"/>
              </a:rPr>
              <a:t>PostgreSQL</a:t>
            </a:r>
            <a:endParaRPr lang="en-AE"/>
          </a:p>
        </p:txBody>
      </p:sp>
      <p:pic>
        <p:nvPicPr>
          <p:cNvPr id="29" name="Picture 28" descr="A blue and black logo&#10;&#10;Description automatically generated">
            <a:extLst>
              <a:ext uri="{FF2B5EF4-FFF2-40B4-BE49-F238E27FC236}">
                <a16:creationId xmlns:a16="http://schemas.microsoft.com/office/drawing/2014/main" id="{ECE89CC1-709B-EE1F-A817-871348BC9CAD}"/>
              </a:ext>
            </a:extLst>
          </p:cNvPr>
          <p:cNvPicPr>
            <a:picLocks noChangeAspect="1"/>
          </p:cNvPicPr>
          <p:nvPr/>
        </p:nvPicPr>
        <p:blipFill>
          <a:blip r:embed="rId6"/>
          <a:stretch>
            <a:fillRect/>
          </a:stretch>
        </p:blipFill>
        <p:spPr>
          <a:xfrm>
            <a:off x="9881887" y="963138"/>
            <a:ext cx="620232" cy="354418"/>
          </a:xfrm>
          <a:prstGeom prst="rect">
            <a:avLst/>
          </a:prstGeom>
        </p:spPr>
      </p:pic>
      <p:pic>
        <p:nvPicPr>
          <p:cNvPr id="31" name="Picture 30" descr="A black and white logo&#10;&#10;Description automatically generated">
            <a:extLst>
              <a:ext uri="{FF2B5EF4-FFF2-40B4-BE49-F238E27FC236}">
                <a16:creationId xmlns:a16="http://schemas.microsoft.com/office/drawing/2014/main" id="{0B662245-6CD2-AE4B-1EF2-6632714BDDEC}"/>
              </a:ext>
            </a:extLst>
          </p:cNvPr>
          <p:cNvPicPr>
            <a:picLocks noChangeAspect="1"/>
          </p:cNvPicPr>
          <p:nvPr/>
        </p:nvPicPr>
        <p:blipFill>
          <a:blip r:embed="rId7"/>
          <a:stretch>
            <a:fillRect/>
          </a:stretch>
        </p:blipFill>
        <p:spPr>
          <a:xfrm>
            <a:off x="9798121" y="1418592"/>
            <a:ext cx="851892" cy="421265"/>
          </a:xfrm>
          <a:prstGeom prst="rect">
            <a:avLst/>
          </a:prstGeom>
        </p:spPr>
      </p:pic>
      <p:sp>
        <p:nvSpPr>
          <p:cNvPr id="32" name="TextBox 31">
            <a:extLst>
              <a:ext uri="{FF2B5EF4-FFF2-40B4-BE49-F238E27FC236}">
                <a16:creationId xmlns:a16="http://schemas.microsoft.com/office/drawing/2014/main" id="{5E4689A4-D1FA-29F1-8BB8-681DBB8B83C0}"/>
              </a:ext>
            </a:extLst>
          </p:cNvPr>
          <p:cNvSpPr txBox="1"/>
          <p:nvPr/>
        </p:nvSpPr>
        <p:spPr>
          <a:xfrm>
            <a:off x="8441649" y="1475324"/>
            <a:ext cx="1336821"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Documentation:</a:t>
            </a:r>
            <a:endParaRPr lang="en-AE" sz="1400" b="1"/>
          </a:p>
        </p:txBody>
      </p:sp>
      <p:sp>
        <p:nvSpPr>
          <p:cNvPr id="35" name="TextBox 34">
            <a:extLst>
              <a:ext uri="{FF2B5EF4-FFF2-40B4-BE49-F238E27FC236}">
                <a16:creationId xmlns:a16="http://schemas.microsoft.com/office/drawing/2014/main" id="{8F5D0ADC-970A-8E4B-6350-37600C318336}"/>
              </a:ext>
            </a:extLst>
          </p:cNvPr>
          <p:cNvSpPr txBox="1"/>
          <p:nvPr/>
        </p:nvSpPr>
        <p:spPr>
          <a:xfrm>
            <a:off x="8156560" y="985632"/>
            <a:ext cx="1725327"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Project Management:</a:t>
            </a:r>
            <a:endParaRPr lang="en-AE" sz="1400" b="1"/>
          </a:p>
        </p:txBody>
      </p:sp>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051109"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Project 1 At a Glance:</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7" name="Diamond 36">
            <a:extLst>
              <a:ext uri="{FF2B5EF4-FFF2-40B4-BE49-F238E27FC236}">
                <a16:creationId xmlns:a16="http://schemas.microsoft.com/office/drawing/2014/main" id="{DD3D7965-DE7D-566B-ED6E-00974F9C3199}"/>
              </a:ext>
            </a:extLst>
          </p:cNvPr>
          <p:cNvSpPr/>
          <p:nvPr/>
        </p:nvSpPr>
        <p:spPr>
          <a:xfrm>
            <a:off x="2479549"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330" kern="1200" dirty="0">
                <a:solidFill>
                  <a:schemeClr val="tx1"/>
                </a:solidFill>
                <a:latin typeface="+mn-lt"/>
                <a:ea typeface="+mn-ea"/>
                <a:cs typeface="+mn-cs"/>
              </a:rPr>
              <a:t>E.D.A. &amp;</a:t>
            </a:r>
          </a:p>
          <a:p>
            <a:pPr algn="ctr" defTabSz="868680">
              <a:spcAft>
                <a:spcPts val="600"/>
              </a:spcAft>
            </a:pPr>
            <a:r>
              <a:rPr lang="en-US" sz="1330" kern="1200" dirty="0">
                <a:solidFill>
                  <a:schemeClr val="tx1"/>
                </a:solidFill>
                <a:latin typeface="+mn-lt"/>
                <a:ea typeface="+mn-ea"/>
                <a:cs typeface="+mn-cs"/>
              </a:rPr>
              <a:t>Viz.</a:t>
            </a:r>
            <a:endParaRPr lang="en-AE" dirty="0">
              <a:solidFill>
                <a:schemeClr val="tx1"/>
              </a:solidFill>
            </a:endParaRPr>
          </a:p>
        </p:txBody>
      </p:sp>
      <p:sp>
        <p:nvSpPr>
          <p:cNvPr id="39" name="Diamond 38">
            <a:extLst>
              <a:ext uri="{FF2B5EF4-FFF2-40B4-BE49-F238E27FC236}">
                <a16:creationId xmlns:a16="http://schemas.microsoft.com/office/drawing/2014/main" id="{412C2B60-9BFC-1A81-7138-6A64413E87E8}"/>
              </a:ext>
            </a:extLst>
          </p:cNvPr>
          <p:cNvSpPr/>
          <p:nvPr/>
        </p:nvSpPr>
        <p:spPr>
          <a:xfrm>
            <a:off x="7512072"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140" kern="1200">
                <a:solidFill>
                  <a:schemeClr val="tx1"/>
                </a:solidFill>
                <a:latin typeface="+mn-lt"/>
                <a:ea typeface="+mn-ea"/>
                <a:cs typeface="+mn-cs"/>
              </a:rPr>
              <a:t>Data</a:t>
            </a:r>
          </a:p>
          <a:p>
            <a:pPr algn="ctr" defTabSz="868680">
              <a:spcAft>
                <a:spcPts val="600"/>
              </a:spcAft>
            </a:pPr>
            <a:r>
              <a:rPr lang="en-US" sz="1140" kern="1200">
                <a:solidFill>
                  <a:schemeClr val="tx1"/>
                </a:solidFill>
                <a:latin typeface="+mn-lt"/>
                <a:ea typeface="+mn-ea"/>
                <a:cs typeface="+mn-cs"/>
              </a:rPr>
              <a:t>Modeling</a:t>
            </a:r>
            <a:endParaRPr lang="en-AE" sz="1200">
              <a:solidFill>
                <a:schemeClr val="tx1"/>
              </a:solidFill>
            </a:endParaRPr>
          </a:p>
        </p:txBody>
      </p:sp>
      <p:cxnSp>
        <p:nvCxnSpPr>
          <p:cNvPr id="41" name="Straight Arrow Connector 40">
            <a:extLst>
              <a:ext uri="{FF2B5EF4-FFF2-40B4-BE49-F238E27FC236}">
                <a16:creationId xmlns:a16="http://schemas.microsoft.com/office/drawing/2014/main" id="{1FA0B69C-FE22-2966-B184-D105A8D2F270}"/>
              </a:ext>
            </a:extLst>
          </p:cNvPr>
          <p:cNvCxnSpPr>
            <a:stCxn id="5" idx="3"/>
            <a:endCxn id="37" idx="1"/>
          </p:cNvCxnSpPr>
          <p:nvPr/>
        </p:nvCxnSpPr>
        <p:spPr>
          <a:xfrm flipV="1">
            <a:off x="2203283" y="4268427"/>
            <a:ext cx="27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9796B2-B358-443D-4F07-0039299F0CB5}"/>
              </a:ext>
            </a:extLst>
          </p:cNvPr>
          <p:cNvCxnSpPr>
            <a:stCxn id="37" idx="3"/>
            <a:endCxn id="4" idx="1"/>
          </p:cNvCxnSpPr>
          <p:nvPr/>
        </p:nvCxnSpPr>
        <p:spPr>
          <a:xfrm>
            <a:off x="4077533" y="4268427"/>
            <a:ext cx="325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2534557-4947-0C15-E349-C26E2D2F842F}"/>
              </a:ext>
            </a:extLst>
          </p:cNvPr>
          <p:cNvCxnSpPr>
            <a:cxnSpLocks/>
            <a:endCxn id="39" idx="1"/>
          </p:cNvCxnSpPr>
          <p:nvPr/>
        </p:nvCxnSpPr>
        <p:spPr>
          <a:xfrm>
            <a:off x="7266033" y="4268427"/>
            <a:ext cx="24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2391D6-8813-D635-5803-5C1BDC35A652}"/>
              </a:ext>
            </a:extLst>
          </p:cNvPr>
          <p:cNvCxnSpPr>
            <a:stCxn id="39" idx="3"/>
            <a:endCxn id="6" idx="1"/>
          </p:cNvCxnSpPr>
          <p:nvPr/>
        </p:nvCxnSpPr>
        <p:spPr>
          <a:xfrm>
            <a:off x="9110055" y="4268427"/>
            <a:ext cx="305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ocument with solid fill">
            <a:extLst>
              <a:ext uri="{FF2B5EF4-FFF2-40B4-BE49-F238E27FC236}">
                <a16:creationId xmlns:a16="http://schemas.microsoft.com/office/drawing/2014/main" id="{3B8C0DB8-0E24-1B07-EA0B-7AC157870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486" y="802985"/>
            <a:ext cx="967687" cy="967687"/>
          </a:xfrm>
          <a:prstGeom prst="rect">
            <a:avLst/>
          </a:prstGeom>
        </p:spPr>
      </p:pic>
      <p:sp>
        <p:nvSpPr>
          <p:cNvPr id="60" name="TextBox 59">
            <a:extLst>
              <a:ext uri="{FF2B5EF4-FFF2-40B4-BE49-F238E27FC236}">
                <a16:creationId xmlns:a16="http://schemas.microsoft.com/office/drawing/2014/main" id="{1004EAB3-9160-4C2C-7A69-B60452AA1C64}"/>
              </a:ext>
            </a:extLst>
          </p:cNvPr>
          <p:cNvSpPr txBox="1"/>
          <p:nvPr/>
        </p:nvSpPr>
        <p:spPr>
          <a:xfrm>
            <a:off x="1969150" y="844065"/>
            <a:ext cx="3633367" cy="276999"/>
          </a:xfrm>
          <a:prstGeom prst="rect">
            <a:avLst/>
          </a:prstGeom>
          <a:noFill/>
        </p:spPr>
        <p:txBody>
          <a:bodyPr wrap="none" rtlCol="0">
            <a:spAutoFit/>
          </a:bodyPr>
          <a:lstStyle/>
          <a:p>
            <a:r>
              <a:rPr lang="en-US" sz="1200" dirty="0"/>
              <a:t>NY Open Restaurant Applications (4.4MB) (14.5K Rows)</a:t>
            </a:r>
            <a:endParaRPr lang="en-AE" sz="1200" dirty="0"/>
          </a:p>
        </p:txBody>
      </p:sp>
      <p:sp>
        <p:nvSpPr>
          <p:cNvPr id="62" name="TextBox 61">
            <a:extLst>
              <a:ext uri="{FF2B5EF4-FFF2-40B4-BE49-F238E27FC236}">
                <a16:creationId xmlns:a16="http://schemas.microsoft.com/office/drawing/2014/main" id="{8E2D702C-2B7E-00D1-B750-9AC42763C13B}"/>
              </a:ext>
            </a:extLst>
          </p:cNvPr>
          <p:cNvSpPr txBox="1"/>
          <p:nvPr/>
        </p:nvSpPr>
        <p:spPr>
          <a:xfrm>
            <a:off x="1970921" y="1024548"/>
            <a:ext cx="3656899" cy="276999"/>
          </a:xfrm>
          <a:prstGeom prst="rect">
            <a:avLst/>
          </a:prstGeom>
          <a:noFill/>
        </p:spPr>
        <p:txBody>
          <a:bodyPr wrap="none" rtlCol="0">
            <a:spAutoFit/>
          </a:bodyPr>
          <a:lstStyle/>
          <a:p>
            <a:r>
              <a:rPr lang="en-US" sz="1200" dirty="0"/>
              <a:t>NY Open Restaurant Inspections (14.5MB) (79.2K Rows)</a:t>
            </a:r>
            <a:endParaRPr lang="en-AE" sz="1200" dirty="0"/>
          </a:p>
        </p:txBody>
      </p:sp>
      <p:sp>
        <p:nvSpPr>
          <p:cNvPr id="64" name="TextBox 63">
            <a:extLst>
              <a:ext uri="{FF2B5EF4-FFF2-40B4-BE49-F238E27FC236}">
                <a16:creationId xmlns:a16="http://schemas.microsoft.com/office/drawing/2014/main" id="{C477C1FC-17C3-073F-912C-E6547EFA04CD}"/>
              </a:ext>
            </a:extLst>
          </p:cNvPr>
          <p:cNvSpPr txBox="1"/>
          <p:nvPr/>
        </p:nvSpPr>
        <p:spPr>
          <a:xfrm>
            <a:off x="1960524" y="1194819"/>
            <a:ext cx="3555845" cy="276999"/>
          </a:xfrm>
          <a:prstGeom prst="rect">
            <a:avLst/>
          </a:prstGeom>
          <a:noFill/>
        </p:spPr>
        <p:txBody>
          <a:bodyPr wrap="none" rtlCol="0">
            <a:spAutoFit/>
          </a:bodyPr>
          <a:lstStyle/>
          <a:p>
            <a:r>
              <a:rPr lang="en-US" sz="1200" dirty="0"/>
              <a:t>NY Food &amp; Safety Inspections (90.4MB) (209.7K Rows)</a:t>
            </a:r>
            <a:endParaRPr lang="en-AE" sz="1200" dirty="0"/>
          </a:p>
        </p:txBody>
      </p:sp>
      <p:sp>
        <p:nvSpPr>
          <p:cNvPr id="65" name="TextBox 64">
            <a:extLst>
              <a:ext uri="{FF2B5EF4-FFF2-40B4-BE49-F238E27FC236}">
                <a16:creationId xmlns:a16="http://schemas.microsoft.com/office/drawing/2014/main" id="{82A230EC-2F94-0E92-56E4-7E6AB2C29F8B}"/>
              </a:ext>
            </a:extLst>
          </p:cNvPr>
          <p:cNvSpPr txBox="1"/>
          <p:nvPr/>
        </p:nvSpPr>
        <p:spPr>
          <a:xfrm>
            <a:off x="1970036" y="1373088"/>
            <a:ext cx="3438698" cy="276999"/>
          </a:xfrm>
          <a:prstGeom prst="rect">
            <a:avLst/>
          </a:prstGeom>
          <a:noFill/>
        </p:spPr>
        <p:txBody>
          <a:bodyPr wrap="none" rtlCol="0">
            <a:spAutoFit/>
          </a:bodyPr>
          <a:lstStyle/>
          <a:p>
            <a:r>
              <a:rPr lang="en-US" sz="1200" dirty="0"/>
              <a:t>NY </a:t>
            </a:r>
            <a:r>
              <a:rPr lang="en-US" sz="1200" dirty="0" err="1"/>
              <a:t>YellowPages</a:t>
            </a:r>
            <a:r>
              <a:rPr lang="en-US" sz="1200" dirty="0"/>
              <a:t> Restaurant Listings (1MB) (3K Rows)</a:t>
            </a:r>
            <a:endParaRPr lang="en-AE" sz="1200" dirty="0"/>
          </a:p>
        </p:txBody>
      </p:sp>
    </p:spTree>
    <p:extLst>
      <p:ext uri="{BB962C8B-B14F-4D97-AF65-F5344CB8AC3E}">
        <p14:creationId xmlns:p14="http://schemas.microsoft.com/office/powerpoint/2010/main" val="30718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1107996"/>
          </a:xfrm>
          <a:prstGeom prst="rect">
            <a:avLst/>
          </a:prstGeom>
          <a:noFill/>
        </p:spPr>
        <p:txBody>
          <a:bodyPr wrap="square" rtlCol="0">
            <a:spAutoFit/>
          </a:bodyPr>
          <a:lstStyle/>
          <a:p>
            <a:r>
              <a:rPr lang="en-US" b="1" dirty="0"/>
              <a:t>What is the goal? Who are the Data Consumers? </a:t>
            </a:r>
          </a:p>
          <a:p>
            <a:r>
              <a:rPr lang="en-AE" sz="1600" dirty="0"/>
              <a:t>Answering these questions will decide which Tables are going to be the source of our primary information and which Tables will be joined with supplementary information. This will also give us a direction on what Data should be kept, what new features we should introduce, and what Data may be discarded.</a:t>
            </a:r>
          </a:p>
        </p:txBody>
      </p:sp>
      <p:sp>
        <p:nvSpPr>
          <p:cNvPr id="3" name="TextBox 2">
            <a:extLst>
              <a:ext uri="{FF2B5EF4-FFF2-40B4-BE49-F238E27FC236}">
                <a16:creationId xmlns:a16="http://schemas.microsoft.com/office/drawing/2014/main" id="{365DA8D0-E98F-2FDB-824C-83489E743225}"/>
              </a:ext>
            </a:extLst>
          </p:cNvPr>
          <p:cNvSpPr txBox="1"/>
          <p:nvPr/>
        </p:nvSpPr>
        <p:spPr>
          <a:xfrm>
            <a:off x="465825" y="2193438"/>
            <a:ext cx="11059065" cy="1938992"/>
          </a:xfrm>
          <a:prstGeom prst="rect">
            <a:avLst/>
          </a:prstGeom>
          <a:noFill/>
        </p:spPr>
        <p:txBody>
          <a:bodyPr wrap="square" rtlCol="0">
            <a:spAutoFit/>
          </a:bodyPr>
          <a:lstStyle/>
          <a:p>
            <a:r>
              <a:rPr lang="en-US" b="1" dirty="0"/>
              <a:t>Scenario A: We are working with </a:t>
            </a:r>
            <a:r>
              <a:rPr lang="en-US" b="1" dirty="0" err="1"/>
              <a:t>YellowPages</a:t>
            </a:r>
            <a:r>
              <a:rPr lang="en-US" b="1" dirty="0"/>
              <a:t> to add new features to their mobile app, which lets users see if a restaurant is approved for the NY Open Restaurant initiative, and the restaurant’s Food &amp; Safety Inspection results, if available.</a:t>
            </a:r>
          </a:p>
          <a:p>
            <a:r>
              <a:rPr lang="en-AE" sz="1600" dirty="0"/>
              <a:t>The Data from the scraped </a:t>
            </a:r>
            <a:r>
              <a:rPr lang="en-AE" sz="1600" dirty="0" err="1"/>
              <a:t>YellowPages</a:t>
            </a:r>
            <a:r>
              <a:rPr lang="en-AE" sz="1600" dirty="0"/>
              <a:t> website is our primary data. We match the Inspection and Open Restaurant Tables with the Restaurants in the </a:t>
            </a:r>
            <a:r>
              <a:rPr lang="en-AE" sz="1600" dirty="0" err="1"/>
              <a:t>YellowPages</a:t>
            </a:r>
            <a:r>
              <a:rPr lang="en-AE" sz="1600" dirty="0"/>
              <a:t> table, and discard information for restaurants that are not in our list of Scraped information. However, our list of Scraped restaurants is limited to the top 100 results of restaurants in New York on </a:t>
            </a:r>
            <a:r>
              <a:rPr lang="en-AE" sz="1600" dirty="0" err="1"/>
              <a:t>YellowPages</a:t>
            </a:r>
            <a:r>
              <a:rPr lang="en-AE" sz="1600" dirty="0"/>
              <a:t>.</a:t>
            </a:r>
          </a:p>
          <a:p>
            <a:endParaRPr lang="en-AE" b="1" dirty="0"/>
          </a:p>
        </p:txBody>
      </p:sp>
      <p:sp>
        <p:nvSpPr>
          <p:cNvPr id="7" name="TextBox 6">
            <a:extLst>
              <a:ext uri="{FF2B5EF4-FFF2-40B4-BE49-F238E27FC236}">
                <a16:creationId xmlns:a16="http://schemas.microsoft.com/office/drawing/2014/main" id="{64B948FE-43F5-ADD4-8616-7DC181C6C31B}"/>
              </a:ext>
            </a:extLst>
          </p:cNvPr>
          <p:cNvSpPr txBox="1"/>
          <p:nvPr/>
        </p:nvSpPr>
        <p:spPr>
          <a:xfrm>
            <a:off x="465825" y="4132430"/>
            <a:ext cx="11059065" cy="1692771"/>
          </a:xfrm>
          <a:prstGeom prst="rect">
            <a:avLst/>
          </a:prstGeom>
          <a:noFill/>
        </p:spPr>
        <p:txBody>
          <a:bodyPr wrap="square" rtlCol="0">
            <a:spAutoFit/>
          </a:bodyPr>
          <a:lstStyle/>
          <a:p>
            <a:r>
              <a:rPr lang="en-US" b="1" dirty="0"/>
              <a:t>Scenario B: We are working for a market research firm, and the goal of our Analysts is to answer the following question: Do Restaurants that pass the NY Open Restaurant Policy and Food &amp; Safety Inspections get higher review scores and better search result placements on </a:t>
            </a:r>
            <a:r>
              <a:rPr lang="en-US" b="1" dirty="0" err="1"/>
              <a:t>YellowPages</a:t>
            </a:r>
            <a:r>
              <a:rPr lang="en-US" b="1" dirty="0"/>
              <a:t> than those who do not?</a:t>
            </a:r>
          </a:p>
          <a:p>
            <a:r>
              <a:rPr lang="en-AE" sz="1600" dirty="0"/>
              <a:t>In this scenario, we cannot discard the Inspection and Open Restaurant data, as that data is the bedrock of our analysis. Our analysts will match the </a:t>
            </a:r>
            <a:r>
              <a:rPr lang="en-AE" sz="1600" dirty="0" err="1"/>
              <a:t>YellowPages</a:t>
            </a:r>
            <a:r>
              <a:rPr lang="en-AE" sz="1600" dirty="0"/>
              <a:t> data to this data during their analysis.</a:t>
            </a:r>
          </a:p>
          <a:p>
            <a:endParaRPr lang="en-AE" b="1" dirty="0"/>
          </a:p>
        </p:txBody>
      </p:sp>
    </p:spTree>
    <p:extLst>
      <p:ext uri="{BB962C8B-B14F-4D97-AF65-F5344CB8AC3E}">
        <p14:creationId xmlns:p14="http://schemas.microsoft.com/office/powerpoint/2010/main" val="4129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5293757"/>
          </a:xfrm>
          <a:prstGeom prst="rect">
            <a:avLst/>
          </a:prstGeom>
          <a:noFill/>
        </p:spPr>
        <p:txBody>
          <a:bodyPr wrap="square" rtlCol="0">
            <a:spAutoFit/>
          </a:bodyPr>
          <a:lstStyle/>
          <a:p>
            <a:r>
              <a:rPr lang="en-US" b="1" dirty="0"/>
              <a:t>The scraped </a:t>
            </a:r>
            <a:r>
              <a:rPr lang="en-US" b="1" dirty="0" err="1"/>
              <a:t>YellowPages</a:t>
            </a:r>
            <a:r>
              <a:rPr lang="en-US" b="1" dirty="0"/>
              <a:t> Data is not exhaustive.</a:t>
            </a:r>
          </a:p>
          <a:p>
            <a:r>
              <a:rPr lang="en-AE" sz="1600" dirty="0"/>
              <a:t>When searching for Restaurants in New York on </a:t>
            </a:r>
            <a:r>
              <a:rPr lang="en-AE" sz="1600" dirty="0" err="1"/>
              <a:t>YellowPages</a:t>
            </a:r>
            <a:r>
              <a:rPr lang="en-AE" sz="1600" dirty="0"/>
              <a:t>, we get about 3000 results. However, this does not mean there are only 3000 restaurants listed on </a:t>
            </a:r>
            <a:r>
              <a:rPr lang="en-AE" sz="1600" dirty="0" err="1"/>
              <a:t>YellowPages</a:t>
            </a:r>
            <a:r>
              <a:rPr lang="en-AE" sz="1600" dirty="0"/>
              <a:t>. When the same script is run multiple times, the resulting data starts to differ after the 2000 row mark. After running the script multiple times, I find that 8% of the resulting restaurants differ among the different datasets.</a:t>
            </a:r>
          </a:p>
          <a:p>
            <a:endParaRPr lang="en-AE" sz="1600" dirty="0"/>
          </a:p>
          <a:p>
            <a:r>
              <a:rPr lang="en-AE" sz="1600" dirty="0"/>
              <a:t>This could be because </a:t>
            </a:r>
            <a:r>
              <a:rPr lang="en-AE" sz="1600" dirty="0" err="1"/>
              <a:t>YellowPages</a:t>
            </a:r>
            <a:r>
              <a:rPr lang="en-AE" sz="1600" dirty="0"/>
              <a:t>’ search algorithm indexes search results based on relevance, traffic, ratings and a bunch of other factors. As we go down the list of results, the algorithm has fewer metrics to score restaurants by, and for the last few hundred results, it returns a random selection of restaurants that have the same score, from a potential pool of thousands of low-scoring restaurants.</a:t>
            </a:r>
          </a:p>
          <a:p>
            <a:endParaRPr lang="en-AE" sz="1600" dirty="0"/>
          </a:p>
          <a:p>
            <a:r>
              <a:rPr lang="en-AE" sz="1600" dirty="0"/>
              <a:t>Engineers working for </a:t>
            </a:r>
            <a:r>
              <a:rPr lang="en-AE" sz="1600" dirty="0" err="1"/>
              <a:t>YellowPages</a:t>
            </a:r>
            <a:r>
              <a:rPr lang="en-AE" sz="1600" dirty="0"/>
              <a:t> would have access to the complete Data, but there are ways we can make our data more representative of the actual list of restaurants in New York. By splitting our search by different tags, </a:t>
            </a:r>
            <a:r>
              <a:rPr lang="en-AE" sz="1600" dirty="0" err="1"/>
              <a:t>neighborhoods</a:t>
            </a:r>
            <a:r>
              <a:rPr lang="en-AE" sz="1600" dirty="0"/>
              <a:t>, or cuisines, we could get a more in-depth list of restaurants.</a:t>
            </a:r>
          </a:p>
          <a:p>
            <a:endParaRPr lang="en-AE" sz="1600" dirty="0"/>
          </a:p>
          <a:p>
            <a:r>
              <a:rPr lang="en-AE" sz="1600" dirty="0"/>
              <a:t>For example: We may only have about 200 Indian Restaurants in the top 3000 results on </a:t>
            </a:r>
            <a:r>
              <a:rPr lang="en-AE" sz="1600" dirty="0" err="1"/>
              <a:t>YellowPages</a:t>
            </a:r>
            <a:r>
              <a:rPr lang="en-AE" sz="1600" dirty="0"/>
              <a:t>, but by searching for Indian Restaurants in New York, we could get over 500 results of Indian Restaurants alone. By making multiple granular searches, creating dozens if not hundreds of smaller datasets, and by combining and removing duplicates from resulting datasets, we could get a larger list of restaurants that would make our final Database better prepped for analysis.</a:t>
            </a:r>
          </a:p>
          <a:p>
            <a:endParaRPr lang="en-AE" sz="1600" dirty="0"/>
          </a:p>
          <a:p>
            <a:r>
              <a:rPr lang="en-AE" sz="1600" dirty="0"/>
              <a:t>However, perfect is the enemy of good, and for this project, a smaller set of data may suffice.</a:t>
            </a:r>
          </a:p>
        </p:txBody>
      </p:sp>
    </p:spTree>
    <p:extLst>
      <p:ext uri="{BB962C8B-B14F-4D97-AF65-F5344CB8AC3E}">
        <p14:creationId xmlns:p14="http://schemas.microsoft.com/office/powerpoint/2010/main" val="3579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68</TotalTime>
  <Words>709</Words>
  <Application>Microsoft Office PowerPoint</Application>
  <PresentationFormat>Widescreen</PresentationFormat>
  <Paragraphs>47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ADLaM Display</vt:lpstr>
      <vt:lpstr>Aharoni</vt:lpstr>
      <vt:lpstr>Arial</vt:lpstr>
      <vt:lpstr>Calibri</vt:lpstr>
      <vt:lpstr>Calibri Light</vt:lpstr>
      <vt:lpstr>Office Theme</vt:lpstr>
      <vt:lpstr>Project 1: OLAP Restaurant Services Database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OLAP Restaurant Services Database</dc:title>
  <dc:creator>Prateek Shekhar</dc:creator>
  <cp:lastModifiedBy>Prateek Shekhar</cp:lastModifiedBy>
  <cp:revision>2</cp:revision>
  <dcterms:created xsi:type="dcterms:W3CDTF">2023-12-12T12:30:52Z</dcterms:created>
  <dcterms:modified xsi:type="dcterms:W3CDTF">2024-01-09T16:30:24Z</dcterms:modified>
</cp:coreProperties>
</file>