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76" r:id="rId4"/>
    <p:sldId id="295" r:id="rId5"/>
    <p:sldId id="300" r:id="rId6"/>
    <p:sldId id="307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5608"/>
    <a:srgbClr val="E86E0A"/>
    <a:srgbClr val="FFCCFF"/>
    <a:srgbClr val="FF0066"/>
    <a:srgbClr val="FFFF66"/>
    <a:srgbClr val="FF3399"/>
    <a:srgbClr val="FFE9D1"/>
    <a:srgbClr val="FED1A0"/>
    <a:srgbClr val="FEDDB8"/>
    <a:srgbClr val="204C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8" autoAdjust="0"/>
    <p:restoredTop sz="94660"/>
  </p:normalViewPr>
  <p:slideViewPr>
    <p:cSldViewPr>
      <p:cViewPr varScale="1">
        <p:scale>
          <a:sx n="74" d="100"/>
          <a:sy n="74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92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3A2EC-CBA5-4E76-AF84-9903F4E39785}" type="datetimeFigureOut">
              <a:rPr lang="es-ES" smtClean="0"/>
              <a:pPr/>
              <a:t>22/04/2012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A85A7-6242-483C-A96D-8B01CACEC74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0583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7E5F4-2A5F-4A16-AA6A-ACE0877C26F9}" type="datetimeFigureOut">
              <a:rPr lang="es-ES" smtClean="0"/>
              <a:pPr/>
              <a:t>22/04/2012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87AB5-7000-4CC1-AF94-E9E264C9EEB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384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11F5-FC59-4040-8D33-59DDD5BE75F6}" type="datetime1">
              <a:rPr lang="es-ES" smtClean="0"/>
              <a:pPr/>
              <a:t>22/04/2012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9E80-2440-4AD5-A465-7C13A0FC59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A679-8978-46F3-AB10-28809EBDC3A9}" type="datetime1">
              <a:rPr lang="es-ES" smtClean="0"/>
              <a:pPr/>
              <a:t>22/04/2012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9E80-2440-4AD5-A465-7C13A0FC59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A04E-BBB0-466F-9D0F-DBDFC928A8D9}" type="datetime1">
              <a:rPr lang="es-ES" smtClean="0"/>
              <a:pPr/>
              <a:t>22/04/2012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9E80-2440-4AD5-A465-7C13A0FC59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23B7-A7D5-4DA7-96DA-74F24CFB000A}" type="datetime1">
              <a:rPr lang="es-ES" smtClean="0"/>
              <a:pPr/>
              <a:t>22/04/2012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9E80-2440-4AD5-A465-7C13A0FC59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3B66-431C-4560-A568-44AD8F0ADF62}" type="datetime1">
              <a:rPr lang="es-ES" smtClean="0"/>
              <a:pPr/>
              <a:t>22/04/2012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9E80-2440-4AD5-A465-7C13A0FC59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3312-CC06-4E67-B3F6-0B2DD7D87E81}" type="datetime1">
              <a:rPr lang="es-ES" smtClean="0"/>
              <a:pPr/>
              <a:t>22/04/2012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9E80-2440-4AD5-A465-7C13A0FC59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6946-1572-43D3-B979-A2DA061AABCD}" type="datetime1">
              <a:rPr lang="es-ES" smtClean="0"/>
              <a:pPr/>
              <a:t>22/04/2012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9E80-2440-4AD5-A465-7C13A0FC59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19E2-7F86-4D48-9283-5CD7C209258E}" type="datetime1">
              <a:rPr lang="es-ES" smtClean="0"/>
              <a:pPr/>
              <a:t>22/04/2012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9E80-2440-4AD5-A465-7C13A0FC59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1A93-6BAB-4BE8-B5EB-1898777A42BE}" type="datetime1">
              <a:rPr lang="es-ES" smtClean="0"/>
              <a:pPr/>
              <a:t>22/04/2012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9E80-2440-4AD5-A465-7C13A0FC59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25D-79D0-44C5-AB41-5B076E5A433C}" type="datetime1">
              <a:rPr lang="es-ES" smtClean="0"/>
              <a:pPr/>
              <a:t>22/04/2012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9E80-2440-4AD5-A465-7C13A0FC59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864F-DF08-452B-9CB1-B889992EBCB9}" type="datetime1">
              <a:rPr lang="es-ES" smtClean="0"/>
              <a:pPr/>
              <a:t>22/04/2012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9E80-2440-4AD5-A465-7C13A0FC59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0DC53-B3CE-4CF1-86E2-89B9DF8BC201}" type="datetime1">
              <a:rPr lang="es-ES" smtClean="0"/>
              <a:pPr/>
              <a:t>22/04/2012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C9E80-2440-4AD5-A465-7C13A0FC59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gif"/><Relationship Id="rId10" Type="http://schemas.openxmlformats.org/officeDocument/2006/relationships/image" Target="../media/image17.png"/><Relationship Id="rId4" Type="http://schemas.openxmlformats.org/officeDocument/2006/relationships/image" Target="../media/image11.gif"/><Relationship Id="rId9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Documents and Settings\José Antonio\Escritorio\Presentación Proyecto\etsi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80224" y="142852"/>
            <a:ext cx="503238" cy="738736"/>
          </a:xfrm>
          <a:prstGeom prst="rect">
            <a:avLst/>
          </a:prstGeom>
          <a:noFill/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3301" y="142852"/>
            <a:ext cx="721586" cy="783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 descr="M:\Proyecto\svn\stuff\documentos\ugr\imagen corporativa\logoug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29322" y="142852"/>
            <a:ext cx="1553159" cy="738736"/>
          </a:xfrm>
          <a:prstGeom prst="rect">
            <a:avLst/>
          </a:prstGeom>
          <a:noFill/>
        </p:spPr>
      </p:pic>
      <p:sp>
        <p:nvSpPr>
          <p:cNvPr id="12" name="11 CuadroTexto"/>
          <p:cNvSpPr txBox="1"/>
          <p:nvPr/>
        </p:nvSpPr>
        <p:spPr>
          <a:xfrm>
            <a:off x="4648666" y="5857892"/>
            <a:ext cx="4283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Departamento de Arquitectura y Tecnología</a:t>
            </a:r>
          </a:p>
          <a:p>
            <a:pPr algn="r"/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los Computadores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6029558" y="1714488"/>
            <a:ext cx="2903039" cy="1769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8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Ángel Daniel Sanjuán Espejo</a:t>
            </a:r>
          </a:p>
          <a:p>
            <a:pPr algn="r"/>
            <a:r>
              <a:rPr lang="es-ES" sz="18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David </a:t>
            </a:r>
            <a:r>
              <a:rPr lang="es-ES" sz="185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Armenteros</a:t>
            </a:r>
            <a:r>
              <a:rPr lang="es-ES" sz="18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85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Escabias</a:t>
            </a:r>
            <a:endParaRPr lang="es-ES" sz="185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Tutores:</a:t>
            </a:r>
          </a:p>
          <a:p>
            <a:pPr algn="r"/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José Luis </a:t>
            </a:r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Bernier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Villamor</a:t>
            </a:r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José Carlos Calvo Tudela</a:t>
            </a:r>
          </a:p>
        </p:txBody>
      </p:sp>
      <p:pic>
        <p:nvPicPr>
          <p:cNvPr id="14" name="13 Imagen" descr="blufeedm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48" y="876934"/>
            <a:ext cx="4296606" cy="2052000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sp>
        <p:nvSpPr>
          <p:cNvPr id="15" name="14 CuadroTexto"/>
          <p:cNvSpPr txBox="1"/>
          <p:nvPr/>
        </p:nvSpPr>
        <p:spPr>
          <a:xfrm>
            <a:off x="714348" y="4071942"/>
            <a:ext cx="3643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para la publicación </a:t>
            </a:r>
          </a:p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difusión de noticias</a:t>
            </a:r>
            <a:endParaRPr lang="es-ES" sz="24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auto">
          <a:xfrm>
            <a:off x="0" y="0"/>
            <a:ext cx="1763688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85000"/>
                  <a:shade val="67500"/>
                  <a:satMod val="115000"/>
                  <a:alpha val="18000"/>
                </a:schemeClr>
              </a:gs>
              <a:gs pos="100000">
                <a:schemeClr val="bg1">
                  <a:lumMod val="85000"/>
                  <a:shade val="100000"/>
                  <a:satMod val="115000"/>
                  <a:alpha val="1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896638"/>
              </p:ext>
            </p:extLst>
          </p:nvPr>
        </p:nvGraphicFramePr>
        <p:xfrm>
          <a:off x="0" y="1357298"/>
          <a:ext cx="1763688" cy="3464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688"/>
              </a:tblGrid>
              <a:tr h="216024">
                <a:tc>
                  <a:txBody>
                    <a:bodyPr/>
                    <a:lstStyle/>
                    <a:p>
                      <a:r>
                        <a:rPr lang="es-ES" sz="1600" b="1" dirty="0" smtClean="0">
                          <a:solidFill>
                            <a:schemeClr val="bg1"/>
                          </a:solidFill>
                          <a:latin typeface="Square721 BT" pitchFamily="34" charset="0"/>
                        </a:rPr>
                        <a:t>Introducción</a:t>
                      </a:r>
                      <a:endParaRPr lang="es-ES" sz="1600" b="1" dirty="0">
                        <a:solidFill>
                          <a:schemeClr val="bg1"/>
                        </a:solidFill>
                        <a:latin typeface="Square721 B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ES" sz="1300" b="1" dirty="0" smtClean="0">
                          <a:solidFill>
                            <a:schemeClr val="bg1"/>
                          </a:solidFill>
                          <a:latin typeface="Square721 BT" pitchFamily="34" charset="0"/>
                        </a:rPr>
                        <a:t>Problema planteado y situación</a:t>
                      </a:r>
                      <a:r>
                        <a:rPr lang="es-ES" sz="1300" b="1" baseline="0" dirty="0" smtClean="0">
                          <a:solidFill>
                            <a:schemeClr val="bg1"/>
                          </a:solidFill>
                          <a:latin typeface="Square721 BT" pitchFamily="34" charset="0"/>
                        </a:rPr>
                        <a:t> actual</a:t>
                      </a:r>
                      <a:endParaRPr lang="es-ES" sz="1300" b="1" dirty="0">
                        <a:solidFill>
                          <a:schemeClr val="bg1"/>
                        </a:solidFill>
                        <a:latin typeface="Square721 B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982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quare721 BT" pitchFamily="34" charset="0"/>
                        </a:rPr>
                        <a:t>BLUFEEDME</a:t>
                      </a:r>
                      <a:endParaRPr lang="es-ES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quare721 B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608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quare721 BT" pitchFamily="34" charset="0"/>
                        </a:rPr>
                        <a:t>Arquitectura BLUFEEDME</a:t>
                      </a:r>
                      <a:endParaRPr lang="es-ES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quare721 B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1528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quare721 BT" pitchFamily="34" charset="0"/>
                        </a:rPr>
                        <a:t>Licencias y</a:t>
                      </a:r>
                      <a:r>
                        <a:rPr lang="es-ES" sz="16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quare721 BT" pitchFamily="34" charset="0"/>
                        </a:rPr>
                        <a:t> código libre</a:t>
                      </a:r>
                      <a:endParaRPr lang="es-ES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quare721 B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1528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quare721 BT" pitchFamily="34" charset="0"/>
                        </a:rPr>
                        <a:t>Conclusiones</a:t>
                      </a:r>
                      <a:endParaRPr lang="es-ES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quare721 B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4697"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Square721 B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12 CuadroTexto"/>
          <p:cNvSpPr txBox="1"/>
          <p:nvPr/>
        </p:nvSpPr>
        <p:spPr>
          <a:xfrm>
            <a:off x="7715272" y="6357958"/>
            <a:ext cx="133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BLUFEEDME</a:t>
            </a:r>
            <a:endParaRPr lang="es-ES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1928794" y="214290"/>
            <a:ext cx="7072362" cy="714380"/>
          </a:xfrm>
          <a:prstGeom prst="roundRect">
            <a:avLst/>
          </a:prstGeom>
          <a:gradFill flip="none" rotWithShape="1">
            <a:gsLst>
              <a:gs pos="37000">
                <a:schemeClr val="accent1">
                  <a:lumMod val="75000"/>
                </a:schemeClr>
              </a:gs>
              <a:gs pos="82000">
                <a:schemeClr val="accent1">
                  <a:lumMod val="75000"/>
                </a:schemeClr>
              </a:gs>
              <a:gs pos="100000">
                <a:schemeClr val="bg1">
                  <a:lumMod val="85000"/>
                  <a:shade val="100000"/>
                  <a:satMod val="115000"/>
                  <a:alpha val="12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50800" dir="5400000" algn="ctr" rotWithShape="0">
              <a:schemeClr val="tx2">
                <a:lumMod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bIns="180000" rtlCol="0" anchor="ctr"/>
          <a:lstStyle/>
          <a:p>
            <a:r>
              <a:rPr lang="es-ES" sz="2400" b="1" dirty="0" smtClean="0">
                <a:effectLst/>
                <a:latin typeface="Arial" pitchFamily="34" charset="0"/>
                <a:cs typeface="Arial" pitchFamily="34" charset="0"/>
              </a:rPr>
              <a:t>Problema planteado</a:t>
            </a:r>
            <a:endParaRPr lang="es-ES" sz="2400" b="1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958398" y="1707971"/>
            <a:ext cx="4430026" cy="2009061"/>
          </a:xfrm>
          <a:prstGeom prst="round2DiagRect">
            <a:avLst/>
          </a:prstGeom>
          <a:solidFill>
            <a:srgbClr val="FFE9D1">
              <a:alpha val="16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Motivos:</a:t>
            </a:r>
          </a:p>
          <a:p>
            <a:endParaRPr lang="es-ES" sz="1400" dirty="0" smtClean="0"/>
          </a:p>
          <a:p>
            <a:pPr lvl="1"/>
            <a:r>
              <a:rPr lang="es-ES" sz="1400" dirty="0" smtClean="0"/>
              <a:t>Dispersión de información</a:t>
            </a:r>
          </a:p>
          <a:p>
            <a:pPr lvl="1"/>
            <a:endParaRPr lang="es-ES" sz="1400" dirty="0" smtClean="0"/>
          </a:p>
          <a:p>
            <a:pPr lvl="1"/>
            <a:r>
              <a:rPr lang="es-ES" sz="1400" dirty="0" smtClean="0"/>
              <a:t>Saturación de información en internet. </a:t>
            </a:r>
          </a:p>
          <a:p>
            <a:pPr lvl="1"/>
            <a:endParaRPr lang="es-ES" sz="1400" dirty="0" smtClean="0"/>
          </a:p>
          <a:p>
            <a:pPr lvl="1"/>
            <a:r>
              <a:rPr lang="es-ES" sz="1400" dirty="0" smtClean="0"/>
              <a:t>Acceso a la información en la mayor parte de los </a:t>
            </a:r>
          </a:p>
          <a:p>
            <a:pPr lvl="1"/>
            <a:r>
              <a:rPr lang="es-ES" sz="1400" dirty="0" smtClean="0"/>
              <a:t>casos a través de un único medio.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143108" y="1052736"/>
            <a:ext cx="6715172" cy="476726"/>
          </a:xfrm>
          <a:prstGeom prst="roundRect">
            <a:avLst/>
          </a:prstGeom>
          <a:solidFill>
            <a:srgbClr val="B4560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200" dirty="0" smtClean="0">
                <a:solidFill>
                  <a:schemeClr val="bg1"/>
                </a:solidFill>
              </a:rPr>
              <a:t>     Sistema para la publicación y difusión de noticias</a:t>
            </a:r>
            <a:endParaRPr lang="es-ES" sz="2200" dirty="0">
              <a:solidFill>
                <a:schemeClr val="bg1"/>
              </a:solidFill>
            </a:endParaRPr>
          </a:p>
        </p:txBody>
      </p:sp>
      <p:pic>
        <p:nvPicPr>
          <p:cNvPr id="18" name="Picture 24" descr="1"/>
          <p:cNvPicPr>
            <a:picLocks noChangeAspect="1" noChangeArrowheads="1"/>
          </p:cNvPicPr>
          <p:nvPr/>
        </p:nvPicPr>
        <p:blipFill>
          <a:blip r:embed="rId3" cstate="print">
            <a:lum bright="-6000" contrast="24000"/>
            <a:grayscl/>
          </a:blip>
          <a:srcRect l="42606" t="64474" r="19473"/>
          <a:stretch>
            <a:fillRect/>
          </a:stretch>
        </p:blipFill>
        <p:spPr bwMode="gray">
          <a:xfrm>
            <a:off x="2131626" y="1124744"/>
            <a:ext cx="368672" cy="473075"/>
          </a:xfrm>
          <a:prstGeom prst="rect">
            <a:avLst/>
          </a:prstGeom>
          <a:noFill/>
        </p:spPr>
      </p:pic>
      <p:grpSp>
        <p:nvGrpSpPr>
          <p:cNvPr id="14" name="Group 4"/>
          <p:cNvGrpSpPr>
            <a:grpSpLocks/>
          </p:cNvGrpSpPr>
          <p:nvPr/>
        </p:nvGrpSpPr>
        <p:grpSpPr bwMode="auto">
          <a:xfrm>
            <a:off x="2242815" y="4343673"/>
            <a:ext cx="3416300" cy="688975"/>
            <a:chOff x="720" y="1392"/>
            <a:chExt cx="4058" cy="480"/>
          </a:xfrm>
        </p:grpSpPr>
        <p:sp>
          <p:nvSpPr>
            <p:cNvPr id="19" name="AutoShape 5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20" name="Group 6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1" name="AutoShape 7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2" name="AutoShape 8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15686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sp>
        <p:nvSpPr>
          <p:cNvPr id="23" name="Text Box 19"/>
          <p:cNvSpPr txBox="1">
            <a:spLocks noChangeArrowheads="1"/>
          </p:cNvSpPr>
          <p:nvPr/>
        </p:nvSpPr>
        <p:spPr bwMode="gray">
          <a:xfrm>
            <a:off x="2298378" y="4492898"/>
            <a:ext cx="3276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>
                <a:solidFill>
                  <a:srgbClr val="FFFFFF"/>
                </a:solidFill>
              </a:rPr>
              <a:t>INTEGRABILIDAD</a:t>
            </a:r>
            <a:endParaRPr lang="en-US" sz="2000" b="1" dirty="0">
              <a:solidFill>
                <a:srgbClr val="FFFFFF"/>
              </a:solidFill>
            </a:endParaRPr>
          </a:p>
        </p:txBody>
      </p:sp>
      <p:pic>
        <p:nvPicPr>
          <p:cNvPr id="24" name="Picture 24" descr="1"/>
          <p:cNvPicPr>
            <a:picLocks noChangeAspect="1" noChangeArrowheads="1"/>
          </p:cNvPicPr>
          <p:nvPr/>
        </p:nvPicPr>
        <p:blipFill>
          <a:blip r:embed="rId4">
            <a:lum bright="-6000" contrast="24000"/>
            <a:grayscl/>
          </a:blip>
          <a:srcRect l="42606" t="64474" r="19473"/>
          <a:stretch>
            <a:fillRect/>
          </a:stretch>
        </p:blipFill>
        <p:spPr bwMode="gray">
          <a:xfrm>
            <a:off x="2230115" y="4399235"/>
            <a:ext cx="538163" cy="690563"/>
          </a:xfrm>
          <a:prstGeom prst="rect">
            <a:avLst/>
          </a:prstGeom>
          <a:noFill/>
        </p:spPr>
      </p:pic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2242815" y="5132660"/>
            <a:ext cx="3416300" cy="688975"/>
            <a:chOff x="720" y="1392"/>
            <a:chExt cx="4058" cy="480"/>
          </a:xfrm>
        </p:grpSpPr>
        <p:sp>
          <p:nvSpPr>
            <p:cNvPr id="26" name="AutoShape 10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27" name="Group 11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8" name="AutoShape 12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9" name="AutoShape 13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2549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sp>
        <p:nvSpPr>
          <p:cNvPr id="30" name="Text Box 20"/>
          <p:cNvSpPr txBox="1">
            <a:spLocks noChangeArrowheads="1"/>
          </p:cNvSpPr>
          <p:nvPr/>
        </p:nvSpPr>
        <p:spPr bwMode="gray">
          <a:xfrm>
            <a:off x="2306315" y="5254898"/>
            <a:ext cx="3276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>
                <a:solidFill>
                  <a:srgbClr val="FFFFFF"/>
                </a:solidFill>
              </a:rPr>
              <a:t>ACCESIBILIDAD</a:t>
            </a:r>
            <a:endParaRPr lang="en-US" sz="2000" b="1" dirty="0">
              <a:solidFill>
                <a:srgbClr val="FFFFFF"/>
              </a:solidFill>
            </a:endParaRPr>
          </a:p>
        </p:txBody>
      </p:sp>
      <p:pic>
        <p:nvPicPr>
          <p:cNvPr id="31" name="Picture 25" descr="1"/>
          <p:cNvPicPr>
            <a:picLocks noChangeAspect="1" noChangeArrowheads="1"/>
          </p:cNvPicPr>
          <p:nvPr/>
        </p:nvPicPr>
        <p:blipFill>
          <a:blip r:embed="rId4">
            <a:lum bright="-6000" contrast="24000"/>
            <a:grayscl/>
          </a:blip>
          <a:srcRect l="42606" t="64474" r="19473"/>
          <a:stretch>
            <a:fillRect/>
          </a:stretch>
        </p:blipFill>
        <p:spPr bwMode="gray">
          <a:xfrm>
            <a:off x="2288051" y="5188223"/>
            <a:ext cx="538162" cy="690562"/>
          </a:xfrm>
          <a:prstGeom prst="rect">
            <a:avLst/>
          </a:prstGeom>
          <a:noFill/>
        </p:spPr>
      </p:pic>
      <p:grpSp>
        <p:nvGrpSpPr>
          <p:cNvPr id="32" name="Group 14"/>
          <p:cNvGrpSpPr>
            <a:grpSpLocks/>
          </p:cNvGrpSpPr>
          <p:nvPr/>
        </p:nvGrpSpPr>
        <p:grpSpPr bwMode="auto">
          <a:xfrm>
            <a:off x="2242815" y="5913710"/>
            <a:ext cx="3416300" cy="688975"/>
            <a:chOff x="720" y="1392"/>
            <a:chExt cx="4058" cy="480"/>
          </a:xfrm>
        </p:grpSpPr>
        <p:sp>
          <p:nvSpPr>
            <p:cNvPr id="33" name="AutoShape 15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34" name="Group 16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5" name="AutoShape 17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6" name="AutoShape 18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22353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sp>
        <p:nvSpPr>
          <p:cNvPr id="37" name="Text Box 21"/>
          <p:cNvSpPr txBox="1">
            <a:spLocks noChangeArrowheads="1"/>
          </p:cNvSpPr>
          <p:nvPr/>
        </p:nvSpPr>
        <p:spPr bwMode="gray">
          <a:xfrm>
            <a:off x="2307903" y="6034360"/>
            <a:ext cx="3276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>
                <a:solidFill>
                  <a:srgbClr val="FFFFFF"/>
                </a:solidFill>
              </a:rPr>
              <a:t>       CERCANÍA AL USUARIO</a:t>
            </a:r>
            <a:endParaRPr lang="en-US" sz="2000" b="1" dirty="0">
              <a:solidFill>
                <a:srgbClr val="FFFFFF"/>
              </a:solidFill>
            </a:endParaRPr>
          </a:p>
        </p:txBody>
      </p:sp>
      <p:pic>
        <p:nvPicPr>
          <p:cNvPr id="38" name="Picture 26" descr="1"/>
          <p:cNvPicPr>
            <a:picLocks noChangeAspect="1" noChangeArrowheads="1"/>
          </p:cNvPicPr>
          <p:nvPr/>
        </p:nvPicPr>
        <p:blipFill>
          <a:blip r:embed="rId4">
            <a:lum bright="-6000" contrast="24000"/>
            <a:grayscl/>
          </a:blip>
          <a:srcRect l="42606" t="64474" r="19473"/>
          <a:stretch>
            <a:fillRect/>
          </a:stretch>
        </p:blipFill>
        <p:spPr bwMode="gray">
          <a:xfrm>
            <a:off x="2288051" y="5978798"/>
            <a:ext cx="538163" cy="690562"/>
          </a:xfrm>
          <a:prstGeom prst="rect">
            <a:avLst/>
          </a:prstGeom>
          <a:noFill/>
        </p:spPr>
      </p:pic>
      <p:sp>
        <p:nvSpPr>
          <p:cNvPr id="39" name="AutoShape 3"/>
          <p:cNvSpPr>
            <a:spLocks noChangeArrowheads="1"/>
          </p:cNvSpPr>
          <p:nvPr/>
        </p:nvSpPr>
        <p:spPr bwMode="gray">
          <a:xfrm rot="5400000">
            <a:off x="5201915" y="5150123"/>
            <a:ext cx="1752600" cy="685800"/>
          </a:xfrm>
          <a:prstGeom prst="triangle">
            <a:avLst>
              <a:gd name="adj" fmla="val 50000"/>
            </a:avLst>
          </a:prstGeom>
          <a:solidFill>
            <a:schemeClr val="tx2">
              <a:alpha val="3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0" name="AutoShape 22"/>
          <p:cNvSpPr>
            <a:spLocks noChangeArrowheads="1"/>
          </p:cNvSpPr>
          <p:nvPr/>
        </p:nvSpPr>
        <p:spPr bwMode="gray">
          <a:xfrm>
            <a:off x="6543323" y="4831037"/>
            <a:ext cx="2263826" cy="1271586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38100" algn="ctr">
            <a:solidFill>
              <a:srgbClr val="FFFFFF"/>
            </a:solidFill>
            <a:miter lim="800000"/>
            <a:headEnd/>
            <a:tailEnd/>
          </a:ln>
          <a:effectLst>
            <a:outerShdw dist="81320" dir="308041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s-ES" sz="3200" b="1" dirty="0" err="1" smtClean="0">
                <a:solidFill>
                  <a:schemeClr val="tx2"/>
                </a:solidFill>
              </a:rPr>
              <a:t>Blu</a:t>
            </a:r>
            <a:r>
              <a:rPr lang="es-ES" sz="3200" b="1" dirty="0" err="1" smtClean="0">
                <a:solidFill>
                  <a:schemeClr val="bg1"/>
                </a:solidFill>
              </a:rPr>
              <a:t>FEED</a:t>
            </a:r>
            <a:r>
              <a:rPr lang="es-ES" sz="3200" b="1" dirty="0" err="1" smtClean="0">
                <a:solidFill>
                  <a:schemeClr val="tx2"/>
                </a:solidFill>
              </a:rPr>
              <a:t>me</a:t>
            </a:r>
            <a:endParaRPr lang="es-ES" sz="3200" b="1" dirty="0">
              <a:solidFill>
                <a:schemeClr val="tx2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177888" y="3851756"/>
            <a:ext cx="27541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b="1" dirty="0" smtClean="0"/>
              <a:t>¿Qué queremos conseguir?</a:t>
            </a:r>
            <a:endParaRPr lang="es-ES" b="1" dirty="0"/>
          </a:p>
        </p:txBody>
      </p: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360" y="5821635"/>
            <a:ext cx="1210637" cy="510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auto">
          <a:xfrm>
            <a:off x="0" y="0"/>
            <a:ext cx="1763688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85000"/>
                  <a:shade val="67500"/>
                  <a:satMod val="115000"/>
                  <a:alpha val="18000"/>
                </a:schemeClr>
              </a:gs>
              <a:gs pos="100000">
                <a:schemeClr val="bg1">
                  <a:lumMod val="85000"/>
                  <a:shade val="100000"/>
                  <a:satMod val="115000"/>
                  <a:alpha val="1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7715272" y="6357958"/>
            <a:ext cx="133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BLUFEEDME</a:t>
            </a:r>
            <a:endParaRPr lang="es-ES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1928794" y="214290"/>
            <a:ext cx="7072362" cy="714380"/>
          </a:xfrm>
          <a:prstGeom prst="roundRect">
            <a:avLst/>
          </a:prstGeom>
          <a:gradFill flip="none" rotWithShape="1">
            <a:gsLst>
              <a:gs pos="37000">
                <a:schemeClr val="accent1">
                  <a:lumMod val="75000"/>
                </a:schemeClr>
              </a:gs>
              <a:gs pos="82000">
                <a:schemeClr val="accent1">
                  <a:lumMod val="75000"/>
                </a:schemeClr>
              </a:gs>
              <a:gs pos="100000">
                <a:schemeClr val="bg1">
                  <a:lumMod val="85000"/>
                  <a:shade val="100000"/>
                  <a:satMod val="115000"/>
                  <a:alpha val="12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50800" dir="5400000" algn="ctr" rotWithShape="0">
              <a:schemeClr val="tx2">
                <a:lumMod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bIns="180000" rtlCol="0" anchor="ctr"/>
          <a:lstStyle/>
          <a:p>
            <a:r>
              <a:rPr lang="es-ES" sz="2400" b="1" dirty="0" smtClean="0">
                <a:effectLst/>
                <a:latin typeface="Arial" pitchFamily="34" charset="0"/>
                <a:cs typeface="Arial" pitchFamily="34" charset="0"/>
              </a:rPr>
              <a:t>Web </a:t>
            </a:r>
            <a:r>
              <a:rPr lang="es-ES" sz="2400" b="1" dirty="0" err="1" smtClean="0">
                <a:effectLst/>
                <a:latin typeface="Arial" pitchFamily="34" charset="0"/>
                <a:cs typeface="Arial" pitchFamily="34" charset="0"/>
              </a:rPr>
              <a:t>Service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ES" sz="2400" b="1" dirty="0" smtClean="0">
                <a:effectLst/>
                <a:latin typeface="Arial" pitchFamily="34" charset="0"/>
                <a:cs typeface="Arial" pitchFamily="34" charset="0"/>
              </a:rPr>
              <a:t>plataforma web y pantallas</a:t>
            </a:r>
            <a:endParaRPr lang="es-ES" sz="2400" b="1" dirty="0"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0" name="2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77474"/>
              </p:ext>
            </p:extLst>
          </p:nvPr>
        </p:nvGraphicFramePr>
        <p:xfrm>
          <a:off x="0" y="1357298"/>
          <a:ext cx="1763688" cy="3754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688"/>
              </a:tblGrid>
              <a:tr h="216024">
                <a:tc>
                  <a:txBody>
                    <a:bodyPr/>
                    <a:lstStyle/>
                    <a:p>
                      <a:r>
                        <a:rPr lang="es-ES" sz="16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quare721 BT" pitchFamily="34" charset="0"/>
                        </a:rPr>
                        <a:t>Introducción</a:t>
                      </a:r>
                      <a:endParaRPr lang="es-ES" sz="16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quare721 B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9824">
                <a:tc>
                  <a:txBody>
                    <a:bodyPr/>
                    <a:lstStyle/>
                    <a:p>
                      <a:r>
                        <a:rPr lang="es-ES" sz="1600" b="1" dirty="0" smtClean="0">
                          <a:solidFill>
                            <a:schemeClr val="bg1"/>
                          </a:solidFill>
                          <a:latin typeface="Square721 BT" pitchFamily="34" charset="0"/>
                        </a:rPr>
                        <a:t>BLUFEEDME</a:t>
                      </a:r>
                      <a:endParaRPr lang="es-ES" sz="1600" b="1" dirty="0">
                        <a:solidFill>
                          <a:schemeClr val="bg1"/>
                        </a:solidFill>
                        <a:latin typeface="Square721 B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59824">
                <a:tc>
                  <a:txBody>
                    <a:bodyPr/>
                    <a:lstStyle/>
                    <a:p>
                      <a:r>
                        <a:rPr lang="es-ES" sz="1300" b="1" dirty="0" smtClean="0">
                          <a:solidFill>
                            <a:schemeClr val="bg1"/>
                          </a:solidFill>
                          <a:latin typeface="Square721 BT" pitchFamily="34" charset="0"/>
                        </a:rPr>
                        <a:t>Web </a:t>
                      </a:r>
                      <a:r>
                        <a:rPr lang="es-ES" sz="1300" b="1" dirty="0" err="1" smtClean="0">
                          <a:solidFill>
                            <a:schemeClr val="bg1"/>
                          </a:solidFill>
                          <a:latin typeface="Square721 BT" pitchFamily="34" charset="0"/>
                        </a:rPr>
                        <a:t>Service</a:t>
                      </a:r>
                      <a:r>
                        <a:rPr lang="es-ES" sz="1300" b="1" dirty="0" smtClean="0">
                          <a:solidFill>
                            <a:schemeClr val="bg1"/>
                          </a:solidFill>
                          <a:latin typeface="Square721 BT" pitchFamily="34" charset="0"/>
                        </a:rPr>
                        <a:t> y Plataforma</a:t>
                      </a:r>
                      <a:r>
                        <a:rPr lang="es-ES" sz="1300" b="1" baseline="0" dirty="0" smtClean="0">
                          <a:solidFill>
                            <a:schemeClr val="bg1"/>
                          </a:solidFill>
                          <a:latin typeface="Square721 BT" pitchFamily="34" charset="0"/>
                        </a:rPr>
                        <a:t> gestión </a:t>
                      </a:r>
                      <a:r>
                        <a:rPr lang="es-ES" sz="1300" b="1" baseline="0" dirty="0" smtClean="0">
                          <a:solidFill>
                            <a:schemeClr val="bg1"/>
                          </a:solidFill>
                          <a:latin typeface="Square721 BT" pitchFamily="34" charset="0"/>
                        </a:rPr>
                        <a:t>Web y pantallas</a:t>
                      </a:r>
                      <a:endParaRPr lang="es-ES" sz="1300" b="1" dirty="0">
                        <a:solidFill>
                          <a:schemeClr val="bg1"/>
                        </a:solidFill>
                        <a:latin typeface="Square721 B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9824">
                <a:tc>
                  <a:txBody>
                    <a:bodyPr/>
                    <a:lstStyle/>
                    <a:p>
                      <a:r>
                        <a:rPr lang="es-ES" sz="1300" b="0" dirty="0" smtClean="0">
                          <a:solidFill>
                            <a:schemeClr val="bg1"/>
                          </a:solidFill>
                          <a:latin typeface="Square721 BT" pitchFamily="34" charset="0"/>
                        </a:rPr>
                        <a:t>Bluetooth</a:t>
                      </a:r>
                      <a:endParaRPr lang="es-ES" sz="1300" b="0" dirty="0">
                        <a:solidFill>
                          <a:schemeClr val="bg1"/>
                        </a:solidFill>
                        <a:latin typeface="Square721 B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00608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quare721 BT" pitchFamily="34" charset="0"/>
                        </a:rPr>
                        <a:t>Arquitectura BLUFEEDME</a:t>
                      </a:r>
                      <a:endParaRPr lang="es-ES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quare721 B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1528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quare721 BT" pitchFamily="34" charset="0"/>
                        </a:rPr>
                        <a:t>Licencias y</a:t>
                      </a:r>
                      <a:r>
                        <a:rPr lang="es-ES" sz="16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quare721 BT" pitchFamily="34" charset="0"/>
                        </a:rPr>
                        <a:t> código libre</a:t>
                      </a:r>
                      <a:endParaRPr lang="es-ES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quare721 B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1528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quare721 BT" pitchFamily="34" charset="0"/>
                        </a:rPr>
                        <a:t>Conclusiones</a:t>
                      </a:r>
                      <a:endParaRPr lang="es-ES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quare721 B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4697"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Square721 B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1 Grupo"/>
          <p:cNvGrpSpPr/>
          <p:nvPr/>
        </p:nvGrpSpPr>
        <p:grpSpPr>
          <a:xfrm>
            <a:off x="2069680" y="980728"/>
            <a:ext cx="6950566" cy="5831126"/>
            <a:chOff x="2069680" y="1116583"/>
            <a:chExt cx="6950566" cy="5831126"/>
          </a:xfrm>
        </p:grpSpPr>
        <p:sp>
          <p:nvSpPr>
            <p:cNvPr id="31" name="30 Forma libre"/>
            <p:cNvSpPr/>
            <p:nvPr/>
          </p:nvSpPr>
          <p:spPr>
            <a:xfrm>
              <a:off x="5269280" y="2786058"/>
              <a:ext cx="1905000" cy="2908300"/>
            </a:xfrm>
            <a:custGeom>
              <a:avLst/>
              <a:gdLst>
                <a:gd name="connsiteX0" fmla="*/ 1905000 w 1905000"/>
                <a:gd name="connsiteY0" fmla="*/ 0 h 2908300"/>
                <a:gd name="connsiteX1" fmla="*/ 1308100 w 1905000"/>
                <a:gd name="connsiteY1" fmla="*/ 787400 h 2908300"/>
                <a:gd name="connsiteX2" fmla="*/ 1447800 w 1905000"/>
                <a:gd name="connsiteY2" fmla="*/ 1663700 h 2908300"/>
                <a:gd name="connsiteX3" fmla="*/ 1066800 w 1905000"/>
                <a:gd name="connsiteY3" fmla="*/ 2628900 h 2908300"/>
                <a:gd name="connsiteX4" fmla="*/ 0 w 1905000"/>
                <a:gd name="connsiteY4" fmla="*/ 2908300 h 29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0" h="2908300">
                  <a:moveTo>
                    <a:pt x="1905000" y="0"/>
                  </a:moveTo>
                  <a:cubicBezTo>
                    <a:pt x="1644650" y="255058"/>
                    <a:pt x="1384300" y="510117"/>
                    <a:pt x="1308100" y="787400"/>
                  </a:cubicBezTo>
                  <a:cubicBezTo>
                    <a:pt x="1231900" y="1064683"/>
                    <a:pt x="1488017" y="1356783"/>
                    <a:pt x="1447800" y="1663700"/>
                  </a:cubicBezTo>
                  <a:cubicBezTo>
                    <a:pt x="1407583" y="1970617"/>
                    <a:pt x="1308100" y="2421467"/>
                    <a:pt x="1066800" y="2628900"/>
                  </a:cubicBezTo>
                  <a:cubicBezTo>
                    <a:pt x="825500" y="2836333"/>
                    <a:pt x="412750" y="2872316"/>
                    <a:pt x="0" y="2908300"/>
                  </a:cubicBezTo>
                </a:path>
              </a:pathLst>
            </a:cu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31 Forma libre"/>
            <p:cNvSpPr/>
            <p:nvPr/>
          </p:nvSpPr>
          <p:spPr>
            <a:xfrm>
              <a:off x="2784836" y="2679700"/>
              <a:ext cx="2101850" cy="2832100"/>
            </a:xfrm>
            <a:custGeom>
              <a:avLst/>
              <a:gdLst>
                <a:gd name="connsiteX0" fmla="*/ 374650 w 2101850"/>
                <a:gd name="connsiteY0" fmla="*/ 0 h 2832100"/>
                <a:gd name="connsiteX1" fmla="*/ 31750 w 2101850"/>
                <a:gd name="connsiteY1" fmla="*/ 749300 h 2832100"/>
                <a:gd name="connsiteX2" fmla="*/ 184150 w 2101850"/>
                <a:gd name="connsiteY2" fmla="*/ 1511300 h 2832100"/>
                <a:gd name="connsiteX3" fmla="*/ 1035050 w 2101850"/>
                <a:gd name="connsiteY3" fmla="*/ 2336800 h 2832100"/>
                <a:gd name="connsiteX4" fmla="*/ 1873250 w 2101850"/>
                <a:gd name="connsiteY4" fmla="*/ 2781300 h 2832100"/>
                <a:gd name="connsiteX5" fmla="*/ 1873250 w 2101850"/>
                <a:gd name="connsiteY5" fmla="*/ 2781300 h 2832100"/>
                <a:gd name="connsiteX6" fmla="*/ 2101850 w 2101850"/>
                <a:gd name="connsiteY6" fmla="*/ 2832100 h 283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01850" h="2832100">
                  <a:moveTo>
                    <a:pt x="374650" y="0"/>
                  </a:moveTo>
                  <a:cubicBezTo>
                    <a:pt x="219075" y="248708"/>
                    <a:pt x="63500" y="497417"/>
                    <a:pt x="31750" y="749300"/>
                  </a:cubicBezTo>
                  <a:cubicBezTo>
                    <a:pt x="0" y="1001183"/>
                    <a:pt x="16933" y="1246717"/>
                    <a:pt x="184150" y="1511300"/>
                  </a:cubicBezTo>
                  <a:cubicBezTo>
                    <a:pt x="351367" y="1775883"/>
                    <a:pt x="753533" y="2125133"/>
                    <a:pt x="1035050" y="2336800"/>
                  </a:cubicBezTo>
                  <a:cubicBezTo>
                    <a:pt x="1316567" y="2548467"/>
                    <a:pt x="1873250" y="2781300"/>
                    <a:pt x="1873250" y="2781300"/>
                  </a:cubicBezTo>
                  <a:lnTo>
                    <a:pt x="1873250" y="2781300"/>
                  </a:lnTo>
                  <a:lnTo>
                    <a:pt x="2101850" y="2832100"/>
                  </a:lnTo>
                </a:path>
              </a:pathLst>
            </a:cu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32 Forma libre"/>
            <p:cNvSpPr/>
            <p:nvPr/>
          </p:nvSpPr>
          <p:spPr>
            <a:xfrm>
              <a:off x="3554768" y="2186002"/>
              <a:ext cx="2890843" cy="358775"/>
            </a:xfrm>
            <a:custGeom>
              <a:avLst/>
              <a:gdLst>
                <a:gd name="connsiteX0" fmla="*/ 3314700 w 3314700"/>
                <a:gd name="connsiteY0" fmla="*/ 307975 h 358775"/>
                <a:gd name="connsiteX1" fmla="*/ 2457450 w 3314700"/>
                <a:gd name="connsiteY1" fmla="*/ 307975 h 358775"/>
                <a:gd name="connsiteX2" fmla="*/ 1790700 w 3314700"/>
                <a:gd name="connsiteY2" fmla="*/ 3175 h 358775"/>
                <a:gd name="connsiteX3" fmla="*/ 800100 w 3314700"/>
                <a:gd name="connsiteY3" fmla="*/ 327025 h 358775"/>
                <a:gd name="connsiteX4" fmla="*/ 0 w 3314700"/>
                <a:gd name="connsiteY4" fmla="*/ 231775 h 358775"/>
                <a:gd name="connsiteX5" fmla="*/ 0 w 3314700"/>
                <a:gd name="connsiteY5" fmla="*/ 231775 h 358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14700" h="358775">
                  <a:moveTo>
                    <a:pt x="3314700" y="307975"/>
                  </a:moveTo>
                  <a:cubicBezTo>
                    <a:pt x="3013075" y="333375"/>
                    <a:pt x="2711450" y="358775"/>
                    <a:pt x="2457450" y="307975"/>
                  </a:cubicBezTo>
                  <a:cubicBezTo>
                    <a:pt x="2203450" y="257175"/>
                    <a:pt x="2066925" y="0"/>
                    <a:pt x="1790700" y="3175"/>
                  </a:cubicBezTo>
                  <a:cubicBezTo>
                    <a:pt x="1514475" y="6350"/>
                    <a:pt x="1098550" y="288925"/>
                    <a:pt x="800100" y="327025"/>
                  </a:cubicBezTo>
                  <a:lnTo>
                    <a:pt x="0" y="231775"/>
                  </a:lnTo>
                  <a:lnTo>
                    <a:pt x="0" y="231775"/>
                  </a:lnTo>
                </a:path>
              </a:pathLst>
            </a:custGeom>
            <a:ln w="25400"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4" name="Picture 2" descr="D:\Mis Documentos\Facultad\Ingenieria informática\Proyecto\blufeedme\doc\Presentación\Imagenes\sw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26074" y="1971688"/>
              <a:ext cx="1000132" cy="1000132"/>
            </a:xfrm>
            <a:prstGeom prst="rect">
              <a:avLst/>
            </a:prstGeom>
            <a:noFill/>
          </p:spPr>
        </p:pic>
        <p:pic>
          <p:nvPicPr>
            <p:cNvPr id="35" name="Picture 2" descr="D:\Mis Documentos\Facultad\Ingenieria informática\Proyecto\blufeedme\doc\Presentación\Imagenes\Friki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340850" y="1543060"/>
              <a:ext cx="1609384" cy="1600188"/>
            </a:xfrm>
            <a:prstGeom prst="rect">
              <a:avLst/>
            </a:prstGeom>
            <a:noFill/>
          </p:spPr>
        </p:pic>
        <p:sp>
          <p:nvSpPr>
            <p:cNvPr id="36" name="35 Nube"/>
            <p:cNvSpPr/>
            <p:nvPr/>
          </p:nvSpPr>
          <p:spPr>
            <a:xfrm>
              <a:off x="4269148" y="2114564"/>
              <a:ext cx="1500198" cy="64294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TCP/IP</a:t>
              </a:r>
            </a:p>
            <a:p>
              <a:pPr algn="ctr"/>
              <a:r>
                <a:rPr lang="es-ES" dirty="0" smtClean="0"/>
                <a:t>HTTP</a:t>
              </a:r>
              <a:endParaRPr lang="es-ES" dirty="0"/>
            </a:p>
          </p:txBody>
        </p:sp>
        <p:sp>
          <p:nvSpPr>
            <p:cNvPr id="37" name="36 Flecha izquierda"/>
            <p:cNvSpPr/>
            <p:nvPr/>
          </p:nvSpPr>
          <p:spPr>
            <a:xfrm>
              <a:off x="3769082" y="1828812"/>
              <a:ext cx="2357454" cy="142876"/>
            </a:xfrm>
            <a:prstGeom prst="lef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8" name="Picture 3" descr="D:\Mis Documentos\Facultad\Ingenieria informática\Proyecto\blufeedme\doc\Presentación\Imagenes\icono_noticias.gi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769214" y="1285860"/>
              <a:ext cx="476250" cy="476250"/>
            </a:xfrm>
            <a:prstGeom prst="rect">
              <a:avLst/>
            </a:prstGeom>
            <a:noFill/>
          </p:spPr>
        </p:pic>
        <p:sp>
          <p:nvSpPr>
            <p:cNvPr id="39" name="38 Nube"/>
            <p:cNvSpPr/>
            <p:nvPr/>
          </p:nvSpPr>
          <p:spPr>
            <a:xfrm>
              <a:off x="2411760" y="3714752"/>
              <a:ext cx="1500198" cy="64294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TCP/IP</a:t>
              </a:r>
            </a:p>
            <a:p>
              <a:pPr algn="ctr"/>
              <a:r>
                <a:rPr lang="es-ES" dirty="0" smtClean="0"/>
                <a:t>(SOAP)</a:t>
              </a:r>
              <a:endParaRPr lang="es-ES" dirty="0"/>
            </a:p>
          </p:txBody>
        </p:sp>
        <p:pic>
          <p:nvPicPr>
            <p:cNvPr id="40" name="Picture 6" descr="D:\Mis Documentos\Facultad\Ingenieria informática\Proyecto\blufeedme\doc\Presentación\Imagenes\servidor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447743" y="4911726"/>
              <a:ext cx="1000132" cy="1000132"/>
            </a:xfrm>
            <a:prstGeom prst="rect">
              <a:avLst/>
            </a:prstGeom>
            <a:noFill/>
          </p:spPr>
        </p:pic>
        <p:pic>
          <p:nvPicPr>
            <p:cNvPr id="41" name="Picture 8" descr="D:\Mis Documentos\Facultad\Ingenieria informática\Proyecto\blufeedme\doc\Presentación\Imagenes\xml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626074" y="5072074"/>
              <a:ext cx="679436" cy="679436"/>
            </a:xfrm>
            <a:prstGeom prst="rect">
              <a:avLst/>
            </a:prstGeom>
            <a:noFill/>
          </p:spPr>
        </p:pic>
        <p:sp>
          <p:nvSpPr>
            <p:cNvPr id="42" name="41 Flecha izquierda"/>
            <p:cNvSpPr/>
            <p:nvPr/>
          </p:nvSpPr>
          <p:spPr>
            <a:xfrm rot="12972448">
              <a:off x="2902901" y="5104359"/>
              <a:ext cx="1446341" cy="150238"/>
            </a:xfrm>
            <a:prstGeom prst="lef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42 Nube"/>
            <p:cNvSpPr/>
            <p:nvPr/>
          </p:nvSpPr>
          <p:spPr>
            <a:xfrm>
              <a:off x="5912222" y="3286124"/>
              <a:ext cx="1500198" cy="64294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TCP/IP</a:t>
              </a:r>
            </a:p>
            <a:p>
              <a:pPr algn="ctr"/>
              <a:r>
                <a:rPr lang="es-ES" dirty="0" smtClean="0"/>
                <a:t>HTTP</a:t>
              </a:r>
              <a:endParaRPr lang="es-ES" dirty="0"/>
            </a:p>
          </p:txBody>
        </p:sp>
        <p:pic>
          <p:nvPicPr>
            <p:cNvPr id="44" name="Picture 9" descr="D:\Mis Documentos\Facultad\Ingenieria informática\Proyecto\blufeedme\doc\Presentación\Imagenes\firefox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561009" y="1500174"/>
              <a:ext cx="351345" cy="337537"/>
            </a:xfrm>
            <a:prstGeom prst="rect">
              <a:avLst/>
            </a:prstGeom>
            <a:noFill/>
          </p:spPr>
        </p:pic>
        <p:sp>
          <p:nvSpPr>
            <p:cNvPr id="45" name="44 CuadroTexto"/>
            <p:cNvSpPr txBox="1"/>
            <p:nvPr/>
          </p:nvSpPr>
          <p:spPr>
            <a:xfrm>
              <a:off x="2069680" y="5890799"/>
              <a:ext cx="1540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/>
                <a:t>NEWSSERVICE</a:t>
              </a:r>
              <a:endParaRPr lang="es-ES" b="1" dirty="0"/>
            </a:p>
          </p:txBody>
        </p:sp>
        <p:sp>
          <p:nvSpPr>
            <p:cNvPr id="46" name="45 CuadroTexto"/>
            <p:cNvSpPr txBox="1"/>
            <p:nvPr/>
          </p:nvSpPr>
          <p:spPr>
            <a:xfrm>
              <a:off x="6912354" y="3988362"/>
              <a:ext cx="1353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/>
                <a:t>Cliente WEB</a:t>
              </a:r>
              <a:endParaRPr lang="es-ES" b="1" dirty="0"/>
            </a:p>
          </p:txBody>
        </p:sp>
        <p:pic>
          <p:nvPicPr>
            <p:cNvPr id="24" name="Picture 2" descr="D:\Mis Documentos\Facultad\Ingenieria informática\Proyecto\blufeedme\doc\ProcesoDesarrolloSoftware\Iteracion4\Diseño\StoryBoardCliente\InterfazInsertarNoticia.JP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6829327" y="4357695"/>
              <a:ext cx="2190919" cy="1533104"/>
            </a:xfrm>
            <a:prstGeom prst="rect">
              <a:avLst/>
            </a:prstGeom>
            <a:noFill/>
          </p:spPr>
        </p:pic>
        <p:sp>
          <p:nvSpPr>
            <p:cNvPr id="48" name="47 Nube"/>
            <p:cNvSpPr/>
            <p:nvPr/>
          </p:nvSpPr>
          <p:spPr>
            <a:xfrm>
              <a:off x="5662189" y="4937452"/>
              <a:ext cx="1357322" cy="64294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TCP/IP</a:t>
              </a:r>
            </a:p>
            <a:p>
              <a:pPr algn="ctr"/>
              <a:r>
                <a:rPr lang="es-ES" dirty="0" smtClean="0"/>
                <a:t>(SOAP)</a:t>
              </a:r>
              <a:endParaRPr lang="es-ES" dirty="0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5343112" y="1116583"/>
              <a:ext cx="22935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err="1" smtClean="0">
                  <a:solidFill>
                    <a:srgbClr val="C00000"/>
                  </a:solidFill>
                </a:rPr>
                <a:t>News.fechaPubli</a:t>
              </a:r>
              <a:r>
                <a:rPr lang="es-ES" sz="1600" b="1" dirty="0" smtClean="0">
                  <a:solidFill>
                    <a:srgbClr val="C00000"/>
                  </a:solidFill>
                </a:rPr>
                <a:t> = </a:t>
              </a:r>
              <a:r>
                <a:rPr lang="es-ES" sz="1600" b="1" dirty="0" err="1" smtClean="0">
                  <a:solidFill>
                    <a:srgbClr val="C00000"/>
                  </a:solidFill>
                </a:rPr>
                <a:t>now</a:t>
              </a:r>
              <a:r>
                <a:rPr lang="es-ES" sz="1600" b="1" dirty="0" smtClean="0">
                  <a:solidFill>
                    <a:srgbClr val="C00000"/>
                  </a:solidFill>
                </a:rPr>
                <a:t>()</a:t>
              </a:r>
              <a:endParaRPr lang="es-ES" sz="1600" b="1" dirty="0">
                <a:solidFill>
                  <a:srgbClr val="C00000"/>
                </a:solidFill>
              </a:endParaRPr>
            </a:p>
          </p:txBody>
        </p:sp>
        <p:pic>
          <p:nvPicPr>
            <p:cNvPr id="1026" name="Picture 2" descr="D:\BlufeedMe\doc\Presentación\Imagenes\plasma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1030" y="5911858"/>
              <a:ext cx="1648838" cy="1035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auto">
          <a:xfrm>
            <a:off x="0" y="0"/>
            <a:ext cx="1763688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85000"/>
                  <a:shade val="67500"/>
                  <a:satMod val="115000"/>
                  <a:alpha val="18000"/>
                </a:schemeClr>
              </a:gs>
              <a:gs pos="100000">
                <a:schemeClr val="bg1">
                  <a:lumMod val="85000"/>
                  <a:shade val="100000"/>
                  <a:satMod val="115000"/>
                  <a:alpha val="1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7715272" y="6357958"/>
            <a:ext cx="133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BLUFEEDME</a:t>
            </a:r>
            <a:endParaRPr lang="es-ES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1928794" y="188640"/>
            <a:ext cx="7072362" cy="576064"/>
          </a:xfrm>
          <a:prstGeom prst="roundRect">
            <a:avLst/>
          </a:prstGeom>
          <a:gradFill flip="none" rotWithShape="1">
            <a:gsLst>
              <a:gs pos="37000">
                <a:schemeClr val="accent1">
                  <a:lumMod val="75000"/>
                </a:schemeClr>
              </a:gs>
              <a:gs pos="82000">
                <a:schemeClr val="accent1">
                  <a:lumMod val="75000"/>
                </a:schemeClr>
              </a:gs>
              <a:gs pos="100000">
                <a:schemeClr val="bg1">
                  <a:lumMod val="85000"/>
                  <a:shade val="100000"/>
                  <a:satMod val="115000"/>
                  <a:alpha val="12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50800" dir="5400000" algn="ctr" rotWithShape="0">
              <a:schemeClr val="tx2">
                <a:lumMod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bIns="180000" rtlCol="0" anchor="ctr"/>
          <a:lstStyle/>
          <a:p>
            <a:r>
              <a:rPr lang="es-ES" sz="2400" b="1" dirty="0" smtClean="0">
                <a:effectLst/>
                <a:latin typeface="Arial" pitchFamily="34" charset="0"/>
                <a:cs typeface="Arial" pitchFamily="34" charset="0"/>
              </a:rPr>
              <a:t>Bluetooth</a:t>
            </a:r>
            <a:endParaRPr lang="es-ES" sz="2400" b="1" dirty="0"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3348622" y="3270259"/>
            <a:ext cx="4071136" cy="3460453"/>
            <a:chOff x="3046038" y="1196752"/>
            <a:chExt cx="4379213" cy="4898371"/>
          </a:xfrm>
        </p:grpSpPr>
        <p:sp>
          <p:nvSpPr>
            <p:cNvPr id="3" name="2 Rectángulo"/>
            <p:cNvSpPr/>
            <p:nvPr/>
          </p:nvSpPr>
          <p:spPr>
            <a:xfrm>
              <a:off x="3059832" y="1196752"/>
              <a:ext cx="4335234" cy="17281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1" name="20 Grupo"/>
            <p:cNvGrpSpPr/>
            <p:nvPr/>
          </p:nvGrpSpPr>
          <p:grpSpPr>
            <a:xfrm>
              <a:off x="4341165" y="1404069"/>
              <a:ext cx="2232248" cy="510492"/>
              <a:chOff x="4788024" y="1260053"/>
              <a:chExt cx="2232248" cy="510492"/>
            </a:xfrm>
          </p:grpSpPr>
          <p:grpSp>
            <p:nvGrpSpPr>
              <p:cNvPr id="12" name="11 Grupo"/>
              <p:cNvGrpSpPr/>
              <p:nvPr/>
            </p:nvGrpSpPr>
            <p:grpSpPr>
              <a:xfrm>
                <a:off x="4788024" y="1260053"/>
                <a:ext cx="2232248" cy="510492"/>
                <a:chOff x="2352214" y="2003"/>
                <a:chExt cx="1652910" cy="826455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14" name="13 Rectángulo redondeado"/>
                <p:cNvSpPr/>
                <p:nvPr/>
              </p:nvSpPr>
              <p:spPr>
                <a:xfrm>
                  <a:off x="2352214" y="2003"/>
                  <a:ext cx="1652910" cy="826455"/>
                </a:xfrm>
                <a:prstGeom prst="roundRect">
                  <a:avLst/>
                </a:prstGeom>
                <a:grpFill/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2">
                    <a:hueOff val="0"/>
                    <a:satOff val="0"/>
                    <a:lumOff val="0"/>
                    <a:alphaOff val="0"/>
                  </a:schemeClr>
                </a:fillRef>
                <a:effectRef idx="3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5" name="14 Rectángulo"/>
                <p:cNvSpPr/>
                <p:nvPr/>
              </p:nvSpPr>
              <p:spPr>
                <a:xfrm>
                  <a:off x="2392558" y="42347"/>
                  <a:ext cx="1572222" cy="745767"/>
                </a:xfrm>
                <a:prstGeom prst="rect">
                  <a:avLst/>
                </a:prstGeom>
                <a:grp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72390" tIns="72390" rIns="72390" bIns="72390" numCol="1" spcCol="1270" anchor="ctr" anchorCtr="0">
                  <a:noAutofit/>
                </a:bodyPr>
                <a:lstStyle/>
                <a:p>
                  <a:pPr lvl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s-ES" sz="1900" b="1" kern="1200" dirty="0"/>
                </a:p>
              </p:txBody>
            </p:sp>
          </p:grpSp>
          <p:pic>
            <p:nvPicPr>
              <p:cNvPr id="3075" name="Picture 3" descr="C:\Users\David\Dropbox\blufeedme\doc\Presentación\Imagenes\blufeedme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4976" y="1311309"/>
                <a:ext cx="907224" cy="4333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82" name="Picture 10" descr="C:\Users\David\Dropbox\blufeedme\doc\Presentación\Imagenes\java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6239" y="1332831"/>
              <a:ext cx="821854" cy="992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10 Conector recto de flecha"/>
            <p:cNvCxnSpPr>
              <a:stCxn id="14" idx="2"/>
              <a:endCxn id="27" idx="0"/>
            </p:cNvCxnSpPr>
            <p:nvPr/>
          </p:nvCxnSpPr>
          <p:spPr>
            <a:xfrm>
              <a:off x="5457289" y="1914561"/>
              <a:ext cx="7927" cy="2987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21 Grupo"/>
            <p:cNvGrpSpPr/>
            <p:nvPr/>
          </p:nvGrpSpPr>
          <p:grpSpPr>
            <a:xfrm>
              <a:off x="4068093" y="2187926"/>
              <a:ext cx="2794244" cy="523165"/>
              <a:chOff x="4298036" y="2043910"/>
              <a:chExt cx="2794244" cy="523165"/>
            </a:xfrm>
          </p:grpSpPr>
          <p:grpSp>
            <p:nvGrpSpPr>
              <p:cNvPr id="25" name="24 Grupo"/>
              <p:cNvGrpSpPr/>
              <p:nvPr/>
            </p:nvGrpSpPr>
            <p:grpSpPr>
              <a:xfrm>
                <a:off x="4298036" y="2043910"/>
                <a:ext cx="2794244" cy="520994"/>
                <a:chOff x="2352214" y="2003"/>
                <a:chExt cx="1652910" cy="826455"/>
              </a:xfrm>
              <a:solidFill>
                <a:schemeClr val="bg1"/>
              </a:solidFill>
            </p:grpSpPr>
            <p:sp>
              <p:nvSpPr>
                <p:cNvPr id="26" name="25 Rectángulo redondeado"/>
                <p:cNvSpPr/>
                <p:nvPr/>
              </p:nvSpPr>
              <p:spPr>
                <a:xfrm>
                  <a:off x="2352214" y="2003"/>
                  <a:ext cx="1652910" cy="826455"/>
                </a:xfrm>
                <a:prstGeom prst="roundRect">
                  <a:avLst/>
                </a:prstGeom>
                <a:grpFill/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2">
                    <a:hueOff val="0"/>
                    <a:satOff val="0"/>
                    <a:lumOff val="0"/>
                    <a:alphaOff val="0"/>
                  </a:schemeClr>
                </a:fillRef>
                <a:effectRef idx="3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7" name="26 Rectángulo"/>
                <p:cNvSpPr/>
                <p:nvPr/>
              </p:nvSpPr>
              <p:spPr>
                <a:xfrm>
                  <a:off x="2392558" y="42347"/>
                  <a:ext cx="1572222" cy="745767"/>
                </a:xfrm>
                <a:prstGeom prst="rect">
                  <a:avLst/>
                </a:prstGeom>
                <a:grp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72390" tIns="72390" rIns="72390" bIns="72390" numCol="1" spcCol="1270" anchor="ctr" anchorCtr="0">
                  <a:noAutofit/>
                </a:bodyPr>
                <a:lstStyle/>
                <a:p>
                  <a:pPr lvl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s-ES" sz="1900" b="1" kern="1200" dirty="0"/>
                </a:p>
              </p:txBody>
            </p:sp>
          </p:grpSp>
          <p:pic>
            <p:nvPicPr>
              <p:cNvPr id="3083" name="Picture 11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9463"/>
              <a:stretch/>
            </p:blipFill>
            <p:spPr bwMode="auto">
              <a:xfrm>
                <a:off x="4582102" y="2119645"/>
                <a:ext cx="1438275" cy="369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9" name="18 CuadroTexto"/>
              <p:cNvSpPr txBox="1"/>
              <p:nvPr/>
            </p:nvSpPr>
            <p:spPr>
              <a:xfrm>
                <a:off x="6022262" y="2087842"/>
                <a:ext cx="929747" cy="47923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s-ES" sz="16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(JSR-82)</a:t>
                </a:r>
                <a:endParaRPr lang="es-ES" sz="16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7" name="36 Rectángulo"/>
            <p:cNvSpPr/>
            <p:nvPr/>
          </p:nvSpPr>
          <p:spPr>
            <a:xfrm>
              <a:off x="3046038" y="3197230"/>
              <a:ext cx="4363381" cy="19161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084" name="Picture 12" descr="C:\Users\David\Dropbox\blufeedme\doc\Presentación\Imagenes\linux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5544" y="3402992"/>
              <a:ext cx="430084" cy="516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5" name="Picture 13" descr="C:\Users\David\Dropbox\blufeedme\doc\Presentación\Imagenes\Window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104" y="4517383"/>
              <a:ext cx="471600" cy="4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7" name="Picture 15" descr="C:\Users\David\Dropbox\blufeedme\doc\Presentación\Imagenes\mac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5780" y="3986689"/>
              <a:ext cx="350704" cy="409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41 CuadroTexto"/>
            <p:cNvSpPr txBox="1"/>
            <p:nvPr/>
          </p:nvSpPr>
          <p:spPr>
            <a:xfrm>
              <a:off x="3690321" y="3464844"/>
              <a:ext cx="52944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s-ES" sz="1200" b="1" dirty="0" err="1" smtClean="0">
                  <a:solidFill>
                    <a:schemeClr val="tx2">
                      <a:lumMod val="75000"/>
                    </a:schemeClr>
                  </a:solidFill>
                </a:rPr>
                <a:t>Bluez</a:t>
              </a:r>
              <a:endParaRPr lang="es-ES" sz="1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3690321" y="4641354"/>
              <a:ext cx="824008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b="1" dirty="0" err="1" smtClean="0">
                  <a:solidFill>
                    <a:schemeClr val="tx2">
                      <a:lumMod val="75000"/>
                    </a:schemeClr>
                  </a:solidFill>
                </a:rPr>
                <a:t>Winsock</a:t>
              </a:r>
              <a:endParaRPr lang="es-ES" sz="1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4" name="43 CuadroTexto"/>
            <p:cNvSpPr txBox="1"/>
            <p:nvPr/>
          </p:nvSpPr>
          <p:spPr>
            <a:xfrm>
              <a:off x="3674176" y="3819161"/>
              <a:ext cx="84273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s-ES" sz="1200" b="1" dirty="0" err="1" smtClean="0">
                  <a:solidFill>
                    <a:schemeClr val="tx2">
                      <a:lumMod val="75000"/>
                    </a:schemeClr>
                  </a:solidFill>
                </a:rPr>
                <a:t>Widcomm</a:t>
              </a:r>
              <a:endParaRPr lang="es-ES" sz="1200" b="1" dirty="0" smtClean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5" name="44 CuadroTexto"/>
            <p:cNvSpPr txBox="1"/>
            <p:nvPr/>
          </p:nvSpPr>
          <p:spPr>
            <a:xfrm>
              <a:off x="3690321" y="4218896"/>
              <a:ext cx="817853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s-ES" sz="1200" b="1" dirty="0" err="1" smtClean="0">
                  <a:solidFill>
                    <a:schemeClr val="tx2">
                      <a:lumMod val="75000"/>
                    </a:schemeClr>
                  </a:solidFill>
                </a:rPr>
                <a:t>BlueSoleil</a:t>
              </a:r>
              <a:endParaRPr lang="es-ES" sz="1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23" name="22 Grupo"/>
            <p:cNvGrpSpPr/>
            <p:nvPr/>
          </p:nvGrpSpPr>
          <p:grpSpPr>
            <a:xfrm>
              <a:off x="4327097" y="3377701"/>
              <a:ext cx="2231898" cy="398425"/>
              <a:chOff x="4432312" y="3454309"/>
              <a:chExt cx="2053880" cy="412201"/>
            </a:xfrm>
          </p:grpSpPr>
          <p:grpSp>
            <p:nvGrpSpPr>
              <p:cNvPr id="48" name="47 Grupo"/>
              <p:cNvGrpSpPr/>
              <p:nvPr/>
            </p:nvGrpSpPr>
            <p:grpSpPr>
              <a:xfrm>
                <a:off x="4487075" y="3454309"/>
                <a:ext cx="1988724" cy="412201"/>
                <a:chOff x="2352214" y="2003"/>
                <a:chExt cx="1652910" cy="826455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50" name="49 Rectángulo redondeado"/>
                <p:cNvSpPr/>
                <p:nvPr/>
              </p:nvSpPr>
              <p:spPr>
                <a:xfrm>
                  <a:off x="2352214" y="2003"/>
                  <a:ext cx="1652910" cy="826455"/>
                </a:xfrm>
                <a:prstGeom prst="roundRect">
                  <a:avLst/>
                </a:prstGeom>
                <a:grpFill/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2">
                    <a:hueOff val="0"/>
                    <a:satOff val="0"/>
                    <a:lumOff val="0"/>
                    <a:alphaOff val="0"/>
                  </a:schemeClr>
                </a:fillRef>
                <a:effectRef idx="3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1" name="50 Rectángulo"/>
                <p:cNvSpPr/>
                <p:nvPr/>
              </p:nvSpPr>
              <p:spPr>
                <a:xfrm>
                  <a:off x="2392558" y="42347"/>
                  <a:ext cx="1572222" cy="745767"/>
                </a:xfrm>
                <a:prstGeom prst="rect">
                  <a:avLst/>
                </a:prstGeom>
                <a:grp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72390" tIns="72390" rIns="72390" bIns="72390" numCol="1" spcCol="1270" anchor="ctr" anchorCtr="0">
                  <a:noAutofit/>
                </a:bodyPr>
                <a:lstStyle/>
                <a:p>
                  <a:pPr lvl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s-ES" sz="1900" b="1" kern="1200" dirty="0"/>
                </a:p>
              </p:txBody>
            </p:sp>
          </p:grpSp>
          <p:sp>
            <p:nvSpPr>
              <p:cNvPr id="52" name="51 CuadroTexto"/>
              <p:cNvSpPr txBox="1"/>
              <p:nvPr/>
            </p:nvSpPr>
            <p:spPr>
              <a:xfrm>
                <a:off x="4432312" y="3491134"/>
                <a:ext cx="2053880" cy="36085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OBEX (</a:t>
                </a:r>
                <a:r>
                  <a:rPr lang="es-ES" sz="1400" b="1" dirty="0" err="1" smtClean="0">
                    <a:solidFill>
                      <a:schemeClr val="tx2">
                        <a:lumMod val="75000"/>
                      </a:schemeClr>
                    </a:solidFill>
                  </a:rPr>
                  <a:t>object</a:t>
                </a:r>
                <a:r>
                  <a:rPr lang="es-ES" sz="14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s-ES" sz="1400" b="1" dirty="0" err="1" smtClean="0">
                    <a:solidFill>
                      <a:schemeClr val="tx2">
                        <a:lumMod val="75000"/>
                      </a:schemeClr>
                    </a:solidFill>
                  </a:rPr>
                  <a:t>exchange</a:t>
                </a:r>
                <a:r>
                  <a:rPr lang="es-ES" sz="14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)</a:t>
                </a:r>
                <a:endParaRPr lang="es-ES" sz="14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4" name="53 Grupo"/>
            <p:cNvGrpSpPr/>
            <p:nvPr/>
          </p:nvGrpSpPr>
          <p:grpSpPr>
            <a:xfrm>
              <a:off x="4939274" y="4523875"/>
              <a:ext cx="1057091" cy="324701"/>
              <a:chOff x="4487075" y="3377939"/>
              <a:chExt cx="1988724" cy="649405"/>
            </a:xfrm>
          </p:grpSpPr>
          <p:grpSp>
            <p:nvGrpSpPr>
              <p:cNvPr id="55" name="54 Grupo"/>
              <p:cNvGrpSpPr/>
              <p:nvPr/>
            </p:nvGrpSpPr>
            <p:grpSpPr>
              <a:xfrm>
                <a:off x="4487075" y="3454309"/>
                <a:ext cx="1988724" cy="573035"/>
                <a:chOff x="2352214" y="2003"/>
                <a:chExt cx="1652910" cy="1148924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57" name="56 Rectángulo redondeado"/>
                <p:cNvSpPr/>
                <p:nvPr/>
              </p:nvSpPr>
              <p:spPr>
                <a:xfrm>
                  <a:off x="2352214" y="2003"/>
                  <a:ext cx="1652910" cy="826455"/>
                </a:xfrm>
                <a:prstGeom prst="roundRect">
                  <a:avLst/>
                </a:prstGeom>
                <a:grpFill/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2">
                    <a:hueOff val="0"/>
                    <a:satOff val="0"/>
                    <a:lumOff val="0"/>
                    <a:alphaOff val="0"/>
                  </a:schemeClr>
                </a:fillRef>
                <a:effectRef idx="3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8" name="57 Rectángulo"/>
                <p:cNvSpPr/>
                <p:nvPr/>
              </p:nvSpPr>
              <p:spPr>
                <a:xfrm>
                  <a:off x="2392558" y="42344"/>
                  <a:ext cx="1572223" cy="1108583"/>
                </a:xfrm>
                <a:prstGeom prst="rect">
                  <a:avLst/>
                </a:prstGeom>
                <a:grp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72390" tIns="72390" rIns="72390" bIns="72390" numCol="1" spcCol="1270" anchor="ctr" anchorCtr="0">
                  <a:noAutofit/>
                </a:bodyPr>
                <a:lstStyle/>
                <a:p>
                  <a:pPr lvl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s-ES" sz="1900" b="1" kern="1200" dirty="0"/>
                </a:p>
              </p:txBody>
            </p:sp>
          </p:grpSp>
          <p:sp>
            <p:nvSpPr>
              <p:cNvPr id="56" name="55 CuadroTexto"/>
              <p:cNvSpPr txBox="1"/>
              <p:nvPr/>
            </p:nvSpPr>
            <p:spPr>
              <a:xfrm>
                <a:off x="5004958" y="3377939"/>
                <a:ext cx="857871" cy="43241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s-ES" sz="11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L2CAP</a:t>
                </a:r>
                <a:endParaRPr lang="es-ES" sz="11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9" name="58 Grupo"/>
            <p:cNvGrpSpPr/>
            <p:nvPr/>
          </p:nvGrpSpPr>
          <p:grpSpPr>
            <a:xfrm>
              <a:off x="4910155" y="4040415"/>
              <a:ext cx="1083538" cy="315069"/>
              <a:chOff x="4487075" y="3412485"/>
              <a:chExt cx="1988724" cy="630139"/>
            </a:xfrm>
          </p:grpSpPr>
          <p:grpSp>
            <p:nvGrpSpPr>
              <p:cNvPr id="60" name="59 Grupo"/>
              <p:cNvGrpSpPr/>
              <p:nvPr/>
            </p:nvGrpSpPr>
            <p:grpSpPr>
              <a:xfrm>
                <a:off x="4487075" y="3454309"/>
                <a:ext cx="1988724" cy="588315"/>
                <a:chOff x="2352214" y="2003"/>
                <a:chExt cx="1652910" cy="1179560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62" name="61 Rectángulo redondeado"/>
                <p:cNvSpPr/>
                <p:nvPr/>
              </p:nvSpPr>
              <p:spPr>
                <a:xfrm>
                  <a:off x="2352214" y="2003"/>
                  <a:ext cx="1652910" cy="826455"/>
                </a:xfrm>
                <a:prstGeom prst="roundRect">
                  <a:avLst/>
                </a:prstGeom>
                <a:grpFill/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2">
                    <a:hueOff val="0"/>
                    <a:satOff val="0"/>
                    <a:lumOff val="0"/>
                    <a:alphaOff val="0"/>
                  </a:schemeClr>
                </a:fillRef>
                <a:effectRef idx="3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63" name="62 Rectángulo"/>
                <p:cNvSpPr/>
                <p:nvPr/>
              </p:nvSpPr>
              <p:spPr>
                <a:xfrm>
                  <a:off x="2392557" y="42349"/>
                  <a:ext cx="1572221" cy="1139214"/>
                </a:xfrm>
                <a:prstGeom prst="rect">
                  <a:avLst/>
                </a:prstGeom>
                <a:grp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72390" tIns="72390" rIns="72390" bIns="72390" numCol="1" spcCol="1270" anchor="ctr" anchorCtr="0">
                  <a:noAutofit/>
                </a:bodyPr>
                <a:lstStyle/>
                <a:p>
                  <a:pPr lvl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s-ES" sz="1900" b="1" kern="1200" dirty="0"/>
                </a:p>
              </p:txBody>
            </p:sp>
          </p:grpSp>
          <p:sp>
            <p:nvSpPr>
              <p:cNvPr id="61" name="60 CuadroTexto"/>
              <p:cNvSpPr txBox="1"/>
              <p:nvPr/>
            </p:nvSpPr>
            <p:spPr>
              <a:xfrm>
                <a:off x="4780592" y="3412485"/>
                <a:ext cx="1371630" cy="3931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s-ES" sz="11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RFCOMM</a:t>
                </a:r>
                <a:endParaRPr lang="es-ES" sz="11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64" name="63 Conector recto de flecha"/>
            <p:cNvCxnSpPr>
              <a:stCxn id="26" idx="2"/>
              <a:endCxn id="50" idx="0"/>
            </p:cNvCxnSpPr>
            <p:nvPr/>
          </p:nvCxnSpPr>
          <p:spPr>
            <a:xfrm>
              <a:off x="5465215" y="2708920"/>
              <a:ext cx="1940" cy="66878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69 Rectángulo"/>
            <p:cNvSpPr/>
            <p:nvPr/>
          </p:nvSpPr>
          <p:spPr>
            <a:xfrm>
              <a:off x="3075663" y="5315286"/>
              <a:ext cx="4349588" cy="778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1" name="70 Conector recto de flecha"/>
            <p:cNvCxnSpPr>
              <a:stCxn id="52" idx="2"/>
              <a:endCxn id="61" idx="0"/>
            </p:cNvCxnSpPr>
            <p:nvPr/>
          </p:nvCxnSpPr>
          <p:spPr>
            <a:xfrm>
              <a:off x="5443046" y="3762091"/>
              <a:ext cx="690" cy="2783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Conector recto de flecha"/>
            <p:cNvCxnSpPr>
              <a:stCxn id="61" idx="2"/>
              <a:endCxn id="56" idx="0"/>
            </p:cNvCxnSpPr>
            <p:nvPr/>
          </p:nvCxnSpPr>
          <p:spPr>
            <a:xfrm flipH="1">
              <a:off x="5442549" y="4236965"/>
              <a:ext cx="1186" cy="2869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090" name="Picture 18" descr="C:\Users\David\Dropbox\blufeedme\doc\Presentación\Imagenes\bluetooth_dongle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7481" y="5406161"/>
              <a:ext cx="688962" cy="688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1" name="Picture 19" descr="C:\Users\David\Dropbox\blufeedme\doc\Presentación\Imagenes\Bluetooth-icon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9885" y="5406161"/>
              <a:ext cx="295557" cy="29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7" name="86 Grupo"/>
            <p:cNvGrpSpPr/>
            <p:nvPr/>
          </p:nvGrpSpPr>
          <p:grpSpPr>
            <a:xfrm>
              <a:off x="4831153" y="5486719"/>
              <a:ext cx="1218720" cy="411636"/>
              <a:chOff x="2352214" y="2003"/>
              <a:chExt cx="1652910" cy="826455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89" name="88 Rectángulo redondeado"/>
              <p:cNvSpPr/>
              <p:nvPr/>
            </p:nvSpPr>
            <p:spPr>
              <a:xfrm>
                <a:off x="2352214" y="2003"/>
                <a:ext cx="1652910" cy="826455"/>
              </a:xfrm>
              <a:prstGeom prst="roundRect">
                <a:avLst/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0" name="89 Rectángulo"/>
              <p:cNvSpPr/>
              <p:nvPr/>
            </p:nvSpPr>
            <p:spPr>
              <a:xfrm>
                <a:off x="2392558" y="42347"/>
                <a:ext cx="1572222" cy="745767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2390" tIns="72390" rIns="72390" bIns="72390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ES" sz="1900" b="1" kern="1200" dirty="0"/>
              </a:p>
            </p:txBody>
          </p:sp>
        </p:grpSp>
        <p:sp>
          <p:nvSpPr>
            <p:cNvPr id="88" name="87 CuadroTexto"/>
            <p:cNvSpPr txBox="1"/>
            <p:nvPr/>
          </p:nvSpPr>
          <p:spPr>
            <a:xfrm>
              <a:off x="4831153" y="5547005"/>
              <a:ext cx="1395770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chemeClr val="tx2">
                      <a:lumMod val="75000"/>
                    </a:schemeClr>
                  </a:solidFill>
                </a:rPr>
                <a:t>Radio Bluetooth</a:t>
              </a:r>
              <a:endParaRPr lang="es-ES" sz="1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92" name="91 Conector recto de flecha"/>
            <p:cNvCxnSpPr>
              <a:stCxn id="56" idx="2"/>
              <a:endCxn id="89" idx="0"/>
            </p:cNvCxnSpPr>
            <p:nvPr/>
          </p:nvCxnSpPr>
          <p:spPr>
            <a:xfrm flipH="1">
              <a:off x="5440513" y="4740078"/>
              <a:ext cx="2036" cy="7466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95 CuadroTexto"/>
            <p:cNvSpPr txBox="1"/>
            <p:nvPr/>
          </p:nvSpPr>
          <p:spPr>
            <a:xfrm>
              <a:off x="3281284" y="5424681"/>
              <a:ext cx="1250559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000" b="1" dirty="0" smtClean="0">
                  <a:solidFill>
                    <a:schemeClr val="tx2">
                      <a:lumMod val="75000"/>
                    </a:schemeClr>
                  </a:solidFill>
                </a:rPr>
                <a:t>Controlador Bluetooth</a:t>
              </a:r>
            </a:p>
          </p:txBody>
        </p:sp>
      </p:grpSp>
      <p:graphicFrame>
        <p:nvGraphicFramePr>
          <p:cNvPr id="65" name="6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439160"/>
              </p:ext>
            </p:extLst>
          </p:nvPr>
        </p:nvGraphicFramePr>
        <p:xfrm>
          <a:off x="0" y="1357298"/>
          <a:ext cx="1763688" cy="3754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688"/>
              </a:tblGrid>
              <a:tr h="216024">
                <a:tc>
                  <a:txBody>
                    <a:bodyPr/>
                    <a:lstStyle/>
                    <a:p>
                      <a:r>
                        <a:rPr lang="es-ES" sz="16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quare721 BT" pitchFamily="34" charset="0"/>
                        </a:rPr>
                        <a:t>Introducción</a:t>
                      </a:r>
                      <a:endParaRPr lang="es-ES" sz="16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quare721 B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9824">
                <a:tc>
                  <a:txBody>
                    <a:bodyPr/>
                    <a:lstStyle/>
                    <a:p>
                      <a:r>
                        <a:rPr lang="es-ES" sz="1600" b="1" dirty="0" smtClean="0">
                          <a:solidFill>
                            <a:schemeClr val="bg1"/>
                          </a:solidFill>
                          <a:latin typeface="Square721 BT" pitchFamily="34" charset="0"/>
                        </a:rPr>
                        <a:t>BLUFEEDME</a:t>
                      </a:r>
                      <a:endParaRPr lang="es-ES" sz="1600" b="1" dirty="0">
                        <a:solidFill>
                          <a:schemeClr val="bg1"/>
                        </a:solidFill>
                        <a:latin typeface="Square721 B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59824">
                <a:tc>
                  <a:txBody>
                    <a:bodyPr/>
                    <a:lstStyle/>
                    <a:p>
                      <a:r>
                        <a:rPr lang="es-ES" sz="1300" b="0" dirty="0" smtClean="0">
                          <a:solidFill>
                            <a:schemeClr val="bg1"/>
                          </a:solidFill>
                          <a:latin typeface="Square721 BT" pitchFamily="34" charset="0"/>
                        </a:rPr>
                        <a:t>Web </a:t>
                      </a:r>
                      <a:r>
                        <a:rPr lang="es-ES" sz="1300" b="0" dirty="0" err="1" smtClean="0">
                          <a:solidFill>
                            <a:schemeClr val="bg1"/>
                          </a:solidFill>
                          <a:latin typeface="Square721 BT" pitchFamily="34" charset="0"/>
                        </a:rPr>
                        <a:t>Service</a:t>
                      </a:r>
                      <a:r>
                        <a:rPr lang="es-ES" sz="1300" b="0" dirty="0" smtClean="0">
                          <a:solidFill>
                            <a:schemeClr val="bg1"/>
                          </a:solidFill>
                          <a:latin typeface="Square721 BT" pitchFamily="34" charset="0"/>
                        </a:rPr>
                        <a:t> y Plataforma</a:t>
                      </a:r>
                      <a:r>
                        <a:rPr lang="es-ES" sz="1300" b="0" baseline="0" dirty="0" smtClean="0">
                          <a:solidFill>
                            <a:schemeClr val="bg1"/>
                          </a:solidFill>
                          <a:latin typeface="Square721 BT" pitchFamily="34" charset="0"/>
                        </a:rPr>
                        <a:t> gestión Web y pantallas</a:t>
                      </a:r>
                      <a:endParaRPr lang="es-ES" sz="1300" b="0" dirty="0">
                        <a:solidFill>
                          <a:schemeClr val="bg1"/>
                        </a:solidFill>
                        <a:latin typeface="Square721 B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9824">
                <a:tc>
                  <a:txBody>
                    <a:bodyPr/>
                    <a:lstStyle/>
                    <a:p>
                      <a:pPr lvl="1"/>
                      <a:r>
                        <a:rPr lang="es-ES" sz="1300" b="1" dirty="0" smtClean="0">
                          <a:solidFill>
                            <a:schemeClr val="bg1"/>
                          </a:solidFill>
                          <a:latin typeface="Square721 BT" pitchFamily="34" charset="0"/>
                        </a:rPr>
                        <a:t>Bluetooth</a:t>
                      </a:r>
                      <a:endParaRPr lang="es-ES" sz="1300" b="1" dirty="0">
                        <a:solidFill>
                          <a:schemeClr val="bg1"/>
                        </a:solidFill>
                        <a:latin typeface="Square721 B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0608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quare721 BT" pitchFamily="34" charset="0"/>
                        </a:rPr>
                        <a:t>Arquitectura BLUFEEDME</a:t>
                      </a:r>
                      <a:endParaRPr lang="es-ES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quare721 B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608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quare721 BT" pitchFamily="34" charset="0"/>
                        </a:rPr>
                        <a:t>Licencias y</a:t>
                      </a:r>
                      <a:r>
                        <a:rPr lang="es-ES" sz="16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quare721 BT" pitchFamily="34" charset="0"/>
                        </a:rPr>
                        <a:t> código libre</a:t>
                      </a:r>
                      <a:endParaRPr lang="es-ES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quare721 B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1528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quare721 BT" pitchFamily="34" charset="0"/>
                        </a:rPr>
                        <a:t>Conclusiones</a:t>
                      </a:r>
                      <a:endParaRPr lang="es-ES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quare721 B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4697"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Square721 B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2" name="81 Grupo"/>
          <p:cNvGrpSpPr/>
          <p:nvPr/>
        </p:nvGrpSpPr>
        <p:grpSpPr>
          <a:xfrm>
            <a:off x="2341762" y="883167"/>
            <a:ext cx="6046662" cy="2185793"/>
            <a:chOff x="2033994" y="1120676"/>
            <a:chExt cx="6732308" cy="3280036"/>
          </a:xfrm>
        </p:grpSpPr>
        <p:sp>
          <p:nvSpPr>
            <p:cNvPr id="83" name="82 Rectángulo redondeado"/>
            <p:cNvSpPr/>
            <p:nvPr/>
          </p:nvSpPr>
          <p:spPr bwMode="auto">
            <a:xfrm>
              <a:off x="2142302" y="1120676"/>
              <a:ext cx="6624000" cy="432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8000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s-ES" sz="1400" dirty="0" smtClean="0">
                  <a:solidFill>
                    <a:schemeClr val="bg1"/>
                  </a:solidFill>
                  <a:latin typeface="Trebuchet MS" pitchFamily="34" charset="0"/>
                </a:rPr>
                <a:t>    Tecnología de radio de alcance local</a:t>
              </a:r>
              <a:endParaRPr lang="es-ES" sz="1400" b="0" dirty="0" smtClean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4" name="83 Rectángulo redondeado"/>
            <p:cNvSpPr/>
            <p:nvPr/>
          </p:nvSpPr>
          <p:spPr bwMode="auto">
            <a:xfrm>
              <a:off x="2142302" y="1736652"/>
              <a:ext cx="6624000" cy="432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8000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s-ES" sz="1400" b="0" dirty="0" smtClean="0">
                  <a:solidFill>
                    <a:schemeClr val="bg1"/>
                  </a:solidFill>
                  <a:latin typeface="Trebuchet MS" pitchFamily="34" charset="0"/>
                </a:rPr>
                <a:t>    Conectividad inalámbrica </a:t>
              </a:r>
            </a:p>
            <a:p>
              <a:endParaRPr lang="es-ES" sz="2000" b="0" dirty="0" smtClean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5" name="84 Rectángulo redondeado"/>
            <p:cNvSpPr/>
            <p:nvPr/>
          </p:nvSpPr>
          <p:spPr bwMode="auto">
            <a:xfrm>
              <a:off x="2142302" y="2372574"/>
              <a:ext cx="6624000" cy="432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8000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s-ES" sz="1400" b="0" dirty="0" smtClean="0">
                  <a:solidFill>
                    <a:schemeClr val="bg1"/>
                  </a:solidFill>
                  <a:latin typeface="Trebuchet MS" pitchFamily="34" charset="0"/>
                </a:rPr>
                <a:t>    </a:t>
              </a:r>
              <a:r>
                <a:rPr lang="es-ES" sz="1400" dirty="0" smtClean="0">
                  <a:solidFill>
                    <a:schemeClr val="bg1"/>
                  </a:solidFill>
                  <a:latin typeface="Trebuchet MS" pitchFamily="34" charset="0"/>
                </a:rPr>
                <a:t>Pequeño tamaño y mínimo consumo</a:t>
              </a:r>
              <a:endParaRPr lang="es-ES" sz="1400" b="0" dirty="0" smtClean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6" name="85 Rectángulo redondeado"/>
            <p:cNvSpPr/>
            <p:nvPr/>
          </p:nvSpPr>
          <p:spPr bwMode="auto">
            <a:xfrm>
              <a:off x="2142302" y="2987115"/>
              <a:ext cx="6624000" cy="432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8000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s-ES" sz="1400" dirty="0" smtClean="0">
                  <a:solidFill>
                    <a:schemeClr val="bg1"/>
                  </a:solidFill>
                  <a:latin typeface="Trebuchet MS" pitchFamily="34" charset="0"/>
                </a:rPr>
                <a:t>    </a:t>
              </a:r>
              <a:r>
                <a:rPr lang="es-ES" sz="1400" b="0" dirty="0" smtClean="0">
                  <a:solidFill>
                    <a:schemeClr val="bg1"/>
                  </a:solidFill>
                  <a:latin typeface="Trebuchet MS" pitchFamily="34" charset="0"/>
                </a:rPr>
                <a:t>B</a:t>
              </a:r>
              <a:r>
                <a:rPr lang="es-ES" sz="1400" dirty="0" smtClean="0">
                  <a:solidFill>
                    <a:schemeClr val="bg1"/>
                  </a:solidFill>
                  <a:latin typeface="Trebuchet MS" pitchFamily="34" charset="0"/>
                </a:rPr>
                <a:t>ajo precio de integración y gratuita.</a:t>
              </a:r>
              <a:endParaRPr lang="es-ES" sz="1400" b="0" dirty="0" smtClean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1" name="90 Rectángulo redondeado"/>
            <p:cNvSpPr/>
            <p:nvPr/>
          </p:nvSpPr>
          <p:spPr bwMode="auto">
            <a:xfrm>
              <a:off x="2137797" y="3618468"/>
              <a:ext cx="6624001" cy="78224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8000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s-ES" sz="1400" dirty="0" smtClean="0">
                  <a:solidFill>
                    <a:schemeClr val="bg1"/>
                  </a:solidFill>
                  <a:latin typeface="Trebuchet MS" pitchFamily="34" charset="0"/>
                </a:rPr>
                <a:t>   Presente </a:t>
              </a:r>
              <a:r>
                <a:rPr lang="es-ES" sz="1400" dirty="0">
                  <a:solidFill>
                    <a:schemeClr val="bg1"/>
                  </a:solidFill>
                  <a:latin typeface="Trebuchet MS" pitchFamily="34" charset="0"/>
                </a:rPr>
                <a:t>en la </a:t>
              </a:r>
              <a:r>
                <a:rPr lang="es-ES" sz="1400" dirty="0" smtClean="0">
                  <a:solidFill>
                    <a:schemeClr val="bg1"/>
                  </a:solidFill>
                  <a:latin typeface="Trebuchet MS" pitchFamily="34" charset="0"/>
                </a:rPr>
                <a:t>mayoría </a:t>
              </a:r>
              <a:r>
                <a:rPr lang="es-ES" sz="1400" dirty="0">
                  <a:solidFill>
                    <a:schemeClr val="bg1"/>
                  </a:solidFill>
                  <a:latin typeface="Trebuchet MS" pitchFamily="34" charset="0"/>
                </a:rPr>
                <a:t>de dispositivos </a:t>
              </a:r>
              <a:r>
                <a:rPr lang="es-ES" sz="1400" dirty="0" smtClean="0">
                  <a:solidFill>
                    <a:schemeClr val="bg1"/>
                  </a:solidFill>
                  <a:latin typeface="Trebuchet MS" pitchFamily="34" charset="0"/>
                </a:rPr>
                <a:t>móviles </a:t>
              </a:r>
              <a:r>
                <a:rPr lang="es-ES" sz="1400" dirty="0">
                  <a:solidFill>
                    <a:schemeClr val="bg1"/>
                  </a:solidFill>
                  <a:latin typeface="Trebuchet MS" pitchFamily="34" charset="0"/>
                </a:rPr>
                <a:t>actuales: </a:t>
              </a:r>
              <a:r>
                <a:rPr lang="es-ES" sz="1400" dirty="0" err="1" smtClean="0">
                  <a:solidFill>
                    <a:schemeClr val="bg1"/>
                  </a:solidFill>
                  <a:latin typeface="Trebuchet MS" pitchFamily="34" charset="0"/>
                </a:rPr>
                <a:t>PDAs</a:t>
              </a:r>
              <a:r>
                <a:rPr lang="es-ES" sz="1400" dirty="0">
                  <a:solidFill>
                    <a:schemeClr val="bg1"/>
                  </a:solidFill>
                  <a:latin typeface="Trebuchet MS" pitchFamily="34" charset="0"/>
                </a:rPr>
                <a:t>, </a:t>
              </a:r>
              <a:r>
                <a:rPr lang="es-ES" sz="1400" dirty="0" err="1" smtClean="0">
                  <a:solidFill>
                    <a:schemeClr val="bg1"/>
                  </a:solidFill>
                  <a:latin typeface="Trebuchet MS" pitchFamily="34" charset="0"/>
                </a:rPr>
                <a:t>Tablets</a:t>
              </a:r>
              <a:r>
                <a:rPr lang="es-ES" sz="1400" dirty="0">
                  <a:solidFill>
                    <a:schemeClr val="bg1"/>
                  </a:solidFill>
                  <a:latin typeface="Trebuchet MS" pitchFamily="34" charset="0"/>
                </a:rPr>
                <a:t>, </a:t>
              </a:r>
              <a:r>
                <a:rPr lang="es-ES" sz="1400" dirty="0" smtClean="0">
                  <a:solidFill>
                    <a:schemeClr val="bg1"/>
                  </a:solidFill>
                  <a:latin typeface="Trebuchet MS" pitchFamily="34" charset="0"/>
                </a:rPr>
                <a:t>teléfonos móviles</a:t>
              </a:r>
              <a:r>
                <a:rPr lang="es-ES" sz="1400" dirty="0">
                  <a:solidFill>
                    <a:schemeClr val="bg1"/>
                  </a:solidFill>
                  <a:latin typeface="Trebuchet MS" pitchFamily="34" charset="0"/>
                </a:rPr>
                <a:t>, </a:t>
              </a:r>
              <a:r>
                <a:rPr lang="es-ES" sz="1400" dirty="0" smtClean="0">
                  <a:solidFill>
                    <a:schemeClr val="bg1"/>
                  </a:solidFill>
                  <a:latin typeface="Trebuchet MS" pitchFamily="34" charset="0"/>
                </a:rPr>
                <a:t>ordenadores portátiles</a:t>
              </a:r>
              <a:r>
                <a:rPr lang="es-ES" sz="1400" dirty="0">
                  <a:solidFill>
                    <a:schemeClr val="bg1"/>
                  </a:solidFill>
                  <a:latin typeface="Trebuchet MS" pitchFamily="34" charset="0"/>
                </a:rPr>
                <a:t>, etc.</a:t>
              </a:r>
            </a:p>
            <a:p>
              <a:r>
                <a:rPr lang="es-ES" sz="2000" dirty="0">
                  <a:solidFill>
                    <a:schemeClr val="bg1"/>
                  </a:solidFill>
                  <a:latin typeface="Trebuchet MS" pitchFamily="34" charset="0"/>
                </a:rPr>
                <a:t> </a:t>
              </a:r>
            </a:p>
          </p:txBody>
        </p:sp>
        <p:pic>
          <p:nvPicPr>
            <p:cNvPr id="93" name="Picture 2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4A4A4A">
                    <a:alpha val="12157"/>
                  </a:srgbClr>
                </a:clrFrom>
                <a:clrTo>
                  <a:srgbClr val="4A4A4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3994" y="1120676"/>
              <a:ext cx="448590" cy="57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4" name="Picture 3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4A4A4A">
                    <a:alpha val="12157"/>
                  </a:srgbClr>
                </a:clrFrom>
                <a:clrTo>
                  <a:srgbClr val="4A4A4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5332" y="1716539"/>
              <a:ext cx="448590" cy="57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4A4A4A">
                    <a:alpha val="12157"/>
                  </a:srgbClr>
                </a:clrFrom>
                <a:clrTo>
                  <a:srgbClr val="4A4A4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5333" y="2411115"/>
              <a:ext cx="448589" cy="57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5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4A4A4A">
                    <a:alpha val="12157"/>
                  </a:srgbClr>
                </a:clrFrom>
                <a:clrTo>
                  <a:srgbClr val="4A4A4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462" y="2987115"/>
              <a:ext cx="448589" cy="57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6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4A4A4A">
                    <a:alpha val="12157"/>
                  </a:srgbClr>
                </a:clrFrom>
                <a:clrTo>
                  <a:srgbClr val="4A4A4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462" y="3644819"/>
              <a:ext cx="448589" cy="57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0259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 descr="C:\Users\David\Dropbox\blufeedme\doc\Presentación\Imagenes\2011421152717855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7000"/>
                    </a14:imgEffect>
                    <a14:imgEffect>
                      <a14:saturation sa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131296"/>
            <a:ext cx="3116406" cy="1257497"/>
          </a:xfrm>
          <a:prstGeom prst="rect">
            <a:avLst/>
          </a:prstGeom>
          <a:noFill/>
          <a:effectLst>
            <a:glow rad="127000">
              <a:schemeClr val="accent1">
                <a:alpha val="63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 bwMode="auto">
          <a:xfrm>
            <a:off x="0" y="0"/>
            <a:ext cx="1763688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85000"/>
                  <a:shade val="67500"/>
                  <a:satMod val="115000"/>
                  <a:alpha val="18000"/>
                </a:schemeClr>
              </a:gs>
              <a:gs pos="100000">
                <a:schemeClr val="bg1">
                  <a:lumMod val="85000"/>
                  <a:shade val="100000"/>
                  <a:satMod val="115000"/>
                  <a:alpha val="1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7715272" y="6357958"/>
            <a:ext cx="133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BLUFEEDME</a:t>
            </a:r>
            <a:endParaRPr lang="es-ES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1928794" y="214290"/>
            <a:ext cx="7072362" cy="714380"/>
          </a:xfrm>
          <a:prstGeom prst="roundRect">
            <a:avLst/>
          </a:prstGeom>
          <a:gradFill flip="none" rotWithShape="1">
            <a:gsLst>
              <a:gs pos="37000">
                <a:schemeClr val="accent1">
                  <a:lumMod val="75000"/>
                </a:schemeClr>
              </a:gs>
              <a:gs pos="82000">
                <a:schemeClr val="accent1">
                  <a:lumMod val="75000"/>
                </a:schemeClr>
              </a:gs>
              <a:gs pos="100000">
                <a:schemeClr val="bg1">
                  <a:lumMod val="85000"/>
                  <a:shade val="100000"/>
                  <a:satMod val="115000"/>
                  <a:alpha val="12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50800" dir="5400000" algn="ctr" rotWithShape="0">
              <a:schemeClr val="tx2">
                <a:lumMod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bIns="180000" rtlCol="0" anchor="ctr"/>
          <a:lstStyle/>
          <a:p>
            <a:r>
              <a:rPr lang="es-ES" sz="2400" b="1" dirty="0" smtClean="0">
                <a:effectLst/>
                <a:latin typeface="Arial" pitchFamily="34" charset="0"/>
                <a:cs typeface="Arial" pitchFamily="34" charset="0"/>
              </a:rPr>
              <a:t>Arquitectura Software</a:t>
            </a:r>
            <a:endParaRPr lang="es-ES" sz="2400" b="1" dirty="0"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2 Grupo"/>
          <p:cNvGrpSpPr/>
          <p:nvPr/>
        </p:nvGrpSpPr>
        <p:grpSpPr>
          <a:xfrm>
            <a:off x="1907338" y="1039372"/>
            <a:ext cx="4248838" cy="4335223"/>
            <a:chOff x="2609044" y="1393052"/>
            <a:chExt cx="5400676" cy="5400675"/>
          </a:xfrm>
        </p:grpSpPr>
        <p:pic>
          <p:nvPicPr>
            <p:cNvPr id="2050" name="Picture 2" descr="C:\Users\David\Dropbox\blufeedme\doc\Presentación\Imagenes\subsistemas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9044" y="1393052"/>
              <a:ext cx="5400676" cy="540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4 Grupo"/>
            <p:cNvGrpSpPr/>
            <p:nvPr/>
          </p:nvGrpSpPr>
          <p:grpSpPr>
            <a:xfrm>
              <a:off x="3347902" y="2869870"/>
              <a:ext cx="3528392" cy="1980712"/>
              <a:chOff x="3779912" y="2780928"/>
              <a:chExt cx="3528392" cy="1980712"/>
            </a:xfrm>
          </p:grpSpPr>
          <p:sp>
            <p:nvSpPr>
              <p:cNvPr id="2" name="1 Flecha doblada"/>
              <p:cNvSpPr/>
              <p:nvPr/>
            </p:nvSpPr>
            <p:spPr>
              <a:xfrm rot="10800000">
                <a:off x="5796136" y="3298054"/>
                <a:ext cx="1512168" cy="612105"/>
              </a:xfrm>
              <a:prstGeom prst="bentArrow">
                <a:avLst>
                  <a:gd name="adj1" fmla="val 22099"/>
                  <a:gd name="adj2" fmla="val 23550"/>
                  <a:gd name="adj3" fmla="val 25000"/>
                  <a:gd name="adj4" fmla="val 86775"/>
                </a:avLst>
              </a:prstGeom>
              <a:ln w="22225" cap="rnd" cmpd="sng">
                <a:solidFill>
                  <a:schemeClr val="accent1">
                    <a:shade val="50000"/>
                  </a:schemeClr>
                </a:solidFill>
                <a:round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8 Flecha doblada"/>
              <p:cNvSpPr/>
              <p:nvPr/>
            </p:nvSpPr>
            <p:spPr>
              <a:xfrm rot="10800000" flipH="1">
                <a:off x="3779912" y="2780928"/>
                <a:ext cx="936104" cy="1129232"/>
              </a:xfrm>
              <a:prstGeom prst="bentArrow">
                <a:avLst>
                  <a:gd name="adj1" fmla="val 13330"/>
                  <a:gd name="adj2" fmla="val 13669"/>
                  <a:gd name="adj3" fmla="val 17365"/>
                  <a:gd name="adj4" fmla="val 75046"/>
                </a:avLst>
              </a:prstGeom>
              <a:ln w="22225" cap="rnd" cmpd="sng">
                <a:solidFill>
                  <a:schemeClr val="accent1">
                    <a:shade val="50000"/>
                  </a:schemeClr>
                </a:solidFill>
                <a:round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3 Flecha abajo"/>
              <p:cNvSpPr/>
              <p:nvPr/>
            </p:nvSpPr>
            <p:spPr>
              <a:xfrm rot="10800000">
                <a:off x="5076054" y="4185576"/>
                <a:ext cx="288033" cy="576064"/>
              </a:xfrm>
              <a:prstGeom prst="downArrow">
                <a:avLst>
                  <a:gd name="adj1" fmla="val 43836"/>
                  <a:gd name="adj2" fmla="val 65411"/>
                </a:avLst>
              </a:prstGeom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8" name="7 CuadroTexto"/>
          <p:cNvSpPr txBox="1"/>
          <p:nvPr/>
        </p:nvSpPr>
        <p:spPr>
          <a:xfrm>
            <a:off x="2368392" y="5472086"/>
            <a:ext cx="2506455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" sz="1600" b="1" dirty="0" smtClean="0"/>
              <a:t>Arquitectura de repositorio</a:t>
            </a:r>
            <a:endParaRPr lang="es-ES" sz="1600" b="1" dirty="0"/>
          </a:p>
        </p:txBody>
      </p:sp>
      <p:grpSp>
        <p:nvGrpSpPr>
          <p:cNvPr id="25" name="24 Grupo"/>
          <p:cNvGrpSpPr/>
          <p:nvPr/>
        </p:nvGrpSpPr>
        <p:grpSpPr>
          <a:xfrm>
            <a:off x="6228184" y="1484784"/>
            <a:ext cx="2675360" cy="4191262"/>
            <a:chOff x="6228184" y="1484784"/>
            <a:chExt cx="2675360" cy="4191262"/>
          </a:xfrm>
        </p:grpSpPr>
        <p:grpSp>
          <p:nvGrpSpPr>
            <p:cNvPr id="24" name="23 Grupo"/>
            <p:cNvGrpSpPr/>
            <p:nvPr/>
          </p:nvGrpSpPr>
          <p:grpSpPr>
            <a:xfrm>
              <a:off x="6228184" y="1484784"/>
              <a:ext cx="2675360" cy="4191262"/>
              <a:chOff x="6228184" y="1484784"/>
              <a:chExt cx="2675360" cy="4191262"/>
            </a:xfrm>
          </p:grpSpPr>
          <p:sp>
            <p:nvSpPr>
              <p:cNvPr id="14" name="13 CuadroTexto"/>
              <p:cNvSpPr txBox="1"/>
              <p:nvPr/>
            </p:nvSpPr>
            <p:spPr>
              <a:xfrm>
                <a:off x="6567358" y="1484784"/>
                <a:ext cx="2046266" cy="58477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s-ES" sz="1600" b="1" dirty="0" smtClean="0"/>
                  <a:t>Arquitectura en capas</a:t>
                </a:r>
              </a:p>
              <a:p>
                <a:pPr algn="just"/>
                <a:r>
                  <a:rPr lang="es-ES" sz="1600" b="1" dirty="0" smtClean="0"/>
                  <a:t>en cada subsistema</a:t>
                </a:r>
                <a:endParaRPr lang="es-ES" sz="1600" b="1" dirty="0"/>
              </a:p>
            </p:txBody>
          </p:sp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0789" y="2149517"/>
                <a:ext cx="1470149" cy="14160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6" name="15 Grupo"/>
              <p:cNvGrpSpPr/>
              <p:nvPr/>
            </p:nvGrpSpPr>
            <p:grpSpPr>
              <a:xfrm>
                <a:off x="6228184" y="4235886"/>
                <a:ext cx="2675360" cy="1440160"/>
                <a:chOff x="6228184" y="3068961"/>
                <a:chExt cx="2675360" cy="1440160"/>
              </a:xfrm>
            </p:grpSpPr>
            <p:sp>
              <p:nvSpPr>
                <p:cNvPr id="17" name="16 Rectángulo"/>
                <p:cNvSpPr/>
                <p:nvPr/>
              </p:nvSpPr>
              <p:spPr>
                <a:xfrm>
                  <a:off x="6228184" y="3068961"/>
                  <a:ext cx="2675360" cy="144016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" name="11 Rectángulo"/>
                <p:cNvSpPr/>
                <p:nvPr/>
              </p:nvSpPr>
              <p:spPr>
                <a:xfrm>
                  <a:off x="6366355" y="4055866"/>
                  <a:ext cx="2448272" cy="36004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b="1" dirty="0" smtClean="0"/>
                    <a:t>Capa de Servicios o modelo</a:t>
                  </a:r>
                  <a:endParaRPr lang="es-ES" sz="1400" b="1" dirty="0"/>
                </a:p>
              </p:txBody>
            </p:sp>
            <p:sp>
              <p:nvSpPr>
                <p:cNvPr id="19" name="18 Rectángulo"/>
                <p:cNvSpPr/>
                <p:nvPr/>
              </p:nvSpPr>
              <p:spPr>
                <a:xfrm>
                  <a:off x="6372200" y="3600522"/>
                  <a:ext cx="2448272" cy="36004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b="1" dirty="0" smtClean="0"/>
                    <a:t>Capa Lógica de la aplicación</a:t>
                  </a:r>
                  <a:endParaRPr lang="es-ES" sz="1400" b="1" dirty="0"/>
                </a:p>
              </p:txBody>
            </p:sp>
            <p:sp>
              <p:nvSpPr>
                <p:cNvPr id="20" name="19 Rectángulo"/>
                <p:cNvSpPr/>
                <p:nvPr/>
              </p:nvSpPr>
              <p:spPr>
                <a:xfrm>
                  <a:off x="6366355" y="3148232"/>
                  <a:ext cx="2448272" cy="36004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b="1" dirty="0" smtClean="0"/>
                    <a:t>Capa de Interfaz de usuario</a:t>
                  </a:r>
                  <a:endParaRPr lang="es-ES" sz="1400" b="1" dirty="0"/>
                </a:p>
              </p:txBody>
            </p:sp>
          </p:grpSp>
        </p:grpSp>
        <p:cxnSp>
          <p:nvCxnSpPr>
            <p:cNvPr id="21" name="20 Conector recto de flecha"/>
            <p:cNvCxnSpPr>
              <a:stCxn id="17" idx="0"/>
              <a:endCxn id="3074" idx="2"/>
            </p:cNvCxnSpPr>
            <p:nvPr/>
          </p:nvCxnSpPr>
          <p:spPr>
            <a:xfrm flipV="1">
              <a:off x="7565864" y="3565580"/>
              <a:ext cx="0" cy="67030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22" name="2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227805"/>
              </p:ext>
            </p:extLst>
          </p:nvPr>
        </p:nvGraphicFramePr>
        <p:xfrm>
          <a:off x="0" y="1357298"/>
          <a:ext cx="1763688" cy="3923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688"/>
              </a:tblGrid>
              <a:tr h="2160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quare721 BT" pitchFamily="34" charset="0"/>
                        </a:rPr>
                        <a:t>Índice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ES" sz="16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quare721 BT" pitchFamily="34" charset="0"/>
                        </a:rPr>
                        <a:t>Introducción</a:t>
                      </a:r>
                      <a:endParaRPr lang="es-ES" sz="16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quare721 B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89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quare721 BT" pitchFamily="34" charset="0"/>
                        </a:rPr>
                        <a:t>Herramientas y tecnologías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89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quare721 BT" pitchFamily="34" charset="0"/>
                        </a:rPr>
                        <a:t>BLUFEEDME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6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quare721 BT" pitchFamily="34" charset="0"/>
                          <a:ea typeface="+mn-ea"/>
                          <a:cs typeface="+mn-cs"/>
                        </a:rPr>
                        <a:t>Arquitectura BLUFEEDME</a:t>
                      </a:r>
                      <a:endParaRPr kumimoji="0" lang="es-E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quare721 BT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006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b="1" dirty="0" smtClean="0">
                          <a:solidFill>
                            <a:schemeClr val="bg1"/>
                          </a:solidFill>
                          <a:latin typeface="Square721 BT" pitchFamily="34" charset="0"/>
                        </a:rPr>
                        <a:t>Arquitectura</a:t>
                      </a:r>
                      <a:r>
                        <a:rPr lang="es-ES" sz="1300" b="1" baseline="0" dirty="0" smtClean="0">
                          <a:solidFill>
                            <a:schemeClr val="bg1"/>
                          </a:solidFill>
                          <a:latin typeface="Square721 BT" pitchFamily="34" charset="0"/>
                        </a:rPr>
                        <a:t> software</a:t>
                      </a:r>
                      <a:endParaRPr lang="es-ES" sz="1300" b="1" dirty="0" smtClean="0">
                        <a:solidFill>
                          <a:schemeClr val="bg1"/>
                        </a:solidFill>
                        <a:latin typeface="Square721 B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006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b="0" dirty="0" smtClean="0">
                          <a:solidFill>
                            <a:schemeClr val="bg1"/>
                          </a:solidFill>
                          <a:latin typeface="Square721 BT" pitchFamily="34" charset="0"/>
                        </a:rPr>
                        <a:t>Despliegue sobre escenario general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14697"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Square721 B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30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 redondeado"/>
          <p:cNvSpPr/>
          <p:nvPr/>
        </p:nvSpPr>
        <p:spPr bwMode="auto">
          <a:xfrm>
            <a:off x="1953946" y="997910"/>
            <a:ext cx="4896225" cy="414866"/>
          </a:xfrm>
          <a:prstGeom prst="roundRect">
            <a:avLst/>
          </a:prstGeom>
          <a:solidFill>
            <a:srgbClr val="B4560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80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s-ES" sz="2000" b="0" dirty="0" smtClean="0">
                <a:solidFill>
                  <a:schemeClr val="bg1"/>
                </a:solidFill>
                <a:latin typeface="Trebuchet MS" pitchFamily="34" charset="0"/>
              </a:rPr>
              <a:t>     </a:t>
            </a:r>
            <a:r>
              <a:rPr lang="es-ES" sz="2000" dirty="0" smtClean="0">
                <a:solidFill>
                  <a:schemeClr val="bg1"/>
                </a:solidFill>
                <a:latin typeface="Trebuchet MS" pitchFamily="34" charset="0"/>
              </a:rPr>
              <a:t>Despliegue escenario general</a:t>
            </a:r>
            <a:endParaRPr lang="es-ES" sz="2000" b="0" dirty="0" smtClean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7" name="6 Rectángulo"/>
          <p:cNvSpPr/>
          <p:nvPr/>
        </p:nvSpPr>
        <p:spPr bwMode="auto">
          <a:xfrm>
            <a:off x="0" y="0"/>
            <a:ext cx="1763688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85000"/>
                  <a:shade val="67500"/>
                  <a:satMod val="115000"/>
                  <a:alpha val="18000"/>
                </a:schemeClr>
              </a:gs>
              <a:gs pos="100000">
                <a:schemeClr val="bg1">
                  <a:lumMod val="85000"/>
                  <a:shade val="100000"/>
                  <a:satMod val="115000"/>
                  <a:alpha val="1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7715272" y="6357958"/>
            <a:ext cx="133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BLUFEEDME</a:t>
            </a:r>
            <a:endParaRPr lang="es-ES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1928794" y="214290"/>
            <a:ext cx="7072362" cy="714380"/>
          </a:xfrm>
          <a:prstGeom prst="roundRect">
            <a:avLst/>
          </a:prstGeom>
          <a:gradFill flip="none" rotWithShape="1">
            <a:gsLst>
              <a:gs pos="37000">
                <a:schemeClr val="accent1">
                  <a:lumMod val="75000"/>
                </a:schemeClr>
              </a:gs>
              <a:gs pos="82000">
                <a:schemeClr val="accent1">
                  <a:lumMod val="75000"/>
                </a:schemeClr>
              </a:gs>
              <a:gs pos="100000">
                <a:schemeClr val="bg1">
                  <a:lumMod val="85000"/>
                  <a:shade val="100000"/>
                  <a:satMod val="115000"/>
                  <a:alpha val="12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50800" dir="5400000" algn="ctr" rotWithShape="0">
              <a:schemeClr val="tx2">
                <a:lumMod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bIns="180000" rtlCol="0" anchor="ctr"/>
          <a:lstStyle/>
          <a:p>
            <a:r>
              <a:rPr lang="es-ES" sz="2400" b="1" dirty="0" smtClean="0">
                <a:latin typeface="Arial" pitchFamily="34" charset="0"/>
                <a:cs typeface="Arial" pitchFamily="34" charset="0"/>
              </a:rPr>
              <a:t>Despliegue BLUFEEDME</a:t>
            </a:r>
            <a:endParaRPr lang="es-ES" sz="2400" b="1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2219868" y="1120676"/>
            <a:ext cx="6390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946" y="1080542"/>
            <a:ext cx="3714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805212"/>
              </p:ext>
            </p:extLst>
          </p:nvPr>
        </p:nvGraphicFramePr>
        <p:xfrm>
          <a:off x="0" y="1357298"/>
          <a:ext cx="1763688" cy="3923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688"/>
              </a:tblGrid>
              <a:tr h="2160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quare721 BT" pitchFamily="34" charset="0"/>
                        </a:rPr>
                        <a:t>Índice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ES" sz="16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quare721 BT" pitchFamily="34" charset="0"/>
                        </a:rPr>
                        <a:t>Introducción</a:t>
                      </a:r>
                      <a:endParaRPr lang="es-ES" sz="16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quare721 B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89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quare721 BT" pitchFamily="34" charset="0"/>
                        </a:rPr>
                        <a:t>Herramientas y tecnologías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89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quare721 BT" pitchFamily="34" charset="0"/>
                        </a:rPr>
                        <a:t>BLUFEEDME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6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quare721 BT" pitchFamily="34" charset="0"/>
                          <a:ea typeface="+mn-ea"/>
                          <a:cs typeface="+mn-cs"/>
                        </a:rPr>
                        <a:t>Arquitectura BLUFEEDME</a:t>
                      </a:r>
                      <a:endParaRPr kumimoji="0" lang="es-E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quare721 BT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006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b="0" dirty="0" smtClean="0">
                          <a:solidFill>
                            <a:schemeClr val="bg1"/>
                          </a:solidFill>
                          <a:latin typeface="Square721 BT" pitchFamily="34" charset="0"/>
                        </a:rPr>
                        <a:t>Arquitectura</a:t>
                      </a:r>
                      <a:r>
                        <a:rPr lang="es-ES" sz="1300" b="0" baseline="0" dirty="0" smtClean="0">
                          <a:solidFill>
                            <a:schemeClr val="bg1"/>
                          </a:solidFill>
                          <a:latin typeface="Square721 BT" pitchFamily="34" charset="0"/>
                        </a:rPr>
                        <a:t> software</a:t>
                      </a:r>
                      <a:endParaRPr lang="es-ES" sz="1300" b="0" dirty="0" smtClean="0">
                        <a:solidFill>
                          <a:schemeClr val="bg1"/>
                        </a:solidFill>
                        <a:latin typeface="Square721 B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006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b="1" dirty="0" smtClean="0">
                          <a:solidFill>
                            <a:schemeClr val="bg1"/>
                          </a:solidFill>
                          <a:latin typeface="Square721 BT" pitchFamily="34" charset="0"/>
                        </a:rPr>
                        <a:t>Despliegue sobre escenario general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14697"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Square721 B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 descr="C:\Users\David\Dropbox\blufeedme\material\arquitectur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88706"/>
            <a:ext cx="8280920" cy="552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6850171" y="5238167"/>
            <a:ext cx="2150985" cy="1015663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  <a:alpha val="0"/>
                  <a:lumMod val="36000"/>
                  <a:lumOff val="64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200" dirty="0" smtClean="0"/>
              <a:t>Número máximo de conexiones simultáneas</a:t>
            </a:r>
          </a:p>
          <a:p>
            <a:pPr marL="285750" indent="-285750">
              <a:buFontTx/>
              <a:buChar char="-"/>
            </a:pPr>
            <a:r>
              <a:rPr lang="es-ES" sz="1200" dirty="0" smtClean="0"/>
              <a:t>Cobertura </a:t>
            </a:r>
            <a:r>
              <a:rPr lang="es-ES" sz="1200" dirty="0" smtClean="0"/>
              <a:t>limitada</a:t>
            </a:r>
            <a:endParaRPr lang="es-ES" sz="1200" dirty="0"/>
          </a:p>
          <a:p>
            <a:r>
              <a:rPr lang="es-ES" sz="1200" dirty="0" smtClean="0"/>
              <a:t>Equilibrio entre nº servidores y repetidores de señal</a:t>
            </a:r>
            <a:endParaRPr lang="es-ES" sz="1200" dirty="0"/>
          </a:p>
        </p:txBody>
      </p:sp>
      <p:grpSp>
        <p:nvGrpSpPr>
          <p:cNvPr id="19" name="18 Grupo"/>
          <p:cNvGrpSpPr/>
          <p:nvPr/>
        </p:nvGrpSpPr>
        <p:grpSpPr>
          <a:xfrm>
            <a:off x="1907704" y="4940106"/>
            <a:ext cx="3255274" cy="1873270"/>
            <a:chOff x="1973825" y="1839401"/>
            <a:chExt cx="7033789" cy="4051945"/>
          </a:xfrm>
        </p:grpSpPr>
        <p:sp>
          <p:nvSpPr>
            <p:cNvPr id="20" name="19 CuadroTexto"/>
            <p:cNvSpPr txBox="1"/>
            <p:nvPr/>
          </p:nvSpPr>
          <p:spPr>
            <a:xfrm>
              <a:off x="1973825" y="1839401"/>
              <a:ext cx="7033789" cy="4051945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  <a:alpha val="22000"/>
              </a:schemeClr>
            </a:solidFill>
            <a:effectLst>
              <a:glow>
                <a:schemeClr val="bg1">
                  <a:alpha val="54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buSzPct val="400000"/>
              </a:pPr>
              <a:r>
                <a:rPr lang="es-ES" sz="1200" dirty="0"/>
                <a:t> </a:t>
              </a:r>
              <a:r>
                <a:rPr lang="es-ES" sz="1200" dirty="0" smtClean="0"/>
                <a:t>      Publicación </a:t>
              </a:r>
              <a:r>
                <a:rPr lang="es-ES" sz="1200" dirty="0"/>
                <a:t>de noticias desde cualquier lugar a través de </a:t>
              </a:r>
              <a:r>
                <a:rPr lang="es-ES" sz="1200" dirty="0"/>
                <a:t> </a:t>
              </a:r>
              <a:r>
                <a:rPr lang="es-ES" sz="1200" dirty="0" smtClean="0"/>
                <a:t>internet.</a:t>
              </a:r>
            </a:p>
            <a:p>
              <a:pPr>
                <a:buSzPct val="400000"/>
              </a:pPr>
              <a:endParaRPr lang="es-ES" sz="1200" dirty="0" smtClean="0"/>
            </a:p>
            <a:p>
              <a:r>
                <a:rPr lang="es-ES" sz="1200" dirty="0" smtClean="0"/>
                <a:t>       Fácil </a:t>
              </a:r>
              <a:r>
                <a:rPr lang="es-ES" sz="1200" dirty="0"/>
                <a:t>integración con otros sistemas web para publicar noticias</a:t>
              </a:r>
              <a:r>
                <a:rPr lang="es-ES" sz="1200" dirty="0" smtClean="0"/>
                <a:t>.</a:t>
              </a:r>
              <a:endParaRPr lang="es-ES" sz="1200" dirty="0"/>
            </a:p>
            <a:p>
              <a:r>
                <a:rPr lang="es-ES" sz="1200" dirty="0"/>
                <a:t> </a:t>
              </a:r>
              <a:r>
                <a:rPr lang="es-ES" sz="1200" dirty="0" smtClean="0"/>
                <a:t>      </a:t>
              </a:r>
              <a:endParaRPr lang="es-ES" sz="1200" dirty="0" smtClean="0"/>
            </a:p>
            <a:p>
              <a:r>
                <a:rPr lang="es-ES" sz="1200" dirty="0" smtClean="0"/>
                <a:t>        Recepción </a:t>
              </a:r>
              <a:r>
                <a:rPr lang="es-ES" sz="1200" dirty="0"/>
                <a:t>de las noticias de forma gratuita, local y personalizada</a:t>
              </a:r>
              <a:r>
                <a:rPr lang="es-ES" sz="1200" dirty="0" smtClean="0"/>
                <a:t>.</a:t>
              </a:r>
              <a:endParaRPr lang="es-ES" sz="1400" dirty="0"/>
            </a:p>
          </p:txBody>
        </p:sp>
        <p:pic>
          <p:nvPicPr>
            <p:cNvPr id="21" name="Picture 3" descr="C:\Users\David\Dropbox\blufeedme\doc\Presentación\Imagenes\correcto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839" y="1997780"/>
              <a:ext cx="588958" cy="586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3" descr="C:\Users\David\Dropbox\blufeedme\doc\Presentación\Imagenes\correcto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839" y="3241202"/>
              <a:ext cx="588958" cy="586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3" descr="C:\Users\David\Dropbox\blufeedme\doc\Presentación\Imagenes\correcto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839" y="4331492"/>
              <a:ext cx="588958" cy="586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1307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1858</TotalTime>
  <Words>345</Words>
  <Application>Microsoft Office PowerPoint</Application>
  <PresentationFormat>Presentación en pantalla (4:3)</PresentationFormat>
  <Paragraphs>111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D.S</dc:creator>
  <cp:lastModifiedBy>Dani</cp:lastModifiedBy>
  <cp:revision>173</cp:revision>
  <dcterms:created xsi:type="dcterms:W3CDTF">2011-07-07T17:58:02Z</dcterms:created>
  <dcterms:modified xsi:type="dcterms:W3CDTF">2012-04-22T23:11:10Z</dcterms:modified>
</cp:coreProperties>
</file>