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26" r:id="rId2"/>
    <p:sldId id="327" r:id="rId3"/>
    <p:sldId id="328" r:id="rId4"/>
    <p:sldId id="32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718733"/>
            <a:ext cx="12192000" cy="513926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5102"/>
            <a:ext cx="5522976" cy="574108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5609" y="6104526"/>
            <a:ext cx="1076395" cy="4267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6" y="6254497"/>
            <a:ext cx="2560320" cy="35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5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31649"/>
            <a:ext cx="11704229" cy="5735751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IBM Plex Mono Light" panose="020B0409050000000000" pitchFamily="49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4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7416712" cy="5760360"/>
          </a:xfrm>
        </p:spPr>
        <p:txBody>
          <a:bodyPr/>
          <a:lstStyle>
            <a:lvl1pPr>
              <a:spcAft>
                <a:spcPts val="24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>
            <a:lvl1pPr>
              <a:spcAft>
                <a:spcPts val="24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7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01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08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lnSpc>
                <a:spcPts val="3733"/>
              </a:lnSpc>
              <a:spcAft>
                <a:spcPts val="2400"/>
              </a:spcAft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77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51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60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27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885" cy="5760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12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1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718733"/>
            <a:ext cx="12192000" cy="5139267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5102"/>
            <a:ext cx="5522976" cy="574108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405D07-0746-FF4E-821C-3214076905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6" y="6254498"/>
            <a:ext cx="2560320" cy="355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B221BB-AE71-6D46-B61B-0B32E56CE7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05609" y="6102672"/>
            <a:ext cx="1076393" cy="4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87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33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6096000" cy="342900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96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sight, text, 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6096000" cy="3429000"/>
          </a:xfrm>
          <a:solidFill>
            <a:srgbClr val="82CF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rgbClr val="82CF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78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sight, text, 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6096000" cy="3429000"/>
          </a:xfrm>
          <a:solidFill>
            <a:schemeClr val="accent5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accent5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25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6096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80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sight, text, 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6096000" cy="3429000"/>
          </a:xfrm>
          <a:solidFill>
            <a:schemeClr val="accent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accent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695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lnSpc>
                <a:spcPts val="3733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6096000" cy="3431116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349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048001" y="3426883"/>
            <a:ext cx="3048000" cy="3431116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3048000" cy="3431116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solidFill>
            <a:schemeClr val="bg1"/>
          </a:solidFill>
        </p:spPr>
        <p:txBody>
          <a:bodyPr lIns="182880" tIns="137160" rIns="228600" bIns="228600"/>
          <a:lstStyle>
            <a:lvl1pPr>
              <a:lnSpc>
                <a:spcPts val="72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6118789" y="3707363"/>
            <a:ext cx="3013816" cy="2287037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70788" y="3707363"/>
            <a:ext cx="0" cy="2287037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803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xes (1 large, 4 smal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rgbClr val="82CF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82CF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048001" y="3426883"/>
            <a:ext cx="3048000" cy="3431116"/>
          </a:xfrm>
          <a:solidFill>
            <a:srgbClr val="82CF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3048000" cy="3431116"/>
          </a:xfrm>
          <a:solidFill>
            <a:srgbClr val="82CF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1"/>
            <a:ext cx="12192000" cy="3425951"/>
          </a:xfrm>
          <a:solidFill>
            <a:schemeClr val="bg1"/>
          </a:solidFill>
        </p:spPr>
        <p:txBody>
          <a:bodyPr lIns="182880" tIns="137160" rIns="228600" bIns="228600"/>
          <a:lstStyle>
            <a:lvl1pPr>
              <a:lnSpc>
                <a:spcPts val="72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6118789" y="3707363"/>
            <a:ext cx="3013816" cy="2287037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70788" y="3707363"/>
            <a:ext cx="0" cy="2287037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8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718733"/>
            <a:ext cx="12192000" cy="5139267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5102"/>
            <a:ext cx="5522976" cy="574108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405D07-0746-FF4E-821C-3214076905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6" y="6254498"/>
            <a:ext cx="2560320" cy="355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CCC1F-1C36-F242-A843-5B5FAE72D7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05609" y="6102672"/>
            <a:ext cx="1076393" cy="4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861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oxes (1 large, 4 smal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5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chemeClr val="accent5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048001" y="3426883"/>
            <a:ext cx="3048000" cy="3431116"/>
          </a:xfrm>
          <a:solidFill>
            <a:schemeClr val="accent5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3048000" cy="3431116"/>
          </a:xfrm>
          <a:solidFill>
            <a:schemeClr val="accent5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solidFill>
            <a:schemeClr val="bg1"/>
          </a:solidFill>
        </p:spPr>
        <p:txBody>
          <a:bodyPr lIns="182880" tIns="137160" rIns="228600" bIns="228600"/>
          <a:lstStyle>
            <a:lvl1pPr>
              <a:lnSpc>
                <a:spcPts val="72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6118789" y="3707363"/>
            <a:ext cx="3013816" cy="2287037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70788" y="3707363"/>
            <a:ext cx="0" cy="2287037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89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xes (1 large, 4 smal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048001" y="3426883"/>
            <a:ext cx="3048000" cy="3431116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3048000" cy="343111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solidFill>
            <a:schemeClr val="bg1"/>
          </a:solidFill>
        </p:spPr>
        <p:txBody>
          <a:bodyPr lIns="182880" tIns="137160" rIns="228600" bIns="228600"/>
          <a:lstStyle>
            <a:lvl1pPr>
              <a:lnSpc>
                <a:spcPts val="72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6118789" y="3707363"/>
            <a:ext cx="3013816" cy="2287037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70788" y="3707363"/>
            <a:ext cx="0" cy="2287037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57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oxes (1 large, 4 smal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chemeClr val="accent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048001" y="3426883"/>
            <a:ext cx="3048000" cy="3431116"/>
          </a:xfrm>
          <a:solidFill>
            <a:schemeClr val="accent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3048000" cy="3431116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solidFill>
            <a:schemeClr val="bg1"/>
          </a:solidFill>
        </p:spPr>
        <p:txBody>
          <a:bodyPr lIns="182880" tIns="137160" rIns="228600" bIns="228600"/>
          <a:lstStyle>
            <a:lvl1pPr>
              <a:lnSpc>
                <a:spcPts val="72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6118789" y="3707363"/>
            <a:ext cx="3013816" cy="2287037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70788" y="3707363"/>
            <a:ext cx="0" cy="2287037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56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 box) over image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718733"/>
            <a:ext cx="12192000" cy="5139267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18733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145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white box) over image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51308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3" y="5130800"/>
            <a:ext cx="5791203" cy="86360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lnSpc>
                <a:spcPts val="2133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ts val="2133"/>
              </a:lnSpc>
              <a:buClr>
                <a:schemeClr val="tx1"/>
              </a:buClr>
              <a:defRPr sz="1200">
                <a:solidFill>
                  <a:schemeClr val="tx1"/>
                </a:solidFill>
              </a:defRPr>
            </a:lvl2pPr>
            <a:lvl3pPr>
              <a:lnSpc>
                <a:spcPts val="2133"/>
              </a:lnSpc>
              <a:buClr>
                <a:schemeClr val="tx1"/>
              </a:buClr>
              <a:defRPr sz="1200">
                <a:solidFill>
                  <a:schemeClr val="tx1"/>
                </a:solidFill>
              </a:defRPr>
            </a:lvl3pPr>
            <a:lvl4pPr>
              <a:lnSpc>
                <a:spcPts val="2133"/>
              </a:lnSpc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ts val="2133"/>
              </a:lnSpc>
              <a:buClr>
                <a:schemeClr val="tx1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42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buClr>
                <a:srgbClr val="F2F4F8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2F4F8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2F4F8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2F4F8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2F4F8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buClr>
                <a:srgbClr val="F2F4F8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2F4F8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2F4F8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2F4F8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2F4F8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buClr>
                <a:srgbClr val="F2F4F8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2F4F8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2F4F8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2F4F8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2F4F8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144000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587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xes (4 tal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82CFFF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82CFFF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82CFFF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23461"/>
            <a:ext cx="0" cy="567093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144000" y="323461"/>
            <a:ext cx="0" cy="567093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614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oxes (4 tal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chemeClr val="accent5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5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chemeClr val="accent5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23461"/>
            <a:ext cx="0" cy="567093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144000" y="323461"/>
            <a:ext cx="0" cy="567093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721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oxes (4 tal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23461"/>
            <a:ext cx="0" cy="567093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144000" y="323461"/>
            <a:ext cx="0" cy="567093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35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xes (4 tal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23461"/>
            <a:ext cx="0" cy="567093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144000" y="323461"/>
            <a:ext cx="0" cy="567093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718733"/>
            <a:ext cx="12192000" cy="5139267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5102"/>
            <a:ext cx="5522976" cy="574108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405D07-0746-FF4E-821C-3214076905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6" y="6254498"/>
            <a:ext cx="2560320" cy="355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723796-3B69-4A43-B42E-03B4431D5A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05609" y="6102672"/>
            <a:ext cx="1076393" cy="4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471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697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307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61735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374384" y="1633728"/>
            <a:ext cx="5512725" cy="4372864"/>
          </a:xfrm>
        </p:spPr>
        <p:txBody>
          <a:bodyPr/>
          <a:lstStyle>
            <a:lvl1pPr>
              <a:lnSpc>
                <a:spcPts val="3733"/>
              </a:lnSpc>
              <a:spcAft>
                <a:spcPts val="2400"/>
              </a:spcAft>
              <a:defRPr sz="32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4114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40608" y="268224"/>
            <a:ext cx="8546501" cy="5726176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444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361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974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463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37339"/>
            <a:ext cx="5498592" cy="4357060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297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3854" y="3089003"/>
            <a:ext cx="1704293" cy="67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6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718733"/>
            <a:ext cx="12192000" cy="5139267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5102"/>
            <a:ext cx="5522976" cy="574108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405D07-0746-FF4E-821C-3214076905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6" y="6254498"/>
            <a:ext cx="2560320" cy="355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E0FC08-88CD-4342-96F3-E40AD81063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05609" y="6102672"/>
            <a:ext cx="1076393" cy="4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2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5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35635"/>
            <a:ext cx="5510784" cy="1072896"/>
          </a:xfrm>
        </p:spPr>
        <p:txBody>
          <a:bodyPr/>
          <a:lstStyle>
            <a:lvl1pPr>
              <a:lnSpc>
                <a:spcPts val="3200"/>
              </a:lnSpc>
              <a:spcAft>
                <a:spcPts val="1600"/>
              </a:spcAft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659939"/>
            <a:ext cx="5608320" cy="4323067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087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35635"/>
            <a:ext cx="5510784" cy="1072896"/>
          </a:xfrm>
        </p:spPr>
        <p:txBody>
          <a:bodyPr/>
          <a:lstStyle>
            <a:lvl1pPr>
              <a:lnSpc>
                <a:spcPts val="3200"/>
              </a:lnSpc>
              <a:spcAft>
                <a:spcPts val="1600"/>
              </a:spcAft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659939"/>
            <a:ext cx="5608320" cy="4323067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28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tx1"/>
                </a:solidFill>
                <a:latin typeface="IBM Plex Sans Light" panose="020B0403050000000000" pitchFamily="34" charset="77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448800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>
                <a:solidFill>
                  <a:schemeClr val="tx1"/>
                </a:solidFill>
                <a:latin typeface="IBM Plex Sans Light" panose="020B0403050000000000" pitchFamily="34" charset="77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1413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</p:sldLayoutIdLst>
  <p:hf hdr="0" dt="0"/>
  <p:txStyles>
    <p:titleStyle>
      <a:lvl1pPr algn="l" rtl="0" eaLnBrk="1" fontAlgn="base" hangingPunct="1">
        <a:lnSpc>
          <a:spcPts val="3733"/>
        </a:lnSpc>
        <a:spcBef>
          <a:spcPct val="0"/>
        </a:spcBef>
        <a:spcAft>
          <a:spcPts val="2400"/>
        </a:spcAft>
        <a:defRPr sz="3200" b="0" i="0">
          <a:solidFill>
            <a:schemeClr val="tx1"/>
          </a:solidFill>
          <a:latin typeface="IBM Plex Mono Light" panose="020B0409050000000000" pitchFamily="49" charset="77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2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2133"/>
        </a:lnSpc>
        <a:spcBef>
          <a:spcPts val="0"/>
        </a:spcBef>
        <a:spcAft>
          <a:spcPts val="800"/>
        </a:spcAft>
        <a:buClr>
          <a:schemeClr val="tx1"/>
        </a:buClr>
        <a:buSzPct val="90000"/>
        <a:buFont typeface="Wingdings" pitchFamily="2" charset="2"/>
        <a:buNone/>
        <a:defRPr sz="16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594" indent="-228594" algn="l" rtl="0" eaLnBrk="1" fontAlgn="base" hangingPunct="1">
        <a:lnSpc>
          <a:spcPts val="2133"/>
        </a:lnSpc>
        <a:spcBef>
          <a:spcPts val="0"/>
        </a:spcBef>
        <a:spcAft>
          <a:spcPts val="800"/>
        </a:spcAft>
        <a:buClr>
          <a:schemeClr val="tx1"/>
        </a:buClr>
        <a:buSzPct val="100000"/>
        <a:buFont typeface=".AppleSystemUIFont" charset="-120"/>
        <a:buChar char="–"/>
        <a:tabLst/>
        <a:defRPr sz="16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189" indent="-188379" algn="l" rtl="0" eaLnBrk="1" fontAlgn="base" hangingPunct="1">
        <a:lnSpc>
          <a:spcPts val="2133"/>
        </a:lnSpc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6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838179" indent="-258227" algn="l" rtl="0" eaLnBrk="1" fontAlgn="base" hangingPunct="1">
        <a:lnSpc>
          <a:spcPts val="2133"/>
        </a:lnSpc>
        <a:spcBef>
          <a:spcPts val="0"/>
        </a:spcBef>
        <a:spcAft>
          <a:spcPts val="800"/>
        </a:spcAft>
        <a:buClr>
          <a:schemeClr val="tx1"/>
        </a:buClr>
        <a:buSzPct val="100000"/>
        <a:buFont typeface=".AppleSystemUIFont" charset="-120"/>
        <a:buChar char="–"/>
        <a:tabLst/>
        <a:defRPr sz="16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1071007" indent="-228594" algn="l" rtl="0" eaLnBrk="1" fontAlgn="base" hangingPunct="1">
        <a:lnSpc>
          <a:spcPts val="2133"/>
        </a:lnSpc>
        <a:spcBef>
          <a:spcPts val="0"/>
        </a:spcBef>
        <a:spcAft>
          <a:spcPts val="800"/>
        </a:spcAft>
        <a:buClr>
          <a:schemeClr val="tx1"/>
        </a:buClr>
        <a:buFont typeface=".AppleSystemUIFont" charset="-120"/>
        <a:buChar char="»"/>
        <a:tabLst/>
        <a:defRPr sz="16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2111549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56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364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772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0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16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21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29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3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43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5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258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atsonx.a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7BBA-DDF0-5840-9DE1-FD6AB9A5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TechXchange’2023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CA" b="0" dirty="0">
                <a:solidFill>
                  <a:schemeClr val="bg1"/>
                </a:solidFill>
                <a:effectLst/>
                <a:latin typeface="Slack-Lato"/>
              </a:rPr>
              <a:t>Lab 3428:  How to implement Q&amp;A with data using with cookbooks for trusted information retrieval</a:t>
            </a:r>
            <a:br>
              <a:rPr lang="en-CA" b="0" dirty="0">
                <a:solidFill>
                  <a:schemeClr val="bg1"/>
                </a:solidFill>
                <a:effectLst/>
                <a:latin typeface="Slack-Lato"/>
              </a:rPr>
            </a:br>
            <a:br>
              <a:rPr lang="en-CA" b="0" dirty="0">
                <a:solidFill>
                  <a:schemeClr val="bg1"/>
                </a:solidFill>
                <a:effectLst/>
                <a:latin typeface="Slack-Lato"/>
              </a:rPr>
            </a:br>
            <a:r>
              <a:rPr lang="en-CA" sz="2800" b="0" i="1" dirty="0">
                <a:solidFill>
                  <a:schemeClr val="bg1"/>
                </a:solidFill>
                <a:effectLst/>
                <a:latin typeface="Slack-Lato"/>
              </a:rPr>
              <a:t>- Carlo </a:t>
            </a:r>
            <a:r>
              <a:rPr lang="en-CA" sz="2800" b="0" i="1" dirty="0" err="1">
                <a:solidFill>
                  <a:schemeClr val="bg1"/>
                </a:solidFill>
                <a:effectLst/>
                <a:latin typeface="Slack-Lato"/>
              </a:rPr>
              <a:t>Appugliese</a:t>
            </a:r>
            <a:br>
              <a:rPr lang="en-CA" sz="2800" b="0" i="1" dirty="0">
                <a:solidFill>
                  <a:schemeClr val="bg1"/>
                </a:solidFill>
                <a:effectLst/>
                <a:latin typeface="Slack-Lato"/>
              </a:rPr>
            </a:br>
            <a:r>
              <a:rPr lang="en-CA" sz="2800" b="0" i="1" dirty="0">
                <a:solidFill>
                  <a:schemeClr val="bg1"/>
                </a:solidFill>
                <a:effectLst/>
                <a:latin typeface="Slack-Lato"/>
              </a:rPr>
              <a:t>- Paul Hake</a:t>
            </a:r>
            <a:br>
              <a:rPr lang="en-US" sz="2800" i="1" dirty="0"/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C4FF7-10DA-FC44-9896-837D82330FF8}"/>
              </a:ext>
            </a:extLst>
          </p:cNvPr>
          <p:cNvSpPr txBox="1"/>
          <p:nvPr/>
        </p:nvSpPr>
        <p:spPr>
          <a:xfrm>
            <a:off x="8018966" y="3766635"/>
            <a:ext cx="184731" cy="346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621">
              <a:lnSpc>
                <a:spcPts val="2133"/>
              </a:lnSpc>
              <a:spcAft>
                <a:spcPts val="800"/>
              </a:spcAft>
            </a:pPr>
            <a:endParaRPr lang="en-US" sz="1600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6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D8FE-0E68-7E5C-21F9-0B3B80D7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5102"/>
            <a:ext cx="10944632" cy="5741081"/>
          </a:xfrm>
        </p:spPr>
        <p:txBody>
          <a:bodyPr/>
          <a:lstStyle/>
          <a:p>
            <a:r>
              <a:rPr lang="en-US" dirty="0"/>
              <a:t>Abstract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CA" b="0" i="0" dirty="0">
                <a:effectLst/>
                <a:latin typeface="Slack-Lato"/>
              </a:rPr>
              <a:t>Learn how to create a trusted Q&amp;A app for your data with </a:t>
            </a:r>
            <a:r>
              <a:rPr lang="en-CA" b="0" i="0" u="none" strike="noStrike" dirty="0">
                <a:effectLst/>
                <a:latin typeface="Slack-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watsonx.ai</a:t>
            </a:r>
            <a:r>
              <a:rPr lang="en-CA" b="0" i="0" dirty="0">
                <a:effectLst/>
                <a:latin typeface="Slack-Lato"/>
              </a:rPr>
              <a:t>, we will walk you through an end-to-end process of loading your data, deploying a vector store, building the prompts, and being able to accurately answer questions from the data. </a:t>
            </a:r>
            <a:br>
              <a:rPr lang="en-CA" b="0" i="0" dirty="0">
                <a:effectLst/>
                <a:latin typeface="Slack-Lato"/>
              </a:rPr>
            </a:br>
            <a:r>
              <a:rPr lang="en-CA" b="0" i="0" dirty="0">
                <a:effectLst/>
                <a:latin typeface="Slack-Lato"/>
              </a:rPr>
              <a:t>You will leave the workshop with an end-to-end application including a user interface for uploading documents and entering your questions.</a:t>
            </a:r>
            <a:endParaRPr lang="en-US" dirty="0">
              <a:latin typeface="+mn-lt"/>
              <a:cs typeface="IBM Plex Arabic" panose="020B050305020300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090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E2E6-08E9-9D7D-8637-CFF30DD3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5102"/>
            <a:ext cx="11764439" cy="5741081"/>
          </a:xfrm>
        </p:spPr>
        <p:txBody>
          <a:bodyPr/>
          <a:lstStyle/>
          <a:p>
            <a:pPr algn="l"/>
            <a:r>
              <a:rPr lang="en-US" dirty="0"/>
              <a:t>Agenda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IBM Plex Mono" panose="020B0509050203000203" pitchFamily="49" charset="77"/>
              </a:rPr>
              <a:t>Deep Dive into </a:t>
            </a:r>
            <a:r>
              <a:rPr lang="en-CA" i="0" dirty="0">
                <a:solidFill>
                  <a:srgbClr val="000000"/>
                </a:solidFill>
                <a:effectLst/>
                <a:latin typeface="IBM Plex Mono" panose="020B0509050203000203" pitchFamily="49" charset="77"/>
              </a:rPr>
              <a:t>Retrieval Augmented Generation</a:t>
            </a:r>
            <a:br>
              <a:rPr lang="en-US" dirty="0"/>
            </a:br>
            <a:br>
              <a:rPr lang="en-US" dirty="0"/>
            </a:br>
            <a:r>
              <a:rPr lang="en-US" sz="1400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1.Introduction </a:t>
            </a:r>
            <a:br>
              <a:rPr lang="en-US" sz="1400" dirty="0"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US" sz="1400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- </a:t>
            </a: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Retrieval Augmented Generation</a:t>
            </a:r>
            <a:br>
              <a:rPr lang="en-US" sz="1400" dirty="0"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US" sz="1400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- </a:t>
            </a: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Embeddings and Vector Databases</a:t>
            </a:r>
            <a:br>
              <a:rPr lang="en-US" sz="1400" dirty="0"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br>
              <a:rPr lang="en-US" sz="1400" dirty="0"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US" sz="1400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2. Setting up the environment</a:t>
            </a:r>
            <a:br>
              <a:rPr lang="en-US" sz="1400" dirty="0"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US" sz="1400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- </a:t>
            </a: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Install the required dependencies</a:t>
            </a:r>
            <a:br>
              <a:rPr lang="en-US" sz="1400" dirty="0"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US" sz="1400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- </a:t>
            </a: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Import necessary modules</a:t>
            </a:r>
            <a:b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3. Index knowledge base</a:t>
            </a:r>
            <a:br>
              <a:rPr lang="en-CA" sz="1400" dirty="0">
                <a:solidFill>
                  <a:srgbClr val="000000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US" sz="1400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- </a:t>
            </a: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Load data and create embedding function</a:t>
            </a:r>
            <a:br>
              <a:rPr lang="en-US" sz="1400" dirty="0"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US" sz="1400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- </a:t>
            </a: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Set up Chroma </a:t>
            </a:r>
            <a:r>
              <a:rPr lang="en-CA" sz="1400" i="0" dirty="0" err="1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upsert</a:t>
            </a:r>
            <a:br>
              <a:rPr lang="en-CA" sz="1400" i="0" dirty="0">
                <a:solidFill>
                  <a:srgbClr val="24292F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CA" sz="1400" i="0" dirty="0">
                <a:solidFill>
                  <a:srgbClr val="24292F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- </a:t>
            </a: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Embed and index documents with Chroma</a:t>
            </a:r>
            <a:b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4. Generate a retrieval-augmented response to a question</a:t>
            </a:r>
            <a:br>
              <a:rPr lang="en-CA" sz="1400" dirty="0">
                <a:solidFill>
                  <a:srgbClr val="000000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CA" sz="1400" dirty="0">
                <a:solidFill>
                  <a:srgbClr val="000000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- </a:t>
            </a: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Instantiate </a:t>
            </a:r>
            <a:r>
              <a:rPr lang="en-CA" sz="1400" i="0" dirty="0" err="1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watsonx</a:t>
            </a: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 model</a:t>
            </a:r>
            <a:b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- Select a question</a:t>
            </a:r>
            <a:b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- Retrieve relevant context</a:t>
            </a:r>
            <a:b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- Feed the context and the question to </a:t>
            </a:r>
            <a:r>
              <a:rPr lang="en-CA" sz="1400" i="0" dirty="0" err="1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watsonx</a:t>
            </a: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 model</a:t>
            </a:r>
            <a:b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b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5. Evaluate RAG performance on your data</a:t>
            </a:r>
            <a:b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- Evaluate the retrieval quality</a:t>
            </a:r>
            <a:b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- Compute the retrieval score over all the documents</a:t>
            </a:r>
            <a:br>
              <a:rPr lang="en-CA" sz="1400" dirty="0">
                <a:solidFill>
                  <a:srgbClr val="0088CC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CA" sz="1400" dirty="0">
                <a:solidFill>
                  <a:srgbClr val="0088CC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- </a:t>
            </a: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Evaluate quality of generated responses</a:t>
            </a:r>
            <a:b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CA" sz="1400" i="0" dirty="0">
                <a:solidFill>
                  <a:srgbClr val="000000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  <a:t>Compute (Rouge-based) precision and recall for the entire collection</a:t>
            </a:r>
            <a:br>
              <a:rPr lang="en-CA" sz="5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br>
              <a:rPr lang="en-CA" sz="800" dirty="0"/>
            </a:br>
            <a:br>
              <a:rPr lang="en-CA" sz="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br>
              <a:rPr lang="en-CA" sz="9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br>
              <a:rPr lang="en-CA" sz="1200" i="0" dirty="0">
                <a:solidFill>
                  <a:srgbClr val="24292F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br>
              <a:rPr lang="en-CA" sz="1200" i="0" dirty="0">
                <a:solidFill>
                  <a:srgbClr val="24292F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br>
              <a:rPr lang="en-CA" sz="2400" b="1" i="0" dirty="0">
                <a:solidFill>
                  <a:srgbClr val="24292F"/>
                </a:solidFill>
                <a:effectLst/>
                <a:latin typeface="IBM Plex Arabic" panose="020B0503050203000203" pitchFamily="34" charset="-78"/>
                <a:cs typeface="IBM Plex Arabic" panose="020B0503050203000203" pitchFamily="34" charset="-78"/>
              </a:rPr>
            </a:br>
            <a:r>
              <a:rPr lang="en-US" sz="2400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 </a:t>
            </a:r>
            <a:endParaRPr lang="en-US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5902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812B-DB94-6580-4AC2-974F4D11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5102"/>
            <a:ext cx="13120275" cy="5741081"/>
          </a:xfrm>
        </p:spPr>
        <p:txBody>
          <a:bodyPr/>
          <a:lstStyle/>
          <a:p>
            <a:r>
              <a:rPr lang="en-US" dirty="0"/>
              <a:t>Resources Required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Access to IBM Lite cloud Account for </a:t>
            </a:r>
            <a:r>
              <a:rPr lang="en-US" dirty="0" err="1"/>
              <a:t>watsonx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005097"/>
      </p:ext>
    </p:extLst>
  </p:cSld>
  <p:clrMapOvr>
    <a:masterClrMapping/>
  </p:clrMapOvr>
</p:sld>
</file>

<file path=ppt/theme/theme1.xml><?xml version="1.0" encoding="utf-8"?>
<a:theme xmlns:a="http://schemas.openxmlformats.org/drawingml/2006/main" name="IBM Developer 2021 White">
  <a:themeElements>
    <a:clrScheme name="IBM Developer">
      <a:dk1>
        <a:srgbClr val="FFFFFF"/>
      </a:dk1>
      <a:lt1>
        <a:srgbClr val="000000"/>
      </a:lt1>
      <a:dk2>
        <a:srgbClr val="565656"/>
      </a:dk2>
      <a:lt2>
        <a:srgbClr val="C1C7CD"/>
      </a:lt2>
      <a:accent1>
        <a:srgbClr val="1261FD"/>
      </a:accent1>
      <a:accent2>
        <a:srgbClr val="FF7EB5"/>
      </a:accent2>
      <a:accent3>
        <a:srgbClr val="3BDAD8"/>
      </a:accent3>
      <a:accent4>
        <a:srgbClr val="F1F4F7"/>
      </a:accent4>
      <a:accent5>
        <a:srgbClr val="BE94FE"/>
      </a:accent5>
      <a:accent6>
        <a:srgbClr val="81CEFE"/>
      </a:accent6>
      <a:hlink>
        <a:srgbClr val="1261FD"/>
      </a:hlink>
      <a:folHlink>
        <a:srgbClr val="1261FD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21_R01_Plex.pptx" id="{9F9EB4AF-E37C-AB42-92A8-1172297ECCC3}" vid="{AA4E1EDD-676F-B645-AD24-00B752C2FE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288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.AppleSystemUIFont</vt:lpstr>
      <vt:lpstr>Arial</vt:lpstr>
      <vt:lpstr>Helvetica Neue</vt:lpstr>
      <vt:lpstr>HelvNeue Light for IBM</vt:lpstr>
      <vt:lpstr>IBM Plex Arabic</vt:lpstr>
      <vt:lpstr>IBM Plex Mono</vt:lpstr>
      <vt:lpstr>IBM Plex Mono Light</vt:lpstr>
      <vt:lpstr>IBM Plex Sans</vt:lpstr>
      <vt:lpstr>IBM Plex Sans Light</vt:lpstr>
      <vt:lpstr>Slack-Lato</vt:lpstr>
      <vt:lpstr>Wingdings</vt:lpstr>
      <vt:lpstr>IBM Developer 2021 White</vt:lpstr>
      <vt:lpstr>TechXchange’2023    Lab 3428:  How to implement Q&amp;A with data using with cookbooks for trusted information retrieval  - Carlo Appugliese - Paul Hake </vt:lpstr>
      <vt:lpstr>Abstract    Learn how to create a trusted Q&amp;A app for your data with watsonx.ai, we will walk you through an end-to-end process of loading your data, deploying a vector store, building the prompts, and being able to accurately answer questions from the data.  You will leave the workshop with an end-to-end application including a user interface for uploading documents and entering your questions.</vt:lpstr>
      <vt:lpstr>Agenda  Deep Dive into Retrieval Augmented Generation  1.Introduction  - Retrieval Augmented Generation - Embeddings and Vector Databases  2. Setting up the environment - Install the required dependencies - Import necessary modules 3. Index knowledge base - Load data and create embedding function - Set up Chroma upsert - Embed and index documents with Chroma 4. Generate a retrieval-augmented response to a question - Instantiate watsonx model - Select a question - Retrieve relevant context - Feed the context and the question to watsonx model  5. Evaluate RAG performance on your data - Evaluate the retrieval quality - Compute the retrieval score over all the documents - Evaluate quality of generated responses Compute (Rouge-based) precision and recall for the entire collection        </vt:lpstr>
      <vt:lpstr>Resources Required  - Access to IBM Lite cloud Account for watsonx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TechXchange’2023    Lab 1497 :  Hands on Introduction to Generative AI/ Large Language Models (LLMs) and Prompt Engineering  - Carlo Appugliese - Paul Hake </dc:title>
  <dc:creator>Vyoma Rajeshkumar Gajjar</dc:creator>
  <cp:lastModifiedBy>Vyoma Rajeshkumar Gajjar</cp:lastModifiedBy>
  <cp:revision>2</cp:revision>
  <dcterms:created xsi:type="dcterms:W3CDTF">2023-08-11T13:26:18Z</dcterms:created>
  <dcterms:modified xsi:type="dcterms:W3CDTF">2023-08-11T14:03:40Z</dcterms:modified>
</cp:coreProperties>
</file>