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60" r:id="rId6"/>
    <p:sldId id="261" r:id="rId7"/>
    <p:sldId id="262" r:id="rId8"/>
    <p:sldId id="268" r:id="rId9"/>
    <p:sldId id="269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sepidfs/DTSA530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800" dirty="0"/>
              <a:t>Analysis of NYPD Shooting Incidents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Sepideh Forouzi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https://github.com/sepidfs/DTSA5301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1098E-EFE3-E579-DE1F-A8144A0D6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EE92-CC9E-4468-6408-0D63AEF4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Logistic Regression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A1BFD2-0430-FC15-061C-0CA1B67C1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10058400" cy="4180456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None/>
                </a:pPr>
                <a:r>
                  <a:rPr lang="en-CA" dirty="0"/>
                  <a:t>🧮 </a:t>
                </a:r>
                <a:r>
                  <a:rPr lang="en-CA" b="1" dirty="0"/>
                  <a:t>What It Predicts</a:t>
                </a:r>
                <a:endParaRPr lang="en-CA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CA" sz="1500" dirty="0"/>
                  <a:t>Estimates the </a:t>
                </a:r>
                <a:r>
                  <a:rPr lang="en-CA" sz="1500" b="1" dirty="0"/>
                  <a:t>probability</a:t>
                </a:r>
                <a:r>
                  <a:rPr lang="en-CA" sz="1500" dirty="0"/>
                  <a:t> that a shooting leads to murder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CA" sz="1500" dirty="0"/>
                  <a:t>Output is a number between 0 and 1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CA" sz="1500" dirty="0"/>
                  <a:t>Uses a </a:t>
                </a:r>
                <a:r>
                  <a:rPr lang="en-CA" sz="1500" b="1" dirty="0"/>
                  <a:t>logit function</a:t>
                </a:r>
                <a:r>
                  <a:rPr lang="en-CA" sz="1500" dirty="0"/>
                  <a:t> to link features to probability</a:t>
                </a:r>
              </a:p>
              <a:p>
                <a:pPr>
                  <a:buNone/>
                </a:pPr>
                <a:r>
                  <a:rPr lang="en-CA" sz="1500" dirty="0"/>
                  <a:t>📝 </a:t>
                </a:r>
                <a:r>
                  <a:rPr lang="en-CA" sz="1500" b="1" dirty="0"/>
                  <a:t>Model Formula</a:t>
                </a:r>
                <a:endParaRPr lang="en-CA" sz="1500" dirty="0"/>
              </a:p>
              <a:p>
                <a:pPr>
                  <a:buNone/>
                </a:pPr>
                <a:r>
                  <a:rPr lang="en-CA" sz="1500" dirty="0"/>
                  <a:t>Let: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CA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CA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A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CA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sz="1500" dirty="0"/>
                  <a:t>: outcome for incident </a:t>
                </a:r>
                <a:r>
                  <a:rPr lang="en-CA" sz="1500" i="1" dirty="0" err="1"/>
                  <a:t>i</a:t>
                </a:r>
                <a:endParaRPr lang="en-CA" sz="1500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CA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CA" sz="1500" dirty="0"/>
                  <a:t>: feature vector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1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1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CA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5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sz="1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5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CA" sz="15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500" dirty="0"/>
                  <a:t>: predicted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/>
                        <m:t>​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A1BFD2-0430-FC15-061C-0CA1B67C1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10058400" cy="4180456"/>
              </a:xfrm>
              <a:blipFill>
                <a:blip r:embed="rId2"/>
                <a:stretch>
                  <a:fillRect l="-1212" t="-11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78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838C3-1754-A428-3673-EF8C10869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0360-1373-66C7-43E9-C1E5814A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Baseline Model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F477FBC-D874-748D-5052-A13E338C3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234560"/>
              </p:ext>
            </p:extLst>
          </p:nvPr>
        </p:nvGraphicFramePr>
        <p:xfrm>
          <a:off x="1066800" y="2249508"/>
          <a:ext cx="10058400" cy="109728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388430914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90048106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91128069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98159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/>
                        <a:t>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9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Non-Murder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0.81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76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Murder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5168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7656BEA-D966-5305-97F0-8349D414B3EC}"/>
              </a:ext>
            </a:extLst>
          </p:cNvPr>
          <p:cNvSpPr txBox="1"/>
          <p:nvPr/>
        </p:nvSpPr>
        <p:spPr>
          <a:xfrm>
            <a:off x="1066800" y="3731329"/>
            <a:ext cx="7649905" cy="2314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dirty="0"/>
              <a:t>🚨 </a:t>
            </a:r>
            <a:r>
              <a:rPr lang="en-US" sz="1400" b="1" dirty="0"/>
              <a:t>Problem:</a:t>
            </a:r>
            <a:endParaRPr 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Model predicted </a:t>
            </a:r>
            <a:r>
              <a:rPr lang="en-US" sz="1400" b="1" dirty="0"/>
              <a:t>everything</a:t>
            </a:r>
            <a:r>
              <a:rPr lang="en-US" sz="1400" dirty="0"/>
              <a:t> as non-lethal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Totally missed actual murder cases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is called the </a:t>
            </a:r>
            <a:r>
              <a:rPr lang="en-US" sz="1400" b="1" dirty="0"/>
              <a:t>accuracy paradox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150000"/>
              </a:lnSpc>
              <a:buNone/>
            </a:pPr>
            <a:r>
              <a:rPr lang="en-US" sz="1400" dirty="0"/>
              <a:t>🛠 </a:t>
            </a:r>
            <a:r>
              <a:rPr lang="en-US" sz="1400" b="1" dirty="0"/>
              <a:t>Next Step:</a:t>
            </a:r>
            <a:endParaRPr 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Apply </a:t>
            </a:r>
            <a:r>
              <a:rPr lang="en-US" sz="1400" b="1" dirty="0" err="1"/>
              <a:t>undersampling</a:t>
            </a:r>
            <a:r>
              <a:rPr lang="en-US" sz="1400" dirty="0"/>
              <a:t> to fix class imbalance (19.6% lethal)</a:t>
            </a:r>
          </a:p>
        </p:txBody>
      </p:sp>
    </p:spTree>
    <p:extLst>
      <p:ext uri="{BB962C8B-B14F-4D97-AF65-F5344CB8AC3E}">
        <p14:creationId xmlns:p14="http://schemas.microsoft.com/office/powerpoint/2010/main" val="272318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D82DD-8E6E-C45F-B1FC-35418578F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6D52-BA75-53AC-FDCA-593C33B5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and How We Used </a:t>
            </a:r>
            <a:r>
              <a:rPr lang="en-US" dirty="0" err="1"/>
              <a:t>Undersampling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29938-984B-F168-9BD1-B1B5F7E1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⚠️ </a:t>
            </a:r>
            <a:r>
              <a:rPr lang="en-US" b="1" dirty="0"/>
              <a:t>The Problem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Only </a:t>
            </a:r>
            <a:r>
              <a:rPr lang="en-US" b="1" dirty="0"/>
              <a:t>~20%</a:t>
            </a:r>
            <a:r>
              <a:rPr lang="en-US" dirty="0"/>
              <a:t> of shootings are murders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learns to predict "non-murder" for everything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accuracy, but no real value</a:t>
            </a:r>
          </a:p>
          <a:p>
            <a:pPr>
              <a:buNone/>
            </a:pPr>
            <a:r>
              <a:rPr lang="en-US" dirty="0"/>
              <a:t>🔁 </a:t>
            </a:r>
            <a:r>
              <a:rPr lang="en-US" b="1" dirty="0"/>
              <a:t>The Solution: </a:t>
            </a:r>
            <a:r>
              <a:rPr lang="en-US" b="1" dirty="0" err="1"/>
              <a:t>Undersampling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Keep all murder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Randomly select a smaller number of non-murder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Balance the dataset so both classes are equal</a:t>
            </a:r>
          </a:p>
          <a:p>
            <a:pPr>
              <a:buNone/>
            </a:pPr>
            <a:r>
              <a:rPr lang="en-US" dirty="0"/>
              <a:t>📊 </a:t>
            </a:r>
            <a:r>
              <a:rPr lang="en-US" b="1" dirty="0"/>
              <a:t>Result: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sees murders and non-murders equally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5214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A9142-82E8-73FA-07A1-0FE2E73A1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EF19-B4B6-635F-C793-543DB62E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Confusion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B2A86A-B7B5-F330-10F5-DB4A04921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90156"/>
              </p:ext>
            </p:extLst>
          </p:nvPr>
        </p:nvGraphicFramePr>
        <p:xfrm>
          <a:off x="1096963" y="3439954"/>
          <a:ext cx="10058400" cy="1097280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375386188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65250738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2856887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b="1"/>
                        <a:t>Predicted Non-Murder</a:t>
                      </a:r>
                      <a:endParaRPr lang="en-CA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b="1"/>
                        <a:t>Predicted Murder</a:t>
                      </a:r>
                      <a:endParaRPr lang="en-CA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004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Actual Non-Murder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523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b="1"/>
                        <a:t>Actual Murder</a:t>
                      </a:r>
                      <a:endParaRPr lang="en-CA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01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660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333B3-767C-C0B3-0F1F-9F885D21F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5ABA-B973-10C7-0233-5355571C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Top Factors Influencing Lethality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5BB5-1C4D-A4A5-4F5C-2A6582F6A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1300" dirty="0"/>
              <a:t>📊 </a:t>
            </a:r>
            <a:r>
              <a:rPr lang="en-US" sz="1300" b="1" dirty="0"/>
              <a:t>Most Important Features</a:t>
            </a:r>
            <a:endParaRPr lang="en-US" sz="13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300" b="1" dirty="0"/>
              <a:t>Time of Day (OCCUR_HOUR)</a:t>
            </a:r>
            <a:br>
              <a:rPr lang="en-US" sz="1300" dirty="0"/>
            </a:br>
            <a:r>
              <a:rPr lang="en-US" sz="1300" dirty="0"/>
              <a:t>→ Late-night (12–2 AM) = higher lethality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300" b="1" dirty="0"/>
              <a:t>Borough (BORO)</a:t>
            </a:r>
            <a:br>
              <a:rPr lang="en-US" sz="1300" dirty="0"/>
            </a:br>
            <a:r>
              <a:rPr lang="en-US" sz="1300" dirty="0"/>
              <a:t>→ Staten Island = fewer but deadlier incidents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300" b="1" dirty="0"/>
              <a:t>Victim Age (VIC_AGE_GROUP)</a:t>
            </a:r>
            <a:br>
              <a:rPr lang="en-US" sz="1300" dirty="0"/>
            </a:br>
            <a:r>
              <a:rPr lang="en-US" sz="1300" dirty="0"/>
              <a:t>→ Young adults (18–44) = higher fatality risk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300" b="1" dirty="0"/>
              <a:t>Victim Race (VIC_RACE)</a:t>
            </a:r>
            <a:br>
              <a:rPr lang="en-US" sz="1300" dirty="0"/>
            </a:br>
            <a:r>
              <a:rPr lang="en-US" sz="1300" dirty="0"/>
              <a:t>→ Reflects exposure, not causation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300" b="1" dirty="0"/>
              <a:t>Victim Sex (VIC_SEX)</a:t>
            </a:r>
            <a:br>
              <a:rPr lang="en-US" sz="1300" dirty="0"/>
            </a:br>
            <a:r>
              <a:rPr lang="en-US" sz="1300" dirty="0"/>
              <a:t>→ Least useful — most victims are male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36C9B-82AB-3231-9A3E-F627C833A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044" y="1988117"/>
            <a:ext cx="6315956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9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D2B6-5D6E-ED36-6B35-5A7BB606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20491-38B7-DF7B-6DD3-AEE821B71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We examined the top predictors: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 of day</a:t>
            </a:r>
            <a:r>
              <a:rPr lang="en-US" dirty="0"/>
              <a:t> was most important — shootings after midnight were more often deadly.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Borough</a:t>
            </a:r>
            <a:r>
              <a:rPr lang="en-US" dirty="0"/>
              <a:t> played a role — Staten Island stood 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Victim age</a:t>
            </a:r>
            <a:r>
              <a:rPr lang="en-US" dirty="0"/>
              <a:t> mattered — fatalities were higher among 18–44 year-olds.</a:t>
            </a:r>
          </a:p>
          <a:p>
            <a:r>
              <a:rPr lang="en-US" dirty="0"/>
              <a:t>In conclusion, this project combined </a:t>
            </a:r>
            <a:r>
              <a:rPr lang="en-US" b="1" dirty="0"/>
              <a:t>statistical modeling</a:t>
            </a:r>
            <a:r>
              <a:rPr lang="en-US" dirty="0"/>
              <a:t> with </a:t>
            </a:r>
            <a:r>
              <a:rPr lang="en-US" b="1" dirty="0"/>
              <a:t>ethical insight</a:t>
            </a:r>
            <a:r>
              <a:rPr lang="en-US" dirty="0"/>
              <a:t> to study gun violence in NYC.</a:t>
            </a:r>
            <a:br>
              <a:rPr lang="en-US" dirty="0"/>
            </a:br>
            <a:r>
              <a:rPr lang="en-US" dirty="0"/>
              <a:t>It shows how data science can responsibly support public safety.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8401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7200" i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1439-C154-50AD-F7FC-AB1DB02B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Introduction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A8DE-9617-9E6F-B86C-8842D302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📌 </a:t>
            </a:r>
            <a:r>
              <a:rPr lang="en-US" b="1" dirty="0"/>
              <a:t>Dataset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NYPD Shooting Incident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Event details: location, time, demographics, outcome</a:t>
            </a:r>
          </a:p>
          <a:p>
            <a:pPr>
              <a:buNone/>
            </a:pPr>
            <a:r>
              <a:rPr lang="en-US" dirty="0"/>
              <a:t>📊 </a:t>
            </a:r>
            <a:r>
              <a:rPr lang="en-US" b="1" dirty="0"/>
              <a:t>Research Questions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Where and when are shootings most lethal?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features predict murder vs. non-lethal incidents?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do race, sex, and age influence predictions?</a:t>
            </a:r>
          </a:p>
          <a:p>
            <a:pPr>
              <a:buNone/>
            </a:pPr>
            <a:r>
              <a:rPr lang="en-US" dirty="0"/>
              <a:t>⚖️ </a:t>
            </a:r>
            <a:r>
              <a:rPr lang="en-US" b="1" dirty="0"/>
              <a:t>Ethical Focus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demographic data with caution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Reflect on fairness, not amplify 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Interpretive modeling, not punitive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373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D0A5B-119D-0818-CADD-60A58E35D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790B-A9E9-D10C-C217-CA90D77F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NYPD Shooting Dataset Overview</a:t>
            </a: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9089E2-6531-8329-F85C-236A65A724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81947"/>
            <a:ext cx="4565673" cy="421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🗂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Source &amp; Scope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NYPD Shooting Incident Data (Historic)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Records: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28,562 unique firearm incidents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 Range: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Multiple years; day-level granularity via OCCUR_DATE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Geographic Coverage: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Manhattan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Brooklyn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Bronx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Queens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Staten Island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📌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 This Dataset Matters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Supports granular study of firearm violence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Enables spatial-temporal pattern recognition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Critical for criminology, sociology, and public health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583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A59DB-F1DF-8C5E-2FC7-B0C85132F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0349-3748-6704-35CF-FBE0F45E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Variables in the Dataset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DD3A6B-DFC6-58F5-0DF9-2CF9D47E83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980646"/>
              </p:ext>
            </p:extLst>
          </p:nvPr>
        </p:nvGraphicFramePr>
        <p:xfrm>
          <a:off x="1096963" y="2159794"/>
          <a:ext cx="10058400" cy="3657600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144296171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72624666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808718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b="1" dirty="0"/>
                        <a:t>Column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45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INCIDENT_KEY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Unique identifier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800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OCCUR_DATE /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Date and time of incident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DateTime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18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BORO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Borough (e.g., Brooklyn)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418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PRECINCT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Police precinct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825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STATISTICAL_MURDER_FLAG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 if lethal, 0 otherwise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Boolean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545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VIC_AGE_GROUP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Victim age group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677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VIC_SEX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Victim sex (M, F, U)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082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VIC_RACE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Victim race/ethnicity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163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/>
                        <a:t>LATITUDE / LONGITUDE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/>
                        <a:t>Geographic coordinates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5027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7B05631-25CA-E9DA-8319-AC0746E9E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Selected Key Variables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5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06EB0-6674-C533-C4D1-3B8F5BA28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1348-0702-BA75-01BE-0F69EB39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Preprocessing &amp; Class Imbalance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7BD501-260A-613F-5619-DABB26D0F6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58946"/>
            <a:ext cx="4881465" cy="36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🧼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Preprocessing Steps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Parsed OCCUR_TIME → OCCUR_HOUR (0–23)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Imputed missing coordinates (&lt;1%)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Encoded 'U' / NULL as valid categories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Label-encoded categorical variables (e.g., VIC_RACE, VIC_AGE_GROUP)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📉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 Imbalance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Non-lethal incidents: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80.4%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Lethal incidents: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19.6%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⚠️ Standard models may ignore rare class → risk of false negatives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Remedy: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Applied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random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undersampling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the majority class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Maintains interpretability while improving class parity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234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420E9-1A9C-6DD1-9CDF-F5C3154F9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5138-9AC9-E880-1A5C-B183F75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Demographic Features &amp; Ethical Modeling Constraints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73AEB-090E-0E44-C227-E78765F1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200" dirty="0"/>
              <a:t>🧠 </a:t>
            </a:r>
            <a:r>
              <a:rPr lang="en-US" sz="1200" b="1" dirty="0"/>
              <a:t>Use of Demographics</a:t>
            </a:r>
            <a:endParaRPr lang="en-US" sz="1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Race, sex, and age included in models </a:t>
            </a:r>
            <a:r>
              <a:rPr lang="en-US" sz="1200" b="1" dirty="0"/>
              <a:t>only for diagnostic purposes</a:t>
            </a:r>
            <a:endParaRPr lang="en-US" sz="1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Not used for </a:t>
            </a:r>
            <a:r>
              <a:rPr lang="en-US" sz="1200" b="1" dirty="0"/>
              <a:t>predictive enforcement</a:t>
            </a:r>
            <a:endParaRPr lang="en-US" sz="1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Aim: assess </a:t>
            </a:r>
            <a:r>
              <a:rPr lang="en-US" sz="1200" b="1" dirty="0"/>
              <a:t>exposure disparities</a:t>
            </a:r>
            <a:r>
              <a:rPr lang="en-US" sz="1200" dirty="0"/>
              <a:t>, not individual culpability</a:t>
            </a:r>
          </a:p>
          <a:p>
            <a:pPr>
              <a:lnSpc>
                <a:spcPct val="150000"/>
              </a:lnSpc>
              <a:buNone/>
            </a:pPr>
            <a:r>
              <a:rPr lang="en-US" sz="1200" dirty="0"/>
              <a:t>⚖️ </a:t>
            </a:r>
            <a:r>
              <a:rPr lang="en-US" sz="1200" b="1" dirty="0"/>
              <a:t>Ethical Commitments</a:t>
            </a:r>
            <a:endParaRPr lang="en-US" sz="1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Demographics ≠ proxies for criminality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Feature audits planned to assess disparate impact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Maintain transparency about variable influence in model decisions</a:t>
            </a:r>
          </a:p>
          <a:p>
            <a:pPr>
              <a:lnSpc>
                <a:spcPct val="150000"/>
              </a:lnSpc>
            </a:pP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14116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1FA50-0E1C-8648-0BAA-C72C911B5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635B-3CF9-1A1D-CFD7-FF0D0166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When Do Shootings Happen?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BF58C-4FAF-2EB0-AB96-D15097922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143" y="1955800"/>
            <a:ext cx="6625714" cy="4424100"/>
          </a:xfrm>
        </p:spPr>
      </p:pic>
    </p:spTree>
    <p:extLst>
      <p:ext uri="{BB962C8B-B14F-4D97-AF65-F5344CB8AC3E}">
        <p14:creationId xmlns:p14="http://schemas.microsoft.com/office/powerpoint/2010/main" val="125102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C591A-2E9A-8B46-DA33-44ABD37AC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0E40-D6C7-CDA9-4980-402FED4A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Where Do Shootings Happen?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7CD26-7242-F499-1BE4-CDEA18E1B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7669" y="2108200"/>
            <a:ext cx="5896987" cy="3760788"/>
          </a:xfrm>
        </p:spPr>
      </p:pic>
    </p:spTree>
    <p:extLst>
      <p:ext uri="{BB962C8B-B14F-4D97-AF65-F5344CB8AC3E}">
        <p14:creationId xmlns:p14="http://schemas.microsoft.com/office/powerpoint/2010/main" val="56815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B94EC-D3EF-A32F-739D-0B2947D41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918E-1367-FEDA-4D1C-84E79EB7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Predicting Shooting Lethality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6F4E8-35AB-32E8-8A5F-8252618B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/>
              <a:t>🎯 </a:t>
            </a:r>
            <a:r>
              <a:rPr lang="en-US" sz="1200" b="1" dirty="0"/>
              <a:t>Goal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Predict whether a shooting leads to </a:t>
            </a:r>
            <a:r>
              <a:rPr lang="en-US" sz="1200" b="1" dirty="0"/>
              <a:t>murder (1)</a:t>
            </a:r>
            <a:r>
              <a:rPr lang="en-US" sz="1200" dirty="0"/>
              <a:t> or </a:t>
            </a:r>
            <a:r>
              <a:rPr lang="en-US" sz="1200" b="1" dirty="0"/>
              <a:t>non-murder (0)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Use information available at the time of incident</a:t>
            </a:r>
          </a:p>
          <a:p>
            <a:pPr>
              <a:buNone/>
            </a:pPr>
            <a:r>
              <a:rPr lang="en-US" sz="1200" dirty="0"/>
              <a:t>🧮 </a:t>
            </a:r>
            <a:r>
              <a:rPr lang="en-US" sz="1200" b="1" dirty="0"/>
              <a:t>Model Used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Logistic Regression</a:t>
            </a:r>
            <a:r>
              <a:rPr lang="en-US" sz="1200" dirty="0"/>
              <a:t> (easy to interpret, good baseline)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576C3DD-200A-6F07-DEE5-6418912CE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019449"/>
              </p:ext>
            </p:extLst>
          </p:nvPr>
        </p:nvGraphicFramePr>
        <p:xfrm>
          <a:off x="1066800" y="4159397"/>
          <a:ext cx="10058400" cy="164592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345200056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7423291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sz="1200" b="1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1" dirty="0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69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200"/>
                        <a:t>Borough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282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200"/>
                        <a:t>Hour of 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Numeric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913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200"/>
                        <a:t>Victim Age Group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754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200"/>
                        <a:t>Victim Sex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060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200"/>
                        <a:t>Victim Race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490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0847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{F5EF9EFC-AB1E-4EA8-B3DB-90CB64F377E9}tf56160789_win32</Template>
  <TotalTime>4703</TotalTime>
  <Words>833</Words>
  <Application>Microsoft Office PowerPoint</Application>
  <PresentationFormat>Widescreen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Cambria Math</vt:lpstr>
      <vt:lpstr>Franklin Gothic Book</vt:lpstr>
      <vt:lpstr>Custom</vt:lpstr>
      <vt:lpstr>Analysis of NYPD Shooting Incidents</vt:lpstr>
      <vt:lpstr>Introduction &amp; Motivation</vt:lpstr>
      <vt:lpstr>NYPD Shooting Dataset Overview</vt:lpstr>
      <vt:lpstr>Structured Variables in the Dataset</vt:lpstr>
      <vt:lpstr>Preprocessing &amp; Class Imbalance</vt:lpstr>
      <vt:lpstr>Demographic Features &amp; Ethical Modeling Constraints</vt:lpstr>
      <vt:lpstr>When Do Shootings Happen?</vt:lpstr>
      <vt:lpstr>Where Do Shootings Happen?</vt:lpstr>
      <vt:lpstr>Predicting Shooting Lethality</vt:lpstr>
      <vt:lpstr>How Logistic Regression Works</vt:lpstr>
      <vt:lpstr>Baseline Model</vt:lpstr>
      <vt:lpstr>Why and How We Used Undersampling</vt:lpstr>
      <vt:lpstr>Confusion Matrix</vt:lpstr>
      <vt:lpstr>Top Factors Influencing Lethality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Masoud Ataei</dc:creator>
  <cp:lastModifiedBy>Masoud Ataei</cp:lastModifiedBy>
  <cp:revision>9</cp:revision>
  <dcterms:created xsi:type="dcterms:W3CDTF">2025-04-20T21:46:00Z</dcterms:created>
  <dcterms:modified xsi:type="dcterms:W3CDTF">2025-04-29T02:39:59Z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