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00" autoAdjust="0"/>
  </p:normalViewPr>
  <p:slideViewPr>
    <p:cSldViewPr snapToGrid="0">
      <p:cViewPr varScale="1">
        <p:scale>
          <a:sx n="46" d="100"/>
          <a:sy n="46" d="100"/>
        </p:scale>
        <p:origin x="1281"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r>
              <a:t>Next I am going to talk about the another work. I've had the awesome chance to work alongside Professor Law and his student, Jiaxiang. They've been amazing, offering tons of helpful advice and insights. The title is Keep Me Updated: An Empirical Study on Embedded JavaScript</a:t>
            </a:r>
          </a:p>
          <a:p>
            <a:r>
              <a:t>Engines in Android Apps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r>
              <a:t>With the engine and vulnerability  in place, we can proceed to test the engine against the exploit, Our testing platform will Load the target library into memory, Initialize the engine., Compile &amp; Execute Exploit Codes and generate stack trace if possible.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t>Using this pipeline, we successfully answer our research question, The first observation is that Our pipeline detects arond thousand of apps utilizing JS engines shipped as their native libraries.    Most of these applications are highly ranked such as WeChat and PayPal. There is a continuing growth in the number of such hybrid apps. </a:t>
            </a:r>
          </a:p>
          <a:p>
            <a:r>
              <a:t>Meanwhile, we also have a look at that the composition of Javascript engine, V8, the engines and Javascripcore behind the Firefox are the two most popular engines and can can be found in more than 600 apps.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 We also conduct a review ofthose 1000 app to understand what kind of purpose does their JS engines serve. Not suprisingly, The most common use is in cross-platform development frameworks, such as React Native. The second application is for creating custom web page display components. A notable example includes platforms like WeChat or QQ, which allow users to view web pages directly through messages. This could technically be done using a system-wide browser, but embedding a JS engine allows for customized behavior. For instance, if a link leads to content that's restricted in certain regions, access can be blocked. </a:t>
            </a:r>
          </a:p>
          <a:p>
            <a:endParaRPr/>
          </a:p>
          <a:p>
            <a:r>
              <a:t>JS engines also play a significant role in super</a:t>
            </a:r>
          </a:p>
          <a:p>
            <a:r>
              <a:t>apps, a new software paradigm that combines diverse functionalities</a:t>
            </a:r>
          </a:p>
          <a:p>
            <a:r>
              <a:t>within a unified app [ 66 ]</a:t>
            </a: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JS engines also play a significant role in super apps, a new software paradigm that combines diverse functionalities within a unified app. For example, you can use WeChat to make an appointment with a taxi.  A super-app vendor generally allows third-party developers to implement a mini app using HTML, CSS, and JavaScript. Therefore it requires a JS engine. Another common use is mobile game</a:t>
            </a:r>
          </a:p>
          <a:p>
            <a:r>
              <a:t>engines, which allow you to implement game logic using Javascript. The most famous engine is Cocos2d-JS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Next, we looked into how outdated the JS engines are in these hybrid apps. We did this by identifying the engine version used in the app's latest version and comparing it to the most recent release of the engine. By measuring the number of days between these two versions, we discovered that, on average, the hybrid apps in our dataset use JS engines that are 1,338 days out of date. In a worst case, we found an app that has been using an engine ten year old.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We also investigate the frequency at which embedded JS engines receive updates. </a:t>
            </a:r>
          </a:p>
          <a:p>
            <a:r>
              <a:t>Remarkably, a majority of hybrid apps (85\%) never update their embedded engines since the day one of the release. Even among the remaining of 15% apps that receive updates, the frequency remains remarkably low .on average less than once a year. This is significant lower then the app’s update frequency.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We evaluate our exploit database on the embedded JS engine We found that Approximately 70% hybrid apps in their latest versions are susceptible to known exploits. Some of them are even top-ranked apps such as Alipaya, we chat pay, and PayPal. The showcase the serveity of the embedded engine security issue. </a:t>
            </a:r>
          </a:p>
          <a:p>
            <a:endParaRPr/>
          </a:p>
          <a:p>
            <a:r>
              <a:t>Engine-wise speaking, 85% of V8-based apps are affected by security vulnerability;  72% of JSC-based apps show vulnerablitiy</a:t>
            </a:r>
          </a:p>
          <a:p>
            <a:r>
              <a:t>nerability, with a median count of 2 and a maximum count of 9. Similarly, 74% QuickJS-based apps demonstrate vulnerability, with a median count of 2 and a maximum count of 5</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In our paper, we also conduct three case studies to understand how we make use of these detected vulnerabilities.</a:t>
            </a:r>
          </a:p>
          <a:p>
            <a:r>
              <a:t>In the first case study, we create and publish a malicious mini-ap in alipay.</a:t>
            </a:r>
          </a:p>
          <a:p>
            <a:r>
              <a:t>When user opens the mini app, we will run all known exploit in the background. In our study, We identify 27 working exploits that can</a:t>
            </a:r>
          </a:p>
          <a:p>
            <a:r>
              <a:t>cause the super-app to crash or become unresponsive. a mini-app created for Alipay</a:t>
            </a:r>
          </a:p>
          <a:p>
            <a:r>
              <a:t>can be effortlessly distributed across more than 5 super-apps from</a:t>
            </a:r>
          </a:p>
          <a:p>
            <a:r>
              <a:t>the Alibaba Group with minor code modifications.  This signifiy the urgency to look into super app security issue further.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t>In the case study 2, we call it intent-based attack. Here, we try to launch attack with the malicious mini-app from the previous study.</a:t>
            </a:r>
          </a:p>
          <a:p>
            <a:r>
              <a:t>A malicious app could send out an intent with the URI</a:t>
            </a:r>
          </a:p>
          <a:p>
            <a:r>
              <a:t>‘alipayqr://platformapi?app=ID’, where ID represents the identifier</a:t>
            </a:r>
          </a:p>
          <a:p>
            <a:r>
              <a:t>of a malicious mini-app. By doing so, it can automatically launch</a:t>
            </a:r>
          </a:p>
          <a:p>
            <a:r>
              <a:t>the mini-app and execute exploits within its JS engine. And put your phone in danger.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In the previous two study, we still require a certain amount of user interaction. In case study 3, we want to make the attack completely transparent. We achieve this by launching the man-in-the-middle wifi access point attack, where we set up a rouge ap to intercept and alternate the communication between the user’s app and the intended website. We then can insert malicious JS exploit and the user will execute without notice. This can potential open a door for arbitaru code execution.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381000" y="685800"/>
            <a:ext cx="6096000" cy="3429000"/>
          </a:xfrm>
          <a:prstGeom prst="rect">
            <a:avLst/>
          </a:prstGeom>
        </p:spPr>
        <p:txBody>
          <a:bodyPr/>
          <a:lstStyle/>
          <a:p>
            <a:endParaRPr/>
          </a:p>
        </p:txBody>
      </p:sp>
      <p:sp>
        <p:nvSpPr>
          <p:cNvPr id="130" name="Shape 130"/>
          <p:cNvSpPr>
            <a:spLocks noGrp="1"/>
          </p:cNvSpPr>
          <p:nvPr>
            <p:ph type="body" sz="quarter" idx="1"/>
          </p:nvPr>
        </p:nvSpPr>
        <p:spPr>
          <a:prstGeom prst="rect">
            <a:avLst/>
          </a:prstGeom>
        </p:spPr>
        <p:txBody>
          <a:bodyPr/>
          <a:lstStyle/>
          <a:p>
            <a:pPr marL="0" indent="0" algn="l">
              <a:buFont typeface="Arial" panose="020B0604020202020204" pitchFamily="34" charset="0"/>
              <a:buNone/>
            </a:pPr>
            <a:r>
              <a:rPr lang="en-US" b="0" dirty="0"/>
              <a:t>JavaScript (JS) is one the most popular programming languages. </a:t>
            </a:r>
          </a:p>
          <a:p>
            <a:pPr marL="0" indent="0" algn="l">
              <a:buFont typeface="Arial" panose="020B0604020202020204" pitchFamily="34" charset="0"/>
              <a:buNone/>
            </a:pPr>
            <a:r>
              <a:rPr lang="en-US" b="0" dirty="0"/>
              <a:t>Although it is mainly used in web applications, JS has also been gaining significant traction in the mobile applications development. </a:t>
            </a:r>
          </a:p>
          <a:p>
            <a:pPr marL="0" indent="0" algn="l">
              <a:buFont typeface="Arial" panose="020B0604020202020204" pitchFamily="34" charset="0"/>
              <a:buNone/>
            </a:pPr>
            <a:r>
              <a:rPr lang="en-US" b="0" dirty="0"/>
              <a:t>This adoption is attributed to several distinct advantages, including higher portability, lower development costs, and faster build times. </a:t>
            </a:r>
            <a:r>
              <a:rPr lang="en-US" altLang="zh-CN" b="0" dirty="0"/>
              <a:t>W</a:t>
            </a:r>
            <a:r>
              <a:rPr lang="en-US" b="0" dirty="0"/>
              <a:t>e will call this application hybrid apps</a:t>
            </a:r>
          </a:p>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endParaRPr/>
          </a:p>
        </p:txBody>
      </p:sp>
      <p:sp>
        <p:nvSpPr>
          <p:cNvPr id="270" name="Shape 270"/>
          <p:cNvSpPr>
            <a:spLocks noGrp="1"/>
          </p:cNvSpPr>
          <p:nvPr>
            <p:ph type="body" sz="quarter" idx="1"/>
          </p:nvPr>
        </p:nvSpPr>
        <p:spPr>
          <a:prstGeom prst="rect">
            <a:avLst/>
          </a:prstGeom>
        </p:spPr>
        <p:txBody>
          <a:bodyPr/>
          <a:lstStyle/>
          <a:p>
            <a:r>
              <a:t>How about prevention strategy?  Unfortunately, not many.</a:t>
            </a:r>
          </a:p>
          <a:p>
            <a:pPr marL="407458" indent="-407458">
              <a:buSzPct val="100000"/>
              <a:buAutoNum type="arabicPeriod"/>
            </a:pPr>
            <a:r>
              <a:t>In our case studies, we demonstrate three strategies for exploiting those vulnerable JS engine. A crucial step of these approaches involves deceiving the engine into loading and executing arbitrary scripts from external sources. Consequently, we can prevent such attacks by restricting the engine to load scripts solely from trusted server. But this is easier said than done, for example, like super-app, you anyway has to allow the user to execute code from different developers. </a:t>
            </a:r>
          </a:p>
          <a:p>
            <a:endParaRPr/>
          </a:p>
          <a:p>
            <a:r>
              <a:t>2. Many exploits used in this research derive from flaws in an engine's Just-In-Time (JIT) compiler.</a:t>
            </a:r>
          </a:p>
          <a:p>
            <a:r>
              <a:t>This is because a JIT compiler needs to make specific memory layouts and type assumptions due to the dynamic nature of the JS language. If attackers could craft some code to breach these assumptions, they could trigger dangerous behaviorA potential mitigation is to turn off JIT compilation for apps. However, this can potentially make the app slow. </a:t>
            </a:r>
          </a:p>
          <a:p>
            <a:endParaRPr/>
          </a:p>
          <a:p>
            <a:r>
              <a:t>3. Many conventional browser sandboxing tech-</a:t>
            </a:r>
          </a:p>
          <a:p>
            <a:r>
              <a:t>niques are not applicable in Android due to the absence of multi-</a:t>
            </a:r>
          </a:p>
          <a:p>
            <a:r>
              <a:t>processing capabilities, in particularly, fork and exec. We also need into these further in the future research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r>
              <a:rPr dirty="0"/>
              <a:t>A hybrid app needs to use </a:t>
            </a:r>
            <a:r>
              <a:rPr dirty="0" err="1"/>
              <a:t>Javascript</a:t>
            </a:r>
            <a:r>
              <a:rPr dirty="0"/>
              <a:t> engines as the execution environment. To do that, they can use a system-wide browser engine as the execution environment. For example, WebView in Android and WK-</a:t>
            </a:r>
          </a:p>
          <a:p>
            <a:r>
              <a:rPr dirty="0"/>
              <a:t>WebView in iOS. Many research has been done to investigate their </a:t>
            </a:r>
            <a:r>
              <a:rPr dirty="0" err="1"/>
              <a:t>their</a:t>
            </a:r>
            <a:r>
              <a:rPr dirty="0"/>
              <a:t> typical applications</a:t>
            </a:r>
          </a:p>
          <a:p>
            <a:r>
              <a:rPr dirty="0"/>
              <a:t>and potential security implications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381000" y="685800"/>
            <a:ext cx="6096000" cy="3429000"/>
          </a:xfrm>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rPr dirty="0"/>
              <a:t>However, not many people know that a hybrid app can also make use of JS engines shipped as a native library. An recent example is the WeChat input method, as a simple Chinese input method, it consume around 200 mb’s space. This is because they ship a full chrome engine inside their application.</a:t>
            </a:r>
          </a:p>
          <a:p>
            <a:r>
              <a:rPr dirty="0"/>
              <a:t> We argue that security implications in these shipped engines can be very critical based on two key observations. They are seldomly updated and they most of the time, they are allowed to accept arbitrary </a:t>
            </a:r>
            <a:r>
              <a:rPr dirty="0" err="1"/>
              <a:t>js</a:t>
            </a:r>
            <a:r>
              <a:rPr dirty="0"/>
              <a:t> input. This is an important aspect that is rarely explored in previous research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To illustrate these points, we conduct an empirical study to com-</a:t>
            </a:r>
          </a:p>
          <a:p>
            <a:r>
              <a:t>prehend the following research question. 1) the prevalence and utilization of embedded JS engines,</a:t>
            </a:r>
          </a:p>
          <a:p>
            <a:r>
              <a:t>2) their versions and the extent to which developers update them,</a:t>
            </a:r>
          </a:p>
          <a:p>
            <a:r>
              <a:t>and 3) vulnerabilities within the JS engines and their security impli-</a:t>
            </a:r>
          </a:p>
          <a:p>
            <a:r>
              <a:t>cations for hybrid apps.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To facilitate our objectives, we develop an analysis pipeline named JS-Inspector,</a:t>
            </a:r>
          </a:p>
          <a:p>
            <a:r>
              <a:t>Given an Android installation package (i.e., APK), this pipeline can extract</a:t>
            </a:r>
          </a:p>
          <a:p>
            <a:r>
              <a:t>its native libraries and determine whether they contain a JS engine.</a:t>
            </a:r>
          </a:p>
          <a:p>
            <a:r>
              <a:t>Once identified, the pipeline proceeds to determine the specific</a:t>
            </a:r>
          </a:p>
          <a:p>
            <a:r>
              <a:t>engine version number. With this information, our pipeline generates a testing program</a:t>
            </a:r>
          </a:p>
          <a:p>
            <a:r>
              <a:t>that to executes every known exploit for the engine and observes any abnormal behaviors. If observed, our pipeline generates a comprehensive crash report and for human experts to conduct further analysis. Let’s have a look at a few important component of this pipeline.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endParaRPr/>
          </a:p>
          <a:p>
            <a:r>
              <a:t>For our study, we've put together a huge dataset with over a million APKs, covering a span of 5 years. We gathered these apps from different application store, such as Google Play and Andzoo.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After gathering the Apps, we process to  determine whether a APK contains a known JS engine. We’ll extract its native library and  examine the library through two main approaches: First, static analysis, where we use String RegEx to search for engine-specific patterns, and ELF Similarity Measurement to compare import/export symbols against known engines.</a:t>
            </a:r>
          </a:p>
          <a:p>
            <a:r>
              <a:t>In addition to that we also use dynamic analysis, where we can invoke well-known engine debugging interfaces during runtime, to pinpoint the engine and its version."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t>After probing the engine version, our pipeline proceeds to deter-</a:t>
            </a:r>
          </a:p>
          <a:p>
            <a:r>
              <a:t>mine if it is susceptible to known vulnerabilities. We construct a database of exploits for JS engines. We primarily gather the exploits from the engine’s bug tracking system. Very often, a public bug report will contain an exploit as an attachment or inline text We can</a:t>
            </a:r>
          </a:p>
          <a:p>
            <a:r>
              <a:t>Easily locate such a report with carefully engineered search queries.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View of beach and sea from a grassy sand dune"/>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View of beach and sea from a grassy sand dune"/>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Heron flying low over a beach with a short fence in the foreground"/>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andy path between two hills leading to the ocean"/>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andy path between two hills leading to the ocean"/>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Heron flying low over a beach with a short fence in the foreground"/>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View of beach and sea from a grassy sand dune"/>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Keep Me Updated: An Empirical Study on Embedded JavaScript…"/>
          <p:cNvSpPr txBox="1">
            <a:spLocks noGrp="1"/>
          </p:cNvSpPr>
          <p:nvPr>
            <p:ph type="ctrTitle"/>
          </p:nvPr>
        </p:nvSpPr>
        <p:spPr>
          <a:xfrm>
            <a:off x="1778000" y="1293508"/>
            <a:ext cx="20828000" cy="4648201"/>
          </a:xfrm>
          <a:prstGeom prst="rect">
            <a:avLst/>
          </a:prstGeom>
        </p:spPr>
        <p:txBody>
          <a:bodyPr/>
          <a:lstStyle/>
          <a:p>
            <a:pPr defTabSz="726440">
              <a:defRPr sz="9856"/>
            </a:pPr>
            <a:r>
              <a:t>Keep Me Updated: An Empirical Study on Embedded JavaScript</a:t>
            </a:r>
          </a:p>
          <a:p>
            <a:pPr defTabSz="726440">
              <a:defRPr sz="9856"/>
            </a:pPr>
            <a:r>
              <a:t>Engines in Android Apps</a:t>
            </a:r>
          </a:p>
        </p:txBody>
      </p:sp>
      <p:pic>
        <p:nvPicPr>
          <p:cNvPr id="120" name="Screenshot 2024-03-25 at 3.11.24 PM.png" descr="Screenshot 2024-03-25 at 3.11.24 PM.png"/>
          <p:cNvPicPr>
            <a:picLocks noChangeAspect="1"/>
          </p:cNvPicPr>
          <p:nvPr/>
        </p:nvPicPr>
        <p:blipFill>
          <a:blip r:embed="rId3"/>
          <a:stretch>
            <a:fillRect/>
          </a:stretch>
        </p:blipFill>
        <p:spPr>
          <a:xfrm>
            <a:off x="4941406" y="7790071"/>
            <a:ext cx="14501188" cy="3355849"/>
          </a:xfrm>
          <a:prstGeom prst="rect">
            <a:avLst/>
          </a:prstGeom>
          <a:ln w="12700">
            <a:miter lim="400000"/>
          </a:ln>
        </p:spPr>
      </p:pic>
      <p:sp>
        <p:nvSpPr>
          <p:cNvPr id="121" name="Accepted in MSR 2024"/>
          <p:cNvSpPr txBox="1"/>
          <p:nvPr/>
        </p:nvSpPr>
        <p:spPr>
          <a:xfrm>
            <a:off x="9246692" y="12310067"/>
            <a:ext cx="5890616" cy="7463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400" b="0"/>
            </a:lvl1pPr>
          </a:lstStyle>
          <a:p>
            <a:r>
              <a:t>Accepted in MSR 2024</a:t>
            </a:r>
          </a:p>
        </p:txBody>
      </p:sp>
      <p:sp>
        <p:nvSpPr>
          <p:cNvPr id="122"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Vulnerability Testing"/>
          <p:cNvSpPr txBox="1">
            <a:spLocks noGrp="1"/>
          </p:cNvSpPr>
          <p:nvPr>
            <p:ph type="title"/>
          </p:nvPr>
        </p:nvSpPr>
        <p:spPr>
          <a:prstGeom prst="rect">
            <a:avLst/>
          </a:prstGeom>
        </p:spPr>
        <p:txBody>
          <a:bodyPr/>
          <a:lstStyle/>
          <a:p>
            <a:r>
              <a:t>Vulnerability Testing</a:t>
            </a:r>
          </a:p>
        </p:txBody>
      </p:sp>
      <p:sp>
        <p:nvSpPr>
          <p:cNvPr id="190" name="Given a JavaScript engine library, our testing platform conducts the following tasks:…"/>
          <p:cNvSpPr txBox="1">
            <a:spLocks noGrp="1"/>
          </p:cNvSpPr>
          <p:nvPr>
            <p:ph type="body" idx="1"/>
          </p:nvPr>
        </p:nvSpPr>
        <p:spPr>
          <a:xfrm>
            <a:off x="489355" y="2566480"/>
            <a:ext cx="22100289" cy="9296401"/>
          </a:xfrm>
          <a:prstGeom prst="rect">
            <a:avLst/>
          </a:prstGeom>
        </p:spPr>
        <p:txBody>
          <a:bodyPr/>
          <a:lstStyle/>
          <a:p>
            <a:r>
              <a:t>Given a JavaScript engine library, our testing platform conducts the following tasks:</a:t>
            </a:r>
          </a:p>
          <a:p>
            <a:pPr marL="1666875" lvl="1" indent="-777875">
              <a:buSzPct val="100000"/>
              <a:buAutoNum type="arabicPeriod"/>
              <a:defRPr sz="4200"/>
            </a:pPr>
            <a:r>
              <a:t>Load the target library into memory.</a:t>
            </a:r>
          </a:p>
          <a:p>
            <a:pPr marL="1666875" lvl="1" indent="-777875">
              <a:buSzPct val="100000"/>
              <a:buAutoNum type="arabicPeriod"/>
              <a:defRPr sz="4200"/>
            </a:pPr>
            <a:r>
              <a:t>Initialize the engine.</a:t>
            </a:r>
          </a:p>
          <a:p>
            <a:pPr marL="1666875" lvl="1" indent="-777875">
              <a:buSzPct val="100000"/>
              <a:buAutoNum type="arabicPeriod"/>
              <a:defRPr sz="4200"/>
            </a:pPr>
            <a:r>
              <a:t>Compile &amp; Execute Exploit Codes.</a:t>
            </a:r>
          </a:p>
          <a:p>
            <a:pPr marL="1666875" lvl="1" indent="-777875">
              <a:buSzPct val="100000"/>
              <a:buAutoNum type="arabicPeriod"/>
              <a:defRPr sz="4200"/>
            </a:pPr>
            <a:r>
              <a:t>Generate bug report with stack traces.  </a:t>
            </a:r>
          </a:p>
        </p:txBody>
      </p:sp>
      <p:pic>
        <p:nvPicPr>
          <p:cNvPr id="191" name="Image" descr="Image"/>
          <p:cNvPicPr>
            <a:picLocks noChangeAspect="1"/>
          </p:cNvPicPr>
          <p:nvPr/>
        </p:nvPicPr>
        <p:blipFill>
          <a:blip r:embed="rId3"/>
          <a:stretch>
            <a:fillRect/>
          </a:stretch>
        </p:blipFill>
        <p:spPr>
          <a:xfrm>
            <a:off x="13044537" y="9493520"/>
            <a:ext cx="11140452" cy="3602220"/>
          </a:xfrm>
          <a:prstGeom prst="rect">
            <a:avLst/>
          </a:prstGeom>
          <a:ln w="12700">
            <a:miter lim="400000"/>
          </a:ln>
        </p:spPr>
      </p:pic>
      <p:sp>
        <p:nvSpPr>
          <p:cNvPr id="19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Q1: Prevalence of JS engines in Android Apps"/>
          <p:cNvSpPr txBox="1">
            <a:spLocks noGrp="1"/>
          </p:cNvSpPr>
          <p:nvPr>
            <p:ph type="title"/>
          </p:nvPr>
        </p:nvSpPr>
        <p:spPr>
          <a:prstGeom prst="rect">
            <a:avLst/>
          </a:prstGeom>
        </p:spPr>
        <p:txBody>
          <a:bodyPr/>
          <a:lstStyle>
            <a:lvl1pPr defTabSz="292607">
              <a:defRPr sz="7168" b="1">
                <a:latin typeface="Helvetica"/>
                <a:ea typeface="Helvetica"/>
                <a:cs typeface="Helvetica"/>
                <a:sym typeface="Helvetica"/>
              </a:defRPr>
            </a:lvl1pPr>
          </a:lstStyle>
          <a:p>
            <a:r>
              <a:t>RQ1: Prevalence of JS engines in Android Apps</a:t>
            </a:r>
          </a:p>
        </p:txBody>
      </p:sp>
      <p:pic>
        <p:nvPicPr>
          <p:cNvPr id="197" name="Screenshot 2024-03-25 at 5.04.22 PM.png" descr="Screenshot 2024-03-25 at 5.04.22 PM.png"/>
          <p:cNvPicPr>
            <a:picLocks noChangeAspect="1"/>
          </p:cNvPicPr>
          <p:nvPr/>
        </p:nvPicPr>
        <p:blipFill>
          <a:blip r:embed="rId3"/>
          <a:stretch>
            <a:fillRect/>
          </a:stretch>
        </p:blipFill>
        <p:spPr>
          <a:xfrm>
            <a:off x="13045487" y="3053048"/>
            <a:ext cx="9536382" cy="5797867"/>
          </a:xfrm>
          <a:prstGeom prst="rect">
            <a:avLst/>
          </a:prstGeom>
          <a:ln w="12700">
            <a:miter lim="400000"/>
          </a:ln>
        </p:spPr>
      </p:pic>
      <p:pic>
        <p:nvPicPr>
          <p:cNvPr id="198" name="Screenshot 2024-04-01 at 3.55.30 PM.png" descr="Screenshot 2024-04-01 at 3.55.30 PM.png"/>
          <p:cNvPicPr>
            <a:picLocks noChangeAspect="1"/>
          </p:cNvPicPr>
          <p:nvPr/>
        </p:nvPicPr>
        <p:blipFill>
          <a:blip r:embed="rId4"/>
          <a:stretch>
            <a:fillRect/>
          </a:stretch>
        </p:blipFill>
        <p:spPr>
          <a:xfrm>
            <a:off x="12628630" y="8992209"/>
            <a:ext cx="9947921" cy="2635015"/>
          </a:xfrm>
          <a:prstGeom prst="rect">
            <a:avLst/>
          </a:prstGeom>
          <a:ln w="12700">
            <a:miter lim="400000"/>
          </a:ln>
        </p:spPr>
      </p:pic>
      <p:pic>
        <p:nvPicPr>
          <p:cNvPr id="199" name="Screenshot 2024-04-01 at 3.56.09 PM.png" descr="Screenshot 2024-04-01 at 3.56.09 PM.png"/>
          <p:cNvPicPr>
            <a:picLocks noChangeAspect="1"/>
          </p:cNvPicPr>
          <p:nvPr/>
        </p:nvPicPr>
        <p:blipFill>
          <a:blip r:embed="rId5"/>
          <a:stretch>
            <a:fillRect/>
          </a:stretch>
        </p:blipFill>
        <p:spPr>
          <a:xfrm>
            <a:off x="739826" y="5387346"/>
            <a:ext cx="10860630" cy="4236840"/>
          </a:xfrm>
          <a:prstGeom prst="rect">
            <a:avLst/>
          </a:prstGeom>
          <a:ln w="12700">
            <a:miter lim="400000"/>
          </a:ln>
        </p:spPr>
      </p:pic>
      <p:sp>
        <p:nvSpPr>
          <p:cNvPr id="200" name="⚠️ Embedded JS engines are increasingly prevalent in highly-ranked apps. The two most common engine types are V8 and JSC."/>
          <p:cNvSpPr txBox="1"/>
          <p:nvPr/>
        </p:nvSpPr>
        <p:spPr>
          <a:xfrm>
            <a:off x="1322711" y="11781218"/>
            <a:ext cx="22432696" cy="1460501"/>
          </a:xfrm>
          <a:prstGeom prst="rect">
            <a:avLst/>
          </a:prstGeom>
          <a:ln w="25400">
            <a:solidFill>
              <a:srgbClr val="5E5E5E"/>
            </a:solidFill>
            <a:prstDash val="sysDot"/>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200" b="0">
                <a:solidFill>
                  <a:srgbClr val="FF2600"/>
                </a:solidFill>
              </a:defRPr>
            </a:lvl1pPr>
          </a:lstStyle>
          <a:p>
            <a:r>
              <a:t>⚠️ Embedded JS engines are increasingly prevalent in highly-ranked apps. The two most common engine types are V8 and JSC.</a:t>
            </a:r>
          </a:p>
        </p:txBody>
      </p:sp>
      <p:sp>
        <p:nvSpPr>
          <p:cNvPr id="20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Q2: Utilization of JS engines"/>
          <p:cNvSpPr txBox="1">
            <a:spLocks noGrp="1"/>
          </p:cNvSpPr>
          <p:nvPr>
            <p:ph type="title"/>
          </p:nvPr>
        </p:nvSpPr>
        <p:spPr>
          <a:prstGeom prst="rect">
            <a:avLst/>
          </a:prstGeom>
        </p:spPr>
        <p:txBody>
          <a:bodyPr/>
          <a:lstStyle/>
          <a:p>
            <a:r>
              <a:t>RQ2: Utilization of JS engines</a:t>
            </a:r>
          </a:p>
        </p:txBody>
      </p:sp>
      <p:sp>
        <p:nvSpPr>
          <p:cNvPr id="206" name="Cross-platform Development (React Native)…"/>
          <p:cNvSpPr txBox="1">
            <a:spLocks noGrp="1"/>
          </p:cNvSpPr>
          <p:nvPr>
            <p:ph type="body" idx="1"/>
          </p:nvPr>
        </p:nvSpPr>
        <p:spPr>
          <a:xfrm>
            <a:off x="1079053" y="695436"/>
            <a:ext cx="21005801" cy="9296401"/>
          </a:xfrm>
          <a:prstGeom prst="rect">
            <a:avLst/>
          </a:prstGeom>
        </p:spPr>
        <p:txBody>
          <a:bodyPr/>
          <a:lstStyle/>
          <a:p>
            <a:r>
              <a:t>Cross-platform Development (React Native)</a:t>
            </a:r>
          </a:p>
          <a:p>
            <a:r>
              <a:t>Custom WebView: Baidu Zeus, Alibaba UCSDK, and Tencent XWeb</a:t>
            </a:r>
          </a:p>
        </p:txBody>
      </p:sp>
      <p:pic>
        <p:nvPicPr>
          <p:cNvPr id="207" name="Image" descr="Image"/>
          <p:cNvPicPr>
            <a:picLocks noChangeAspect="1"/>
          </p:cNvPicPr>
          <p:nvPr/>
        </p:nvPicPr>
        <p:blipFill>
          <a:blip r:embed="rId3"/>
          <a:srcRect t="13599" b="41467"/>
          <a:stretch>
            <a:fillRect/>
          </a:stretch>
        </p:blipFill>
        <p:spPr>
          <a:xfrm>
            <a:off x="13544774" y="7988108"/>
            <a:ext cx="6865678" cy="5484368"/>
          </a:xfrm>
          <a:prstGeom prst="rect">
            <a:avLst/>
          </a:prstGeom>
          <a:ln w="12700">
            <a:miter lim="400000"/>
          </a:ln>
        </p:spPr>
      </p:pic>
      <p:pic>
        <p:nvPicPr>
          <p:cNvPr id="208" name="Image" descr="Image"/>
          <p:cNvPicPr>
            <a:picLocks noChangeAspect="1"/>
          </p:cNvPicPr>
          <p:nvPr/>
        </p:nvPicPr>
        <p:blipFill>
          <a:blip r:embed="rId4"/>
          <a:stretch>
            <a:fillRect/>
          </a:stretch>
        </p:blipFill>
        <p:spPr>
          <a:xfrm>
            <a:off x="4689300" y="9130178"/>
            <a:ext cx="6574932" cy="3681963"/>
          </a:xfrm>
          <a:prstGeom prst="rect">
            <a:avLst/>
          </a:prstGeom>
          <a:ln w="12700">
            <a:miter lim="400000"/>
          </a:ln>
        </p:spPr>
      </p:pic>
      <p:sp>
        <p:nvSpPr>
          <p:cNvPr id="20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Q2: Utilization of JS engines"/>
          <p:cNvSpPr txBox="1">
            <a:spLocks noGrp="1"/>
          </p:cNvSpPr>
          <p:nvPr>
            <p:ph type="title"/>
          </p:nvPr>
        </p:nvSpPr>
        <p:spPr>
          <a:prstGeom prst="rect">
            <a:avLst/>
          </a:prstGeom>
        </p:spPr>
        <p:txBody>
          <a:bodyPr/>
          <a:lstStyle/>
          <a:p>
            <a:r>
              <a:t>RQ2: Utilization of JS engines</a:t>
            </a:r>
          </a:p>
        </p:txBody>
      </p:sp>
      <p:sp>
        <p:nvSpPr>
          <p:cNvPr id="214" name="Super Apps: Wechat, KaKao, TikTok, &amp; Kwai.…"/>
          <p:cNvSpPr txBox="1">
            <a:spLocks noGrp="1"/>
          </p:cNvSpPr>
          <p:nvPr>
            <p:ph type="body" idx="1"/>
          </p:nvPr>
        </p:nvSpPr>
        <p:spPr>
          <a:xfrm>
            <a:off x="915378" y="990052"/>
            <a:ext cx="21005801" cy="9296401"/>
          </a:xfrm>
          <a:prstGeom prst="rect">
            <a:avLst/>
          </a:prstGeom>
        </p:spPr>
        <p:txBody>
          <a:bodyPr/>
          <a:lstStyle/>
          <a:p>
            <a:r>
              <a:t>Super Apps: Wechat, KaKao, TikTok, &amp; Kwai.</a:t>
            </a:r>
          </a:p>
          <a:p>
            <a:r>
              <a:t>Game Engines: Cocos2d-JS, Layair</a:t>
            </a:r>
          </a:p>
        </p:txBody>
      </p:sp>
      <p:pic>
        <p:nvPicPr>
          <p:cNvPr id="215" name="Image" descr="Image"/>
          <p:cNvPicPr>
            <a:picLocks noChangeAspect="1"/>
          </p:cNvPicPr>
          <p:nvPr/>
        </p:nvPicPr>
        <p:blipFill>
          <a:blip r:embed="rId3"/>
          <a:stretch>
            <a:fillRect/>
          </a:stretch>
        </p:blipFill>
        <p:spPr>
          <a:xfrm>
            <a:off x="2933768" y="8313119"/>
            <a:ext cx="7367099" cy="4911400"/>
          </a:xfrm>
          <a:prstGeom prst="rect">
            <a:avLst/>
          </a:prstGeom>
          <a:ln w="12700">
            <a:miter lim="400000"/>
          </a:ln>
        </p:spPr>
      </p:pic>
      <p:pic>
        <p:nvPicPr>
          <p:cNvPr id="216" name="Image" descr="Image"/>
          <p:cNvPicPr>
            <a:picLocks noChangeAspect="1"/>
          </p:cNvPicPr>
          <p:nvPr/>
        </p:nvPicPr>
        <p:blipFill>
          <a:blip r:embed="rId4"/>
          <a:stretch>
            <a:fillRect/>
          </a:stretch>
        </p:blipFill>
        <p:spPr>
          <a:xfrm>
            <a:off x="15757926" y="8078821"/>
            <a:ext cx="3396768" cy="4711645"/>
          </a:xfrm>
          <a:prstGeom prst="rect">
            <a:avLst/>
          </a:prstGeom>
          <a:ln w="12700">
            <a:miter lim="400000"/>
          </a:ln>
        </p:spPr>
      </p:pic>
      <p:sp>
        <p:nvSpPr>
          <p:cNvPr id="21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Q3: Engine Outdateness"/>
          <p:cNvSpPr txBox="1">
            <a:spLocks noGrp="1"/>
          </p:cNvSpPr>
          <p:nvPr>
            <p:ph type="title"/>
          </p:nvPr>
        </p:nvSpPr>
        <p:spPr>
          <a:xfrm>
            <a:off x="1689100" y="129156"/>
            <a:ext cx="21005800" cy="2286001"/>
          </a:xfrm>
          <a:prstGeom prst="rect">
            <a:avLst/>
          </a:prstGeom>
        </p:spPr>
        <p:txBody>
          <a:bodyPr/>
          <a:lstStyle/>
          <a:p>
            <a:r>
              <a:t>RQ3: Engine Outdateness</a:t>
            </a:r>
          </a:p>
        </p:txBody>
      </p:sp>
      <p:pic>
        <p:nvPicPr>
          <p:cNvPr id="222" name="Screenshot 2024-03-25 at 5.07.25 PM.png" descr="Screenshot 2024-03-25 at 5.07.25 PM.png"/>
          <p:cNvPicPr>
            <a:picLocks noChangeAspect="1"/>
          </p:cNvPicPr>
          <p:nvPr/>
        </p:nvPicPr>
        <p:blipFill>
          <a:blip r:embed="rId3"/>
          <a:stretch>
            <a:fillRect/>
          </a:stretch>
        </p:blipFill>
        <p:spPr>
          <a:xfrm>
            <a:off x="5992911" y="3870890"/>
            <a:ext cx="12398178" cy="6443498"/>
          </a:xfrm>
          <a:prstGeom prst="rect">
            <a:avLst/>
          </a:prstGeom>
          <a:ln w="12700">
            <a:miter lim="400000"/>
          </a:ln>
        </p:spPr>
      </p:pic>
      <p:sp>
        <p:nvSpPr>
          <p:cNvPr id="223" name="⚠️ Hybrid apps in our dataset include JS engines that are outdated for 1,338 days averagely."/>
          <p:cNvSpPr txBox="1"/>
          <p:nvPr/>
        </p:nvSpPr>
        <p:spPr>
          <a:xfrm>
            <a:off x="975652" y="10874905"/>
            <a:ext cx="22432697" cy="825501"/>
          </a:xfrm>
          <a:prstGeom prst="rect">
            <a:avLst/>
          </a:prstGeom>
          <a:ln w="25400">
            <a:solidFill>
              <a:srgbClr val="5E5E5E"/>
            </a:solidFill>
            <a:prstDash val="sysDot"/>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200" b="0">
                <a:solidFill>
                  <a:srgbClr val="FF2600"/>
                </a:solidFill>
              </a:defRPr>
            </a:lvl1pPr>
          </a:lstStyle>
          <a:p>
            <a:r>
              <a:t>⚠️ Hybrid apps in our dataset include JS engines that are outdated for 1,338 days averagely.</a:t>
            </a:r>
          </a:p>
        </p:txBody>
      </p:sp>
      <p:sp>
        <p:nvSpPr>
          <p:cNvPr id="22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Q4: Update Frequency"/>
          <p:cNvSpPr txBox="1">
            <a:spLocks noGrp="1"/>
          </p:cNvSpPr>
          <p:nvPr>
            <p:ph type="title"/>
          </p:nvPr>
        </p:nvSpPr>
        <p:spPr>
          <a:prstGeom prst="rect">
            <a:avLst/>
          </a:prstGeom>
        </p:spPr>
        <p:txBody>
          <a:bodyPr/>
          <a:lstStyle/>
          <a:p>
            <a:r>
              <a:t>RQ4: Update Frequency</a:t>
            </a:r>
          </a:p>
        </p:txBody>
      </p:sp>
      <p:pic>
        <p:nvPicPr>
          <p:cNvPr id="229" name="Screenshot 2024-03-25 at 5.08.31 PM.png" descr="Screenshot 2024-03-25 at 5.08.31 PM.png"/>
          <p:cNvPicPr>
            <a:picLocks noChangeAspect="1"/>
          </p:cNvPicPr>
          <p:nvPr/>
        </p:nvPicPr>
        <p:blipFill>
          <a:blip r:embed="rId3"/>
          <a:stretch>
            <a:fillRect/>
          </a:stretch>
        </p:blipFill>
        <p:spPr>
          <a:xfrm>
            <a:off x="4763691" y="3233610"/>
            <a:ext cx="14435977" cy="5548348"/>
          </a:xfrm>
          <a:prstGeom prst="rect">
            <a:avLst/>
          </a:prstGeom>
          <a:ln w="12700">
            <a:miter lim="400000"/>
          </a:ln>
        </p:spPr>
      </p:pic>
      <p:sp>
        <p:nvSpPr>
          <p:cNvPr id="230" name="⚠️ Around 85% hybrid apps never receive engine updates despite they have relatively frequent new releases."/>
          <p:cNvSpPr txBox="1"/>
          <p:nvPr/>
        </p:nvSpPr>
        <p:spPr>
          <a:xfrm>
            <a:off x="975652" y="9807206"/>
            <a:ext cx="22432697" cy="1460501"/>
          </a:xfrm>
          <a:prstGeom prst="rect">
            <a:avLst/>
          </a:prstGeom>
          <a:ln w="25400">
            <a:solidFill>
              <a:srgbClr val="5E5E5E"/>
            </a:solidFill>
            <a:prstDash val="sysDot"/>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200" b="0">
                <a:solidFill>
                  <a:srgbClr val="FF2600"/>
                </a:solidFill>
              </a:defRPr>
            </a:lvl1pPr>
          </a:lstStyle>
          <a:p>
            <a:r>
              <a:t>⚠️ Around 85% hybrid apps never receive engine updates despite they have relatively frequent new releases.</a:t>
            </a:r>
          </a:p>
        </p:txBody>
      </p:sp>
      <p:sp>
        <p:nvSpPr>
          <p:cNvPr id="231" name="⚠️ Even among the apps that receive updates, the frequency remains remarkably low (on average less than once a year)."/>
          <p:cNvSpPr txBox="1"/>
          <p:nvPr/>
        </p:nvSpPr>
        <p:spPr>
          <a:xfrm>
            <a:off x="975652" y="11836165"/>
            <a:ext cx="22432697" cy="1460501"/>
          </a:xfrm>
          <a:prstGeom prst="rect">
            <a:avLst/>
          </a:prstGeom>
          <a:ln w="25400">
            <a:solidFill>
              <a:srgbClr val="5E5E5E"/>
            </a:solidFill>
            <a:prstDash val="sysDot"/>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200" b="0">
                <a:solidFill>
                  <a:srgbClr val="FF2600"/>
                </a:solidFill>
              </a:defRPr>
            </a:lvl1pPr>
          </a:lstStyle>
          <a:p>
            <a:r>
              <a:t>⚠️ Even among the apps that receive updates, the frequency remains remarkably low (on average less than once a year).</a:t>
            </a:r>
          </a:p>
        </p:txBody>
      </p:sp>
      <p:sp>
        <p:nvSpPr>
          <p:cNvPr id="23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RQ5: Vulnerability Impact"/>
          <p:cNvSpPr txBox="1">
            <a:spLocks noGrp="1"/>
          </p:cNvSpPr>
          <p:nvPr>
            <p:ph type="title"/>
          </p:nvPr>
        </p:nvSpPr>
        <p:spPr>
          <a:prstGeom prst="rect">
            <a:avLst/>
          </a:prstGeom>
        </p:spPr>
        <p:txBody>
          <a:bodyPr/>
          <a:lstStyle/>
          <a:p>
            <a:r>
              <a:t>RQ5: Vulnerability Impact</a:t>
            </a:r>
          </a:p>
        </p:txBody>
      </p:sp>
      <p:pic>
        <p:nvPicPr>
          <p:cNvPr id="237" name="Screenshot 2024-04-01 at 3.42.28 PM.png" descr="Screenshot 2024-04-01 at 3.42.28 PM.png"/>
          <p:cNvPicPr>
            <a:picLocks noChangeAspect="1"/>
          </p:cNvPicPr>
          <p:nvPr/>
        </p:nvPicPr>
        <p:blipFill>
          <a:blip r:embed="rId3"/>
          <a:stretch>
            <a:fillRect/>
          </a:stretch>
        </p:blipFill>
        <p:spPr>
          <a:xfrm>
            <a:off x="11734705" y="5046517"/>
            <a:ext cx="11107446" cy="4652145"/>
          </a:xfrm>
          <a:prstGeom prst="rect">
            <a:avLst/>
          </a:prstGeom>
          <a:ln w="12700">
            <a:miter lim="400000"/>
          </a:ln>
        </p:spPr>
      </p:pic>
      <p:pic>
        <p:nvPicPr>
          <p:cNvPr id="238" name="Screenshot 2024-04-01 at 3.42.16 PM.png" descr="Screenshot 2024-04-01 at 3.42.16 PM.png"/>
          <p:cNvPicPr>
            <a:picLocks noChangeAspect="1"/>
          </p:cNvPicPr>
          <p:nvPr/>
        </p:nvPicPr>
        <p:blipFill>
          <a:blip r:embed="rId4"/>
          <a:stretch>
            <a:fillRect/>
          </a:stretch>
        </p:blipFill>
        <p:spPr>
          <a:xfrm>
            <a:off x="1185652" y="3192692"/>
            <a:ext cx="9516286" cy="8042296"/>
          </a:xfrm>
          <a:prstGeom prst="rect">
            <a:avLst/>
          </a:prstGeom>
          <a:ln w="12700">
            <a:miter lim="400000"/>
          </a:ln>
        </p:spPr>
      </p:pic>
      <p:sp>
        <p:nvSpPr>
          <p:cNvPr id="239" name="⚠️ Approximately 70% hybrid apps in their latest versions are susceptible to known exploits"/>
          <p:cNvSpPr txBox="1"/>
          <p:nvPr/>
        </p:nvSpPr>
        <p:spPr>
          <a:xfrm>
            <a:off x="975652" y="12116279"/>
            <a:ext cx="22432697" cy="825501"/>
          </a:xfrm>
          <a:prstGeom prst="rect">
            <a:avLst/>
          </a:prstGeom>
          <a:ln w="25400">
            <a:solidFill>
              <a:srgbClr val="5E5E5E"/>
            </a:solidFill>
            <a:prstDash val="sysDot"/>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200" b="0">
                <a:solidFill>
                  <a:srgbClr val="FF2600"/>
                </a:solidFill>
              </a:defRPr>
            </a:lvl1pPr>
          </a:lstStyle>
          <a:p>
            <a:r>
              <a:t>⚠️ Approximately 70% hybrid apps in their latest versions are susceptible to known exploits</a:t>
            </a:r>
          </a:p>
        </p:txBody>
      </p:sp>
      <p:sp>
        <p:nvSpPr>
          <p:cNvPr id="24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ase Study 1: Super App"/>
          <p:cNvSpPr txBox="1">
            <a:spLocks noGrp="1"/>
          </p:cNvSpPr>
          <p:nvPr>
            <p:ph type="title"/>
          </p:nvPr>
        </p:nvSpPr>
        <p:spPr>
          <a:xfrm>
            <a:off x="1689100" y="63770"/>
            <a:ext cx="21005800" cy="2286001"/>
          </a:xfrm>
          <a:prstGeom prst="rect">
            <a:avLst/>
          </a:prstGeom>
        </p:spPr>
        <p:txBody>
          <a:bodyPr/>
          <a:lstStyle/>
          <a:p>
            <a:r>
              <a:t>Case Study 1: Super App</a:t>
            </a:r>
          </a:p>
        </p:txBody>
      </p:sp>
      <p:sp>
        <p:nvSpPr>
          <p:cNvPr id="245" name="We published a malicious mini-app in Alipay.…"/>
          <p:cNvSpPr txBox="1">
            <a:spLocks noGrp="1"/>
          </p:cNvSpPr>
          <p:nvPr>
            <p:ph type="body" idx="1"/>
          </p:nvPr>
        </p:nvSpPr>
        <p:spPr>
          <a:xfrm>
            <a:off x="791254" y="884985"/>
            <a:ext cx="22801492" cy="9296401"/>
          </a:xfrm>
          <a:prstGeom prst="rect">
            <a:avLst/>
          </a:prstGeom>
        </p:spPr>
        <p:txBody>
          <a:bodyPr/>
          <a:lstStyle/>
          <a:p>
            <a:r>
              <a:t>We published a malicious mini-app in Alipay.</a:t>
            </a:r>
          </a:p>
          <a:p>
            <a:r>
              <a:t>We identified 27 working exploits that can crash the super-app.</a:t>
            </a:r>
          </a:p>
          <a:p>
            <a:r>
              <a:t>The same app can be published to more than 10 super-apps from the Alibaba Group with minor code modifications. </a:t>
            </a:r>
          </a:p>
        </p:txBody>
      </p:sp>
      <p:pic>
        <p:nvPicPr>
          <p:cNvPr id="246" name="Image" descr="Image"/>
          <p:cNvPicPr>
            <a:picLocks noChangeAspect="1"/>
          </p:cNvPicPr>
          <p:nvPr/>
        </p:nvPicPr>
        <p:blipFill>
          <a:blip r:embed="rId3"/>
          <a:stretch>
            <a:fillRect/>
          </a:stretch>
        </p:blipFill>
        <p:spPr>
          <a:xfrm>
            <a:off x="17706176" y="7615730"/>
            <a:ext cx="5737977" cy="10931675"/>
          </a:xfrm>
          <a:prstGeom prst="rect">
            <a:avLst/>
          </a:prstGeom>
          <a:ln w="12700">
            <a:miter lim="400000"/>
          </a:ln>
        </p:spPr>
      </p:pic>
      <p:sp>
        <p:nvSpPr>
          <p:cNvPr id="24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ase Study 2: Intent-based Attack"/>
          <p:cNvSpPr txBox="1">
            <a:spLocks noGrp="1"/>
          </p:cNvSpPr>
          <p:nvPr>
            <p:ph type="title"/>
          </p:nvPr>
        </p:nvSpPr>
        <p:spPr>
          <a:xfrm>
            <a:off x="1689100" y="-163209"/>
            <a:ext cx="21005800" cy="2286001"/>
          </a:xfrm>
          <a:prstGeom prst="rect">
            <a:avLst/>
          </a:prstGeom>
        </p:spPr>
        <p:txBody>
          <a:bodyPr/>
          <a:lstStyle>
            <a:lvl1pPr defTabSz="759459">
              <a:defRPr sz="10304"/>
            </a:lvl1pPr>
          </a:lstStyle>
          <a:p>
            <a:r>
              <a:t>Case Study 2: Intent-based Attack</a:t>
            </a:r>
          </a:p>
        </p:txBody>
      </p:sp>
      <p:sp>
        <p:nvSpPr>
          <p:cNvPr id="252" name="A well-crafted URI ‘alipayqr://platformapi?app=ID’, where ID represents the identifier of a malicious mini-app.…"/>
          <p:cNvSpPr txBox="1">
            <a:spLocks noGrp="1"/>
          </p:cNvSpPr>
          <p:nvPr>
            <p:ph type="body" idx="1"/>
          </p:nvPr>
        </p:nvSpPr>
        <p:spPr>
          <a:xfrm>
            <a:off x="999740" y="556097"/>
            <a:ext cx="21865711" cy="9296401"/>
          </a:xfrm>
          <a:prstGeom prst="rect">
            <a:avLst/>
          </a:prstGeom>
        </p:spPr>
        <p:txBody>
          <a:bodyPr/>
          <a:lstStyle/>
          <a:p>
            <a:r>
              <a:t>A well-crafted URI ‘</a:t>
            </a:r>
            <a:r>
              <a:rPr>
                <a:solidFill>
                  <a:schemeClr val="accent5">
                    <a:hueOff val="-82419"/>
                    <a:satOff val="-9513"/>
                    <a:lumOff val="-16343"/>
                  </a:schemeClr>
                </a:solidFill>
              </a:rPr>
              <a:t>alipayqr://platformapi?app=ID</a:t>
            </a:r>
            <a:r>
              <a:t>’, where ID represents the identifier of a malicious mini-app. </a:t>
            </a:r>
          </a:p>
          <a:p>
            <a:r>
              <a:t>The link can be sent through instant messaging applications like Wechat.</a:t>
            </a:r>
          </a:p>
          <a:p>
            <a:r>
              <a:t>If clicked, it automatically launches the malicious mini-app and execute exploits within its JS engine. </a:t>
            </a:r>
          </a:p>
        </p:txBody>
      </p:sp>
      <p:pic>
        <p:nvPicPr>
          <p:cNvPr id="253" name="Image" descr="Image"/>
          <p:cNvPicPr>
            <a:picLocks noChangeAspect="1"/>
          </p:cNvPicPr>
          <p:nvPr/>
        </p:nvPicPr>
        <p:blipFill>
          <a:blip r:embed="rId3"/>
          <a:stretch>
            <a:fillRect/>
          </a:stretch>
        </p:blipFill>
        <p:spPr>
          <a:xfrm>
            <a:off x="12845994" y="7745390"/>
            <a:ext cx="10946240" cy="6151788"/>
          </a:xfrm>
          <a:prstGeom prst="rect">
            <a:avLst/>
          </a:prstGeom>
          <a:ln w="12700">
            <a:miter lim="400000"/>
          </a:ln>
        </p:spPr>
      </p:pic>
      <p:sp>
        <p:nvSpPr>
          <p:cNvPr id="25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ase Study 3: Man-in-the-middle"/>
          <p:cNvSpPr txBox="1">
            <a:spLocks noGrp="1"/>
          </p:cNvSpPr>
          <p:nvPr>
            <p:ph type="title"/>
          </p:nvPr>
        </p:nvSpPr>
        <p:spPr>
          <a:prstGeom prst="rect">
            <a:avLst/>
          </a:prstGeom>
        </p:spPr>
        <p:txBody>
          <a:bodyPr/>
          <a:lstStyle>
            <a:lvl1pPr defTabSz="792479">
              <a:defRPr sz="10752"/>
            </a:lvl1pPr>
          </a:lstStyle>
          <a:p>
            <a:r>
              <a:t>Case Study 3: Man-in-the-middle</a:t>
            </a:r>
          </a:p>
        </p:txBody>
      </p:sp>
      <p:sp>
        <p:nvSpPr>
          <p:cNvPr id="259" name="Inject malicious JS snippets when the embedded engines request HTML pages or JS files.…"/>
          <p:cNvSpPr txBox="1">
            <a:spLocks noGrp="1"/>
          </p:cNvSpPr>
          <p:nvPr>
            <p:ph type="body" idx="1"/>
          </p:nvPr>
        </p:nvSpPr>
        <p:spPr>
          <a:xfrm>
            <a:off x="714497" y="6851283"/>
            <a:ext cx="22955006" cy="9296401"/>
          </a:xfrm>
          <a:prstGeom prst="rect">
            <a:avLst/>
          </a:prstGeom>
        </p:spPr>
        <p:txBody>
          <a:bodyPr/>
          <a:lstStyle/>
          <a:p>
            <a:r>
              <a:t>Inject malicious JS snippets when the embedded engines request HTML pages or JS files.</a:t>
            </a:r>
          </a:p>
          <a:p>
            <a:r>
              <a:t>We successfully triggered 11 exploits in Baidu searching App.</a:t>
            </a:r>
          </a:p>
        </p:txBody>
      </p:sp>
      <p:pic>
        <p:nvPicPr>
          <p:cNvPr id="260" name="Image" descr="Image"/>
          <p:cNvPicPr>
            <a:picLocks noChangeAspect="1"/>
          </p:cNvPicPr>
          <p:nvPr/>
        </p:nvPicPr>
        <p:blipFill>
          <a:blip r:embed="rId3"/>
          <a:stretch>
            <a:fillRect/>
          </a:stretch>
        </p:blipFill>
        <p:spPr>
          <a:xfrm>
            <a:off x="6580365" y="3617388"/>
            <a:ext cx="11999518" cy="5611287"/>
          </a:xfrm>
          <a:prstGeom prst="rect">
            <a:avLst/>
          </a:prstGeom>
          <a:ln w="12700">
            <a:miter lim="400000"/>
          </a:ln>
        </p:spPr>
      </p:pic>
      <p:sp>
        <p:nvSpPr>
          <p:cNvPr id="26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Image" descr="Image"/>
          <p:cNvPicPr>
            <a:picLocks noChangeAspect="1"/>
          </p:cNvPicPr>
          <p:nvPr/>
        </p:nvPicPr>
        <p:blipFill>
          <a:blip r:embed="rId3"/>
          <a:srcRect b="19279"/>
          <a:stretch>
            <a:fillRect/>
          </a:stretch>
        </p:blipFill>
        <p:spPr>
          <a:xfrm>
            <a:off x="2526129" y="162681"/>
            <a:ext cx="19189671" cy="8182520"/>
          </a:xfrm>
          <a:prstGeom prst="rect">
            <a:avLst/>
          </a:prstGeom>
          <a:ln w="12700">
            <a:miter lim="400000"/>
          </a:ln>
        </p:spPr>
      </p:pic>
      <p:sp>
        <p:nvSpPr>
          <p:cNvPr id="127" name="Hybrid Apps provide higher portability, lower development costs, and faster build times"/>
          <p:cNvSpPr txBox="1"/>
          <p:nvPr/>
        </p:nvSpPr>
        <p:spPr>
          <a:xfrm>
            <a:off x="869384" y="12565369"/>
            <a:ext cx="22348762" cy="746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300" b="0"/>
            </a:pPr>
            <a:r>
              <a:rPr dirty="0"/>
              <a:t>Hybrid Apps provide </a:t>
            </a:r>
            <a:r>
              <a:rPr b="1" dirty="0"/>
              <a:t>higher portability</a:t>
            </a:r>
            <a:r>
              <a:rPr dirty="0"/>
              <a:t>, </a:t>
            </a:r>
            <a:r>
              <a:rPr b="1" dirty="0"/>
              <a:t>lower development</a:t>
            </a:r>
            <a:r>
              <a:rPr dirty="0"/>
              <a:t> costs, and </a:t>
            </a:r>
            <a:r>
              <a:rPr b="1" dirty="0"/>
              <a:t>faster build times</a:t>
            </a:r>
          </a:p>
        </p:txBody>
      </p:sp>
      <p:sp>
        <p:nvSpPr>
          <p:cNvPr id="128"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3" name="TextBox 2">
            <a:extLst>
              <a:ext uri="{FF2B5EF4-FFF2-40B4-BE49-F238E27FC236}">
                <a16:creationId xmlns:a16="http://schemas.microsoft.com/office/drawing/2014/main" id="{F6DC5D87-E99F-77D9-1CF0-FE7ABC0443B8}"/>
              </a:ext>
            </a:extLst>
          </p:cNvPr>
          <p:cNvSpPr txBox="1"/>
          <p:nvPr/>
        </p:nvSpPr>
        <p:spPr>
          <a:xfrm>
            <a:off x="790114" y="8983566"/>
            <a:ext cx="22428032"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b="0" dirty="0"/>
              <a:t>JavaScript (JS) is one the most popular programming languages. </a:t>
            </a:r>
          </a:p>
          <a:p>
            <a:pPr algn="l"/>
            <a:endParaRPr lang="en-US" b="0" dirty="0"/>
          </a:p>
          <a:p>
            <a:pPr marL="457200" indent="-457200" algn="l">
              <a:buFont typeface="Arial" panose="020B0604020202020204" pitchFamily="34" charset="0"/>
              <a:buChar char="•"/>
            </a:pPr>
            <a:r>
              <a:rPr lang="en-US" b="0" dirty="0"/>
              <a:t>Although it is mainly used in web applications, JS has also been gaining significant traction in the mobile applications development. </a:t>
            </a:r>
          </a:p>
          <a:p>
            <a:pPr marL="457200" indent="-457200" algn="l">
              <a:buFont typeface="Arial" panose="020B0604020202020204" pitchFamily="34" charset="0"/>
              <a:buChar char="•"/>
            </a:pPr>
            <a:endParaRPr lang="en-US" b="0" dirty="0"/>
          </a:p>
          <a:p>
            <a:pPr marL="457200" indent="-457200" algn="l">
              <a:buFont typeface="Arial" panose="020B0604020202020204" pitchFamily="34" charset="0"/>
              <a:buChar char="•"/>
            </a:pPr>
            <a:r>
              <a:rPr lang="en-US" b="0" dirty="0"/>
              <a:t>This adoption is attributed to several distinct advantages, including higher portability, lower development costs, and faster build times. </a:t>
            </a:r>
            <a:r>
              <a:rPr lang="en-US" altLang="zh-CN" b="0" dirty="0"/>
              <a:t>W</a:t>
            </a:r>
            <a:r>
              <a:rPr lang="en-US" b="0" dirty="0"/>
              <a:t>e will call this application hybrid apps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otential Prevention"/>
          <p:cNvSpPr txBox="1">
            <a:spLocks noGrp="1"/>
          </p:cNvSpPr>
          <p:nvPr>
            <p:ph type="title"/>
          </p:nvPr>
        </p:nvSpPr>
        <p:spPr>
          <a:prstGeom prst="rect">
            <a:avLst/>
          </a:prstGeom>
        </p:spPr>
        <p:txBody>
          <a:bodyPr/>
          <a:lstStyle/>
          <a:p>
            <a:r>
              <a:t>Potential Prevention </a:t>
            </a:r>
          </a:p>
        </p:txBody>
      </p:sp>
      <p:sp>
        <p:nvSpPr>
          <p:cNvPr id="266" name="Executing Trusted JS Scripts Only.…"/>
          <p:cNvSpPr txBox="1">
            <a:spLocks noGrp="1"/>
          </p:cNvSpPr>
          <p:nvPr>
            <p:ph type="body" idx="1"/>
          </p:nvPr>
        </p:nvSpPr>
        <p:spPr>
          <a:xfrm>
            <a:off x="1494546" y="1625600"/>
            <a:ext cx="22250764" cy="9296400"/>
          </a:xfrm>
          <a:prstGeom prst="rect">
            <a:avLst/>
          </a:prstGeom>
        </p:spPr>
        <p:txBody>
          <a:bodyPr/>
          <a:lstStyle/>
          <a:p>
            <a:endParaRPr/>
          </a:p>
          <a:p>
            <a:r>
              <a:t>Executing Trusted JS Scripts Only.</a:t>
            </a:r>
          </a:p>
          <a:p>
            <a:r>
              <a:t>Disable Just-in-time compilation. </a:t>
            </a:r>
          </a:p>
          <a:p>
            <a:r>
              <a:t>Sandboxing.</a:t>
            </a:r>
          </a:p>
          <a:p>
            <a:r>
              <a:t>More?</a:t>
            </a:r>
          </a:p>
        </p:txBody>
      </p:sp>
      <p:pic>
        <p:nvPicPr>
          <p:cNvPr id="267" name="Image" descr="Image"/>
          <p:cNvPicPr>
            <a:picLocks noChangeAspect="1"/>
          </p:cNvPicPr>
          <p:nvPr/>
        </p:nvPicPr>
        <p:blipFill>
          <a:blip r:embed="rId3"/>
          <a:stretch>
            <a:fillRect/>
          </a:stretch>
        </p:blipFill>
        <p:spPr>
          <a:xfrm>
            <a:off x="14749760" y="9388357"/>
            <a:ext cx="8163337" cy="3922324"/>
          </a:xfrm>
          <a:prstGeom prst="rect">
            <a:avLst/>
          </a:prstGeom>
          <a:ln w="12700">
            <a:miter lim="400000"/>
          </a:ln>
        </p:spPr>
      </p:pic>
      <p:sp>
        <p:nvSpPr>
          <p:cNvPr id="26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Javascript Engines"/>
          <p:cNvSpPr txBox="1">
            <a:spLocks noGrp="1"/>
          </p:cNvSpPr>
          <p:nvPr>
            <p:ph type="title"/>
          </p:nvPr>
        </p:nvSpPr>
        <p:spPr>
          <a:xfrm>
            <a:off x="1481870" y="355600"/>
            <a:ext cx="21005801" cy="2286000"/>
          </a:xfrm>
          <a:prstGeom prst="rect">
            <a:avLst/>
          </a:prstGeom>
        </p:spPr>
        <p:txBody>
          <a:bodyPr/>
          <a:lstStyle/>
          <a:p>
            <a:r>
              <a:t>Javascript Engines</a:t>
            </a:r>
          </a:p>
        </p:txBody>
      </p:sp>
      <p:pic>
        <p:nvPicPr>
          <p:cNvPr id="133" name="Image" descr="Image"/>
          <p:cNvPicPr>
            <a:picLocks noChangeAspect="1"/>
          </p:cNvPicPr>
          <p:nvPr/>
        </p:nvPicPr>
        <p:blipFill>
          <a:blip r:embed="rId3"/>
          <a:stretch>
            <a:fillRect/>
          </a:stretch>
        </p:blipFill>
        <p:spPr>
          <a:xfrm>
            <a:off x="12530462" y="6245116"/>
            <a:ext cx="7509417" cy="3003768"/>
          </a:xfrm>
          <a:prstGeom prst="rect">
            <a:avLst/>
          </a:prstGeom>
          <a:ln w="12700">
            <a:miter lim="400000"/>
          </a:ln>
        </p:spPr>
      </p:pic>
      <p:sp>
        <p:nvSpPr>
          <p:cNvPr id="134" name="Javascript may be executed in a system-wide browser engine."/>
          <p:cNvSpPr txBox="1"/>
          <p:nvPr/>
        </p:nvSpPr>
        <p:spPr>
          <a:xfrm>
            <a:off x="1481870" y="2763411"/>
            <a:ext cx="17700358" cy="1995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b="0"/>
            </a:lvl1pPr>
          </a:lstStyle>
          <a:p>
            <a:pPr algn="l"/>
            <a:r>
              <a:rPr lang="en-US" dirty="0"/>
              <a:t>A hybrid app needs to use </a:t>
            </a:r>
            <a:r>
              <a:rPr lang="en-US" dirty="0" err="1"/>
              <a:t>Javascript</a:t>
            </a:r>
            <a:r>
              <a:rPr lang="en-US" dirty="0"/>
              <a:t> engines as the execution environment</a:t>
            </a:r>
          </a:p>
          <a:p>
            <a:endParaRPr lang="en-US" dirty="0"/>
          </a:p>
          <a:p>
            <a:pPr algn="l"/>
            <a:r>
              <a:rPr lang="en-US" dirty="0" err="1"/>
              <a:t>Javascript</a:t>
            </a:r>
            <a:r>
              <a:rPr lang="en-US" dirty="0"/>
              <a:t> may be executed in a system-wide browser engine. </a:t>
            </a:r>
          </a:p>
        </p:txBody>
      </p:sp>
      <p:pic>
        <p:nvPicPr>
          <p:cNvPr id="135" name="Image" descr="Image"/>
          <p:cNvPicPr>
            <a:picLocks noChangeAspect="1"/>
          </p:cNvPicPr>
          <p:nvPr/>
        </p:nvPicPr>
        <p:blipFill>
          <a:blip r:embed="rId4"/>
          <a:stretch>
            <a:fillRect/>
          </a:stretch>
        </p:blipFill>
        <p:spPr>
          <a:xfrm>
            <a:off x="1162712" y="4975229"/>
            <a:ext cx="8737915" cy="5175135"/>
          </a:xfrm>
          <a:prstGeom prst="rect">
            <a:avLst/>
          </a:prstGeom>
          <a:ln w="12700">
            <a:miter lim="400000"/>
          </a:ln>
        </p:spPr>
      </p:pic>
      <p:sp>
        <p:nvSpPr>
          <p:cNvPr id="136" name="Extensive research has been done to investigate their potential security implications[1,2,3]."/>
          <p:cNvSpPr txBox="1"/>
          <p:nvPr/>
        </p:nvSpPr>
        <p:spPr>
          <a:xfrm>
            <a:off x="1269346" y="10515057"/>
            <a:ext cx="20417727" cy="13316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b="0"/>
            </a:pPr>
            <a:r>
              <a:t>Extensive research has been done to investigate their potential security implications</a:t>
            </a:r>
            <a:r>
              <a:rPr sz="3000" baseline="31999"/>
              <a:t>[1,2,3]</a:t>
            </a:r>
            <a:r>
              <a:t>.</a:t>
            </a:r>
          </a:p>
        </p:txBody>
      </p:sp>
      <p:sp>
        <p:nvSpPr>
          <p:cNvPr id="137" name="[1] M. A. El-Zawawy, E. Losiouk, and M. Conti. Vulnerabilities in android webview objects: Still not the end! Computers &amp; Security, 109:102395, 2021"/>
          <p:cNvSpPr txBox="1"/>
          <p:nvPr/>
        </p:nvSpPr>
        <p:spPr>
          <a:xfrm>
            <a:off x="1309289" y="12211372"/>
            <a:ext cx="13528549" cy="324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600" b="0"/>
            </a:lvl1pPr>
          </a:lstStyle>
          <a:p>
            <a:r>
              <a:t>[1] M. A. El-Zawawy, E. Losiouk, and M. Conti. Vulnerabilities in android webview objects: Still not the end! Computers &amp; Security, 109:102395, 2021</a:t>
            </a:r>
          </a:p>
        </p:txBody>
      </p:sp>
      <p:sp>
        <p:nvSpPr>
          <p:cNvPr id="138" name="[2] Y. Ma, Z. Hu, Y. Liu, T. Xie, and X. Liu. Aladdin: Automating release of deep-link apis on android. In Proceedings of the 2018 World Wide Web Conference, pages 1469–1478, 2018."/>
          <p:cNvSpPr txBox="1"/>
          <p:nvPr/>
        </p:nvSpPr>
        <p:spPr>
          <a:xfrm>
            <a:off x="1286263" y="12693270"/>
            <a:ext cx="16563138" cy="3245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600" b="0"/>
            </a:lvl1pPr>
          </a:lstStyle>
          <a:p>
            <a:r>
              <a:t>[2] Y. Ma, Z. Hu, Y. Liu, T. Xie, and X. Liu. Aladdin: Automating release of deep-link apis on android. In Proceedings of the 2018 World Wide Web Conference, pages 1469–1478, 2018.</a:t>
            </a:r>
          </a:p>
        </p:txBody>
      </p:sp>
      <p:sp>
        <p:nvSpPr>
          <p:cNvPr id="139" name="[3] W. Song, Q. Huang, and J. Huang. Understanding javascript vulnerabilities in large real-world android applications. IEEE Transactions on Dependable and Secure Computing, 17(5):1063–1078, 2018"/>
          <p:cNvSpPr txBox="1"/>
          <p:nvPr/>
        </p:nvSpPr>
        <p:spPr>
          <a:xfrm>
            <a:off x="1286263" y="13175169"/>
            <a:ext cx="18239538" cy="324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600" b="0"/>
            </a:lvl1pPr>
          </a:lstStyle>
          <a:p>
            <a:r>
              <a:t>[3] W. Song, Q. Huang, and J. Huang. Understanding javascript vulnerabilities in large real-world android applications. IEEE Transactions on Dependable and Secure Computing, 17(5):1063–1078, 2018</a:t>
            </a:r>
          </a:p>
        </p:txBody>
      </p:sp>
      <p:sp>
        <p:nvSpPr>
          <p:cNvPr id="140" name="Slide Number"/>
          <p:cNvSpPr txBox="1">
            <a:spLocks noGrp="1"/>
          </p:cNvSpPr>
          <p:nvPr>
            <p:ph type="sldNum" sz="quarter" idx="4294967295"/>
          </p:nvPr>
        </p:nvSpPr>
        <p:spPr>
          <a:xfrm>
            <a:off x="23239164" y="13106896"/>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pps may bring their own"/>
          <p:cNvSpPr txBox="1">
            <a:spLocks noGrp="1"/>
          </p:cNvSpPr>
          <p:nvPr>
            <p:ph type="title"/>
          </p:nvPr>
        </p:nvSpPr>
        <p:spPr>
          <a:prstGeom prst="rect">
            <a:avLst/>
          </a:prstGeom>
        </p:spPr>
        <p:txBody>
          <a:bodyPr/>
          <a:lstStyle/>
          <a:p>
            <a:r>
              <a:t>Apps may bring their own</a:t>
            </a:r>
          </a:p>
        </p:txBody>
      </p:sp>
      <p:sp>
        <p:nvSpPr>
          <p:cNvPr id="145" name="Alternatively, an considerable number of apps seem to ship an embedded JS engine.…"/>
          <p:cNvSpPr txBox="1">
            <a:spLocks noGrp="1"/>
          </p:cNvSpPr>
          <p:nvPr>
            <p:ph type="body" idx="1"/>
          </p:nvPr>
        </p:nvSpPr>
        <p:spPr>
          <a:xfrm>
            <a:off x="1056612" y="960249"/>
            <a:ext cx="22270776" cy="9296401"/>
          </a:xfrm>
          <a:prstGeom prst="rect">
            <a:avLst/>
          </a:prstGeom>
        </p:spPr>
        <p:txBody>
          <a:bodyPr/>
          <a:lstStyle/>
          <a:p>
            <a:r>
              <a:rPr dirty="0"/>
              <a:t>Alternatively, an considerable number of apps seem to ship an embedded JS engine</a:t>
            </a:r>
            <a:r>
              <a:rPr lang="en-US" dirty="0"/>
              <a:t> rather than as a native library</a:t>
            </a:r>
            <a:r>
              <a:rPr dirty="0"/>
              <a:t>.</a:t>
            </a:r>
          </a:p>
          <a:p>
            <a:r>
              <a:rPr dirty="0"/>
              <a:t>Many of them allow arbitrary JS input.</a:t>
            </a:r>
          </a:p>
          <a:p>
            <a:r>
              <a:rPr dirty="0"/>
              <a:t>Rarely explored in previous research.</a:t>
            </a:r>
          </a:p>
        </p:txBody>
      </p:sp>
      <p:pic>
        <p:nvPicPr>
          <p:cNvPr id="146" name="Screenshot 2024-03-25 at 4.37.52 PM.png" descr="Screenshot 2024-03-25 at 4.37.52 PM.png"/>
          <p:cNvPicPr>
            <a:picLocks noChangeAspect="1"/>
          </p:cNvPicPr>
          <p:nvPr/>
        </p:nvPicPr>
        <p:blipFill>
          <a:blip r:embed="rId3"/>
          <a:stretch>
            <a:fillRect/>
          </a:stretch>
        </p:blipFill>
        <p:spPr>
          <a:xfrm>
            <a:off x="12185650" y="4129080"/>
            <a:ext cx="8644992" cy="4021427"/>
          </a:xfrm>
          <a:prstGeom prst="rect">
            <a:avLst/>
          </a:prstGeom>
          <a:ln w="12700">
            <a:miter lim="400000"/>
          </a:ln>
        </p:spPr>
      </p:pic>
      <p:pic>
        <p:nvPicPr>
          <p:cNvPr id="147" name="Screenshot 2024-03-25 at 4.39.22 PM.png" descr="Screenshot 2024-03-25 at 4.39.22 PM.png"/>
          <p:cNvPicPr>
            <a:picLocks noChangeAspect="1"/>
          </p:cNvPicPr>
          <p:nvPr/>
        </p:nvPicPr>
        <p:blipFill>
          <a:blip r:embed="rId4"/>
          <a:stretch>
            <a:fillRect/>
          </a:stretch>
        </p:blipFill>
        <p:spPr>
          <a:xfrm>
            <a:off x="540346" y="7818610"/>
            <a:ext cx="9796462" cy="2790508"/>
          </a:xfrm>
          <a:prstGeom prst="rect">
            <a:avLst/>
          </a:prstGeom>
          <a:ln w="12700">
            <a:miter lim="400000"/>
          </a:ln>
        </p:spPr>
      </p:pic>
      <p:sp>
        <p:nvSpPr>
          <p:cNvPr id="148"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3" name="TextBox 2">
            <a:extLst>
              <a:ext uri="{FF2B5EF4-FFF2-40B4-BE49-F238E27FC236}">
                <a16:creationId xmlns:a16="http://schemas.microsoft.com/office/drawing/2014/main" id="{C5856F82-FB13-7F42-8228-A45179517568}"/>
              </a:ext>
            </a:extLst>
          </p:cNvPr>
          <p:cNvSpPr txBox="1"/>
          <p:nvPr/>
        </p:nvSpPr>
        <p:spPr>
          <a:xfrm>
            <a:off x="10458848" y="8150507"/>
            <a:ext cx="14468942"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An recent example is the WeChat input method, as a simple Chinese input method, it consume around 200 mb’s space. This is because they ship a full chrome engine inside their application</a:t>
            </a:r>
            <a:r>
              <a:rPr lang="en-US" dirty="0"/>
              <a:t>.</a:t>
            </a:r>
          </a:p>
        </p:txBody>
      </p:sp>
      <p:sp>
        <p:nvSpPr>
          <p:cNvPr id="5" name="TextBox 4">
            <a:extLst>
              <a:ext uri="{FF2B5EF4-FFF2-40B4-BE49-F238E27FC236}">
                <a16:creationId xmlns:a16="http://schemas.microsoft.com/office/drawing/2014/main" id="{7BCA82CA-2CC7-E175-165D-751DBE39E404}"/>
              </a:ext>
            </a:extLst>
          </p:cNvPr>
          <p:cNvSpPr txBox="1"/>
          <p:nvPr/>
        </p:nvSpPr>
        <p:spPr>
          <a:xfrm>
            <a:off x="1056612" y="10510762"/>
            <a:ext cx="23071079"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400" b="0" dirty="0"/>
              <a:t>We argue that security implications in these shipped engines can be very critical based on two key observations: They are seldomly updated and they most of the time, they are allowed to accept arbitrary </a:t>
            </a:r>
            <a:r>
              <a:rPr lang="en-US" sz="4400" b="0" dirty="0" err="1"/>
              <a:t>js</a:t>
            </a:r>
            <a:r>
              <a:rPr lang="en-US" sz="4400" b="0" dirty="0"/>
              <a:t> input. </a:t>
            </a:r>
          </a:p>
          <a:p>
            <a:pPr algn="l"/>
            <a:r>
              <a:rPr lang="en-US" sz="4400" b="0" dirty="0"/>
              <a:t>This is an important aspect that is rarely explored in previous research</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search Questions"/>
          <p:cNvSpPr txBox="1">
            <a:spLocks noGrp="1"/>
          </p:cNvSpPr>
          <p:nvPr>
            <p:ph type="title"/>
          </p:nvPr>
        </p:nvSpPr>
        <p:spPr>
          <a:xfrm>
            <a:off x="1689100" y="-65932"/>
            <a:ext cx="21005800" cy="2286001"/>
          </a:xfrm>
          <a:prstGeom prst="rect">
            <a:avLst/>
          </a:prstGeom>
        </p:spPr>
        <p:txBody>
          <a:bodyPr/>
          <a:lstStyle/>
          <a:p>
            <a:pPr lvl="1"/>
            <a:r>
              <a:t>Research Questions</a:t>
            </a:r>
          </a:p>
        </p:txBody>
      </p:sp>
      <p:sp>
        <p:nvSpPr>
          <p:cNvPr id="153" name="RQ1: What is the scale of Android Apps that embed JS engines as native binaries?…"/>
          <p:cNvSpPr txBox="1">
            <a:spLocks noGrp="1"/>
          </p:cNvSpPr>
          <p:nvPr>
            <p:ph type="body" idx="1"/>
          </p:nvPr>
        </p:nvSpPr>
        <p:spPr>
          <a:xfrm>
            <a:off x="358414" y="2092876"/>
            <a:ext cx="24072548" cy="9194801"/>
          </a:xfrm>
          <a:prstGeom prst="rect">
            <a:avLst/>
          </a:prstGeom>
        </p:spPr>
        <p:txBody>
          <a:bodyPr/>
          <a:lstStyle/>
          <a:p>
            <a:r>
              <a:t>RQ1: What is the scale of Android Apps that embed JS engines as native binaries?</a:t>
            </a:r>
          </a:p>
          <a:p>
            <a:r>
              <a:t>RQ2: What functionalities do the embedded engines serve within the apps?</a:t>
            </a:r>
          </a:p>
          <a:p>
            <a:r>
              <a:t>RQ3: What versions of JS engines are being utilized? </a:t>
            </a:r>
          </a:p>
          <a:p>
            <a:r>
              <a:t>RQ4: Do the embedded engines receive security updates? If so, what is the update frequency</a:t>
            </a:r>
          </a:p>
          <a:p>
            <a:r>
              <a:t>RQ5: To what extent are the JS engines affected by security vulnerabilities?</a:t>
            </a:r>
          </a:p>
        </p:txBody>
      </p:sp>
      <p:pic>
        <p:nvPicPr>
          <p:cNvPr id="154" name="Image" descr="Image"/>
          <p:cNvPicPr>
            <a:picLocks noChangeAspect="1"/>
          </p:cNvPicPr>
          <p:nvPr/>
        </p:nvPicPr>
        <p:blipFill>
          <a:blip r:embed="rId3"/>
          <a:stretch>
            <a:fillRect/>
          </a:stretch>
        </p:blipFill>
        <p:spPr>
          <a:xfrm>
            <a:off x="19065408" y="10056418"/>
            <a:ext cx="4196258" cy="3315562"/>
          </a:xfrm>
          <a:prstGeom prst="rect">
            <a:avLst/>
          </a:prstGeom>
          <a:ln w="12700">
            <a:miter lim="400000"/>
          </a:ln>
        </p:spPr>
      </p:pic>
      <p:sp>
        <p:nvSpPr>
          <p:cNvPr id="155"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JS-Inspector"/>
          <p:cNvSpPr txBox="1">
            <a:spLocks noGrp="1"/>
          </p:cNvSpPr>
          <p:nvPr>
            <p:ph type="title"/>
          </p:nvPr>
        </p:nvSpPr>
        <p:spPr>
          <a:prstGeom prst="rect">
            <a:avLst/>
          </a:prstGeom>
        </p:spPr>
        <p:txBody>
          <a:bodyPr/>
          <a:lstStyle/>
          <a:p>
            <a:r>
              <a:t>JS-Inspector</a:t>
            </a:r>
          </a:p>
        </p:txBody>
      </p:sp>
      <p:pic>
        <p:nvPicPr>
          <p:cNvPr id="160" name="Screenshot 2024-04-01 at 4.43.15 PM.png" descr="Screenshot 2024-04-01 at 4.43.15 PM.png"/>
          <p:cNvPicPr>
            <a:picLocks noChangeAspect="1"/>
          </p:cNvPicPr>
          <p:nvPr/>
        </p:nvPicPr>
        <p:blipFill>
          <a:blip r:embed="rId3"/>
          <a:stretch>
            <a:fillRect/>
          </a:stretch>
        </p:blipFill>
        <p:spPr>
          <a:xfrm>
            <a:off x="295609" y="4056734"/>
            <a:ext cx="23792782" cy="6086527"/>
          </a:xfrm>
          <a:prstGeom prst="rect">
            <a:avLst/>
          </a:prstGeom>
          <a:ln w="12700">
            <a:miter lim="400000"/>
          </a:ln>
        </p:spPr>
      </p:pic>
      <p:sp>
        <p:nvSpPr>
          <p:cNvPr id="161" name="We developed an analysis pipeline named JS-Inspector."/>
          <p:cNvSpPr txBox="1"/>
          <p:nvPr/>
        </p:nvSpPr>
        <p:spPr>
          <a:xfrm>
            <a:off x="5148150" y="11130767"/>
            <a:ext cx="14995615" cy="1507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700" b="0"/>
            </a:lvl1pPr>
          </a:lstStyle>
          <a:p>
            <a:r>
              <a:t>We developed an analysis pipeline named JS-Inspector.</a:t>
            </a:r>
          </a:p>
        </p:txBody>
      </p:sp>
      <p:sp>
        <p:nvSpPr>
          <p:cNvPr id="162"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PK Dataset Curation"/>
          <p:cNvSpPr txBox="1">
            <a:spLocks noGrp="1"/>
          </p:cNvSpPr>
          <p:nvPr>
            <p:ph type="title"/>
          </p:nvPr>
        </p:nvSpPr>
        <p:spPr>
          <a:prstGeom prst="rect">
            <a:avLst/>
          </a:prstGeom>
        </p:spPr>
        <p:txBody>
          <a:bodyPr/>
          <a:lstStyle/>
          <a:p>
            <a:r>
              <a:t>APK Dataset Curation</a:t>
            </a:r>
          </a:p>
        </p:txBody>
      </p:sp>
      <p:sp>
        <p:nvSpPr>
          <p:cNvPr id="167" name="A large-scale Android app dataset.…"/>
          <p:cNvSpPr txBox="1">
            <a:spLocks noGrp="1"/>
          </p:cNvSpPr>
          <p:nvPr>
            <p:ph type="body" idx="1"/>
          </p:nvPr>
        </p:nvSpPr>
        <p:spPr>
          <a:xfrm>
            <a:off x="1240822" y="1283698"/>
            <a:ext cx="21902356" cy="10319686"/>
          </a:xfrm>
          <a:prstGeom prst="rect">
            <a:avLst/>
          </a:prstGeom>
        </p:spPr>
        <p:txBody>
          <a:bodyPr/>
          <a:lstStyle/>
          <a:p>
            <a:r>
              <a:t>A large-scale Android app dataset.</a:t>
            </a:r>
          </a:p>
          <a:p>
            <a:r>
              <a:t>Source: Google Play, Andzoo, APKPure, and APKChina. </a:t>
            </a:r>
          </a:p>
          <a:p>
            <a:r>
              <a:t>Collected on July 2023, spanning a timeframe of five years.</a:t>
            </a:r>
          </a:p>
          <a:p>
            <a:r>
              <a:t>1,022,327 APKs and 65,721 unique apps</a:t>
            </a:r>
          </a:p>
        </p:txBody>
      </p:sp>
      <p:pic>
        <p:nvPicPr>
          <p:cNvPr id="168" name="Image" descr="Image"/>
          <p:cNvPicPr>
            <a:picLocks noChangeAspect="1"/>
          </p:cNvPicPr>
          <p:nvPr/>
        </p:nvPicPr>
        <p:blipFill>
          <a:blip r:embed="rId3"/>
          <a:stretch>
            <a:fillRect/>
          </a:stretch>
        </p:blipFill>
        <p:spPr>
          <a:xfrm>
            <a:off x="2406703" y="10699552"/>
            <a:ext cx="5029137" cy="2628130"/>
          </a:xfrm>
          <a:prstGeom prst="rect">
            <a:avLst/>
          </a:prstGeom>
          <a:ln w="12700">
            <a:miter lim="400000"/>
          </a:ln>
        </p:spPr>
      </p:pic>
      <p:pic>
        <p:nvPicPr>
          <p:cNvPr id="169" name="Image" descr="Image"/>
          <p:cNvPicPr>
            <a:picLocks noChangeAspect="1"/>
          </p:cNvPicPr>
          <p:nvPr/>
        </p:nvPicPr>
        <p:blipFill>
          <a:blip r:embed="rId4"/>
          <a:stretch>
            <a:fillRect/>
          </a:stretch>
        </p:blipFill>
        <p:spPr>
          <a:xfrm>
            <a:off x="10346362" y="10374129"/>
            <a:ext cx="3278975" cy="3278976"/>
          </a:xfrm>
          <a:prstGeom prst="rect">
            <a:avLst/>
          </a:prstGeom>
          <a:ln w="12700">
            <a:miter lim="400000"/>
          </a:ln>
        </p:spPr>
      </p:pic>
      <p:pic>
        <p:nvPicPr>
          <p:cNvPr id="170" name="Image" descr="Image"/>
          <p:cNvPicPr>
            <a:picLocks noChangeAspect="1"/>
          </p:cNvPicPr>
          <p:nvPr/>
        </p:nvPicPr>
        <p:blipFill>
          <a:blip r:embed="rId5"/>
          <a:stretch>
            <a:fillRect/>
          </a:stretch>
        </p:blipFill>
        <p:spPr>
          <a:xfrm>
            <a:off x="18127685" y="10165604"/>
            <a:ext cx="2844801" cy="2844801"/>
          </a:xfrm>
          <a:prstGeom prst="rect">
            <a:avLst/>
          </a:prstGeom>
          <a:ln w="12700">
            <a:miter lim="400000"/>
          </a:ln>
        </p:spPr>
      </p:pic>
      <p:sp>
        <p:nvSpPr>
          <p:cNvPr id="171"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JS Engine Identification"/>
          <p:cNvSpPr txBox="1">
            <a:spLocks noGrp="1"/>
          </p:cNvSpPr>
          <p:nvPr>
            <p:ph type="title"/>
          </p:nvPr>
        </p:nvSpPr>
        <p:spPr>
          <a:prstGeom prst="rect">
            <a:avLst/>
          </a:prstGeom>
        </p:spPr>
        <p:txBody>
          <a:bodyPr/>
          <a:lstStyle/>
          <a:p>
            <a:r>
              <a:t>JS Engine Identification </a:t>
            </a:r>
          </a:p>
        </p:txBody>
      </p:sp>
      <p:sp>
        <p:nvSpPr>
          <p:cNvPr id="176" name="Aim: Determine whether a native library contains a JS engine. If so, what version?…"/>
          <p:cNvSpPr txBox="1">
            <a:spLocks noGrp="1"/>
          </p:cNvSpPr>
          <p:nvPr>
            <p:ph type="body" idx="1"/>
          </p:nvPr>
        </p:nvSpPr>
        <p:spPr>
          <a:xfrm>
            <a:off x="213421" y="969460"/>
            <a:ext cx="23957158" cy="10285506"/>
          </a:xfrm>
          <a:prstGeom prst="rect">
            <a:avLst/>
          </a:prstGeom>
        </p:spPr>
        <p:txBody>
          <a:bodyPr/>
          <a:lstStyle/>
          <a:p>
            <a:r>
              <a:t>Aim: Determine whether a native library contains a JS engine. If so, what version?</a:t>
            </a:r>
          </a:p>
          <a:p>
            <a:r>
              <a:t>Static Approach: String RegEx, ELF Similarity Measurement (i.e., import/export symbols)</a:t>
            </a:r>
          </a:p>
          <a:p>
            <a:r>
              <a:t>Dynamic Approach: Invoke Debugging Interfaces at runtime (i.e., v8::GetVersion())</a:t>
            </a:r>
          </a:p>
        </p:txBody>
      </p:sp>
      <p:pic>
        <p:nvPicPr>
          <p:cNvPr id="177" name="Image" descr="Image"/>
          <p:cNvPicPr>
            <a:picLocks noChangeAspect="1"/>
          </p:cNvPicPr>
          <p:nvPr/>
        </p:nvPicPr>
        <p:blipFill>
          <a:blip r:embed="rId3"/>
          <a:stretch>
            <a:fillRect/>
          </a:stretch>
        </p:blipFill>
        <p:spPr>
          <a:xfrm>
            <a:off x="19183088" y="9828321"/>
            <a:ext cx="3555857" cy="3555858"/>
          </a:xfrm>
          <a:prstGeom prst="rect">
            <a:avLst/>
          </a:prstGeom>
          <a:ln w="12700">
            <a:miter lim="400000"/>
          </a:ln>
        </p:spPr>
      </p:pic>
      <p:sp>
        <p:nvSpPr>
          <p:cNvPr id="178"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rate Exploit Databases"/>
          <p:cNvSpPr txBox="1">
            <a:spLocks noGrp="1"/>
          </p:cNvSpPr>
          <p:nvPr>
            <p:ph type="title"/>
          </p:nvPr>
        </p:nvSpPr>
        <p:spPr>
          <a:prstGeom prst="rect">
            <a:avLst/>
          </a:prstGeom>
        </p:spPr>
        <p:txBody>
          <a:bodyPr/>
          <a:lstStyle/>
          <a:p>
            <a:r>
              <a:t>Curate Exploit Databases</a:t>
            </a:r>
          </a:p>
        </p:txBody>
      </p:sp>
      <p:sp>
        <p:nvSpPr>
          <p:cNvPr id="183" name="We construct a database of 129 JS exploits revealed between Jan 2019 to May 2023.…"/>
          <p:cNvSpPr txBox="1">
            <a:spLocks noGrp="1"/>
          </p:cNvSpPr>
          <p:nvPr>
            <p:ph type="body" idx="1"/>
          </p:nvPr>
        </p:nvSpPr>
        <p:spPr>
          <a:xfrm>
            <a:off x="1364844" y="796587"/>
            <a:ext cx="21005801" cy="9296401"/>
          </a:xfrm>
          <a:prstGeom prst="rect">
            <a:avLst/>
          </a:prstGeom>
        </p:spPr>
        <p:txBody>
          <a:bodyPr/>
          <a:lstStyle/>
          <a:p>
            <a:r>
              <a:t>We construct a database of 129 JS exploits revealed between Jan 2019 to May 2023. </a:t>
            </a:r>
          </a:p>
          <a:p>
            <a:r>
              <a:t>Sources: Search engines in Chromium bug tracker and Webkit bug tracker.</a:t>
            </a:r>
          </a:p>
        </p:txBody>
      </p:sp>
      <p:pic>
        <p:nvPicPr>
          <p:cNvPr id="184" name="Screenshot 2024-04-01 at 4.50.08 PM.png" descr="Screenshot 2024-04-01 at 4.50.08 PM.png"/>
          <p:cNvPicPr>
            <a:picLocks noChangeAspect="1"/>
          </p:cNvPicPr>
          <p:nvPr/>
        </p:nvPicPr>
        <p:blipFill>
          <a:blip r:embed="rId3"/>
          <a:stretch>
            <a:fillRect/>
          </a:stretch>
        </p:blipFill>
        <p:spPr>
          <a:xfrm>
            <a:off x="4401470" y="8506838"/>
            <a:ext cx="15581060" cy="4270951"/>
          </a:xfrm>
          <a:prstGeom prst="rect">
            <a:avLst/>
          </a:prstGeom>
          <a:ln w="12700">
            <a:miter lim="400000"/>
          </a:ln>
        </p:spPr>
      </p:pic>
      <p:sp>
        <p:nvSpPr>
          <p:cNvPr id="185" name="Slide Number"/>
          <p:cNvSpPr txBox="1">
            <a:spLocks noGrp="1"/>
          </p:cNvSpPr>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2778</Words>
  <Application>Microsoft Office PowerPoint</Application>
  <PresentationFormat>Custom</PresentationFormat>
  <Paragraphs>168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Helvetica Neue</vt:lpstr>
      <vt:lpstr>Helvetica Neue Light</vt:lpstr>
      <vt:lpstr>Helvetica Neue Medium</vt:lpstr>
      <vt:lpstr>Arial</vt:lpstr>
      <vt:lpstr>White</vt:lpstr>
      <vt:lpstr>Keep Me Updated: An Empirical Study on Embedded JavaScript Engines in Android Apps</vt:lpstr>
      <vt:lpstr>PowerPoint Presentation</vt:lpstr>
      <vt:lpstr>Javascript Engines</vt:lpstr>
      <vt:lpstr>Apps may bring their own</vt:lpstr>
      <vt:lpstr>Research Questions</vt:lpstr>
      <vt:lpstr>JS-Inspector</vt:lpstr>
      <vt:lpstr>APK Dataset Curation</vt:lpstr>
      <vt:lpstr>JS Engine Identification </vt:lpstr>
      <vt:lpstr>Curate Exploit Databases</vt:lpstr>
      <vt:lpstr>Vulnerability Testing</vt:lpstr>
      <vt:lpstr>RQ1: Prevalence of JS engines in Android Apps</vt:lpstr>
      <vt:lpstr>RQ2: Utilization of JS engines</vt:lpstr>
      <vt:lpstr>RQ2: Utilization of JS engines</vt:lpstr>
      <vt:lpstr>RQ3: Engine Outdateness</vt:lpstr>
      <vt:lpstr>RQ4: Update Frequency</vt:lpstr>
      <vt:lpstr>RQ5: Vulnerability Impact</vt:lpstr>
      <vt:lpstr>Case Study 1: Super App</vt:lpstr>
      <vt:lpstr>Case Study 2: Intent-based Attack</vt:lpstr>
      <vt:lpstr>Case Study 3: Man-in-the-middle</vt:lpstr>
      <vt:lpstr>Potential Prevention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 Me Updated: An Empirical Study on Embedded JavaScript Engines in Android Apps</dc:title>
  <cp:lastModifiedBy>Kunsong Zhao</cp:lastModifiedBy>
  <cp:revision>9</cp:revision>
  <dcterms:modified xsi:type="dcterms:W3CDTF">2024-04-12T01:05:17Z</dcterms:modified>
</cp:coreProperties>
</file>