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4" d="100"/>
          <a:sy n="114" d="100"/>
        </p:scale>
        <p:origin x="-94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82B4-2EE7-F74A-978E-A0AB73D435E0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48C0-C112-C14D-97EC-6EACAF88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7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82B4-2EE7-F74A-978E-A0AB73D435E0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48C0-C112-C14D-97EC-6EACAF88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3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82B4-2EE7-F74A-978E-A0AB73D435E0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48C0-C112-C14D-97EC-6EACAF88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3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82B4-2EE7-F74A-978E-A0AB73D435E0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48C0-C112-C14D-97EC-6EACAF88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2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82B4-2EE7-F74A-978E-A0AB73D435E0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48C0-C112-C14D-97EC-6EACAF88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8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82B4-2EE7-F74A-978E-A0AB73D435E0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48C0-C112-C14D-97EC-6EACAF88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6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82B4-2EE7-F74A-978E-A0AB73D435E0}" type="datetimeFigureOut">
              <a:rPr lang="en-US" smtClean="0"/>
              <a:t>4/24/15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48C0-C112-C14D-97EC-6EACAF88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1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82B4-2EE7-F74A-978E-A0AB73D435E0}" type="datetimeFigureOut">
              <a:rPr lang="en-US" smtClean="0"/>
              <a:t>4/24/15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48C0-C112-C14D-97EC-6EACAF88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6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82B4-2EE7-F74A-978E-A0AB73D435E0}" type="datetimeFigureOut">
              <a:rPr lang="en-US" smtClean="0"/>
              <a:t>4/24/15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48C0-C112-C14D-97EC-6EACAF88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9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82B4-2EE7-F74A-978E-A0AB73D435E0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48C0-C112-C14D-97EC-6EACAF88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7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82B4-2EE7-F74A-978E-A0AB73D435E0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48C0-C112-C14D-97EC-6EACAF88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3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B82B4-2EE7-F74A-978E-A0AB73D435E0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648C0-C112-C14D-97EC-6EACAF88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4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9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/>
          <p:cNvGrpSpPr/>
          <p:nvPr/>
        </p:nvGrpSpPr>
        <p:grpSpPr>
          <a:xfrm>
            <a:off x="615215" y="1035316"/>
            <a:ext cx="7913570" cy="4787369"/>
            <a:chOff x="415010" y="323057"/>
            <a:chExt cx="7913570" cy="4787369"/>
          </a:xfrm>
        </p:grpSpPr>
        <p:sp>
          <p:nvSpPr>
            <p:cNvPr id="4" name="Rectangle 3"/>
            <p:cNvSpPr/>
            <p:nvPr/>
          </p:nvSpPr>
          <p:spPr>
            <a:xfrm>
              <a:off x="2570341" y="1705481"/>
              <a:ext cx="1184475" cy="608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Helvetica Neue"/>
                  <a:cs typeface="Helvetica Neue"/>
                </a:rPr>
                <a:t>Analysis Windowing</a:t>
              </a:r>
              <a:endParaRPr lang="en-US" sz="11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05486" y="4524210"/>
              <a:ext cx="1048368" cy="586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Helvetica Neue"/>
                  <a:cs typeface="Helvetica Neue"/>
                </a:rPr>
                <a:t>Quantize</a:t>
              </a:r>
              <a:endParaRPr lang="en-US" sz="11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85301" y="3666270"/>
              <a:ext cx="1087671" cy="598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Helvetica Neue"/>
                  <a:cs typeface="Helvetica Neue"/>
                </a:rPr>
                <a:t>Bit Allocation</a:t>
              </a:r>
              <a:endParaRPr lang="en-US" sz="11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86369" y="2756426"/>
              <a:ext cx="1086603" cy="561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Helvetica Neue"/>
                  <a:cs typeface="Helvetica Neue"/>
                </a:rPr>
                <a:t>MDCT</a:t>
              </a:r>
              <a:endParaRPr lang="en-US" sz="11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74241" y="3654973"/>
              <a:ext cx="1048368" cy="6086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Helvetica Neue"/>
                  <a:cs typeface="Helvetica Neue"/>
                </a:rPr>
                <a:t>Perceptual Model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74241" y="2756426"/>
              <a:ext cx="1048368" cy="561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Helvetica Neue"/>
                  <a:cs typeface="Helvetica Neue"/>
                </a:rPr>
                <a:t>FFT</a:t>
              </a:r>
              <a:endParaRPr lang="en-US" sz="11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5010" y="1715059"/>
              <a:ext cx="1433142" cy="621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Helvetica Neue"/>
                  <a:cs typeface="Helvetica Neue"/>
                </a:rPr>
                <a:t>Synthesis Windowing/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Helvetica Neue"/>
                  <a:cs typeface="Helvetica Neue"/>
                </a:rPr>
                <a:t>Overlap and Add</a:t>
              </a:r>
              <a:endParaRPr lang="en-US" sz="11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79763" y="716070"/>
              <a:ext cx="1184475" cy="60821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Helvetica Neue"/>
                  <a:cs typeface="Helvetica Neue"/>
                </a:rPr>
                <a:t>Block Construction</a:t>
              </a:r>
              <a:endParaRPr lang="en-US" sz="11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808900" y="3318067"/>
              <a:ext cx="0" cy="33690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529670" y="3329364"/>
              <a:ext cx="0" cy="33690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7" idx="0"/>
            </p:cNvCxnSpPr>
            <p:nvPr/>
          </p:nvCxnSpPr>
          <p:spPr>
            <a:xfrm>
              <a:off x="2529670" y="4255457"/>
              <a:ext cx="0" cy="26875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1" idx="1"/>
              <a:endCxn id="9" idx="3"/>
            </p:cNvCxnSpPr>
            <p:nvPr/>
          </p:nvCxnSpPr>
          <p:spPr>
            <a:xfrm flipH="1">
              <a:off x="3072972" y="3959278"/>
              <a:ext cx="201269" cy="604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1" idx="0"/>
              <a:endCxn id="54" idx="2"/>
            </p:cNvCxnSpPr>
            <p:nvPr/>
          </p:nvCxnSpPr>
          <p:spPr>
            <a:xfrm flipV="1">
              <a:off x="1128416" y="3318067"/>
              <a:ext cx="3165" cy="120614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4" idx="3"/>
              <a:endCxn id="12" idx="0"/>
            </p:cNvCxnSpPr>
            <p:nvPr/>
          </p:nvCxnSpPr>
          <p:spPr>
            <a:xfrm>
              <a:off x="3754816" y="2009588"/>
              <a:ext cx="43609" cy="746838"/>
            </a:xfrm>
            <a:prstGeom prst="bentConnector2">
              <a:avLst/>
            </a:prstGeom>
            <a:ln w="158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4" idx="1"/>
              <a:endCxn id="10" idx="0"/>
            </p:cNvCxnSpPr>
            <p:nvPr/>
          </p:nvCxnSpPr>
          <p:spPr>
            <a:xfrm rot="10800000" flipV="1">
              <a:off x="2529671" y="2009588"/>
              <a:ext cx="40670" cy="746838"/>
            </a:xfrm>
            <a:prstGeom prst="bentConnector2">
              <a:avLst/>
            </a:prstGeom>
            <a:ln w="158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604232" y="4524210"/>
              <a:ext cx="1048368" cy="586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tx1"/>
                  </a:solidFill>
                  <a:latin typeface="Helvetica Neue"/>
                  <a:cs typeface="Helvetica Neue"/>
                </a:rPr>
                <a:t>Dequantize</a:t>
              </a:r>
              <a:endParaRPr lang="en-US" sz="11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88279" y="2756426"/>
              <a:ext cx="1086603" cy="561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Helvetica Neue"/>
                  <a:cs typeface="Helvetica Neue"/>
                </a:rPr>
                <a:t>IMDCT</a:t>
              </a:r>
              <a:endParaRPr lang="en-US" sz="11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74305" y="1705481"/>
              <a:ext cx="1184475" cy="60821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Helvetica Neue"/>
                  <a:cs typeface="Helvetica Neue"/>
                </a:rPr>
                <a:t>Analysis Windowing</a:t>
              </a:r>
              <a:endParaRPr lang="en-US" sz="11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446730" y="4423951"/>
              <a:ext cx="1048368" cy="58621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Helvetica Neue"/>
                  <a:cs typeface="Helvetica Neue"/>
                </a:rPr>
                <a:t>Quantize</a:t>
              </a:r>
              <a:endParaRPr lang="en-US" sz="11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426545" y="3566011"/>
              <a:ext cx="1087671" cy="5981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Helvetica Neue"/>
                  <a:cs typeface="Helvetica Neue"/>
                </a:rPr>
                <a:t>Bit Allocation?</a:t>
              </a:r>
              <a:endParaRPr lang="en-US" sz="11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427613" y="2656167"/>
              <a:ext cx="1086603" cy="5616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Helvetica Neue"/>
                  <a:cs typeface="Helvetica Neue"/>
                </a:rPr>
                <a:t>Sensing</a:t>
              </a:r>
              <a:endParaRPr lang="en-US" sz="11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5970914" y="3229105"/>
              <a:ext cx="0" cy="33690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56" idx="0"/>
            </p:cNvCxnSpPr>
            <p:nvPr/>
          </p:nvCxnSpPr>
          <p:spPr>
            <a:xfrm>
              <a:off x="5970914" y="4155198"/>
              <a:ext cx="0" cy="26875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8" idx="0"/>
              <a:endCxn id="69" idx="2"/>
            </p:cNvCxnSpPr>
            <p:nvPr/>
          </p:nvCxnSpPr>
          <p:spPr>
            <a:xfrm flipV="1">
              <a:off x="7611453" y="3262369"/>
              <a:ext cx="556" cy="11594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7087269" y="4421804"/>
              <a:ext cx="1048368" cy="58621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tx1"/>
                  </a:solidFill>
                  <a:latin typeface="Helvetica Neue"/>
                  <a:cs typeface="Helvetica Neue"/>
                </a:rPr>
                <a:t>Dequantize</a:t>
              </a:r>
              <a:endParaRPr lang="en-US" sz="11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013079" y="2608885"/>
              <a:ext cx="1197859" cy="6534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Helvetica Neue"/>
                  <a:cs typeface="Helvetica Neue"/>
                </a:rPr>
                <a:t>Perceptual Reconstruction</a:t>
              </a:r>
              <a:endParaRPr lang="en-US" sz="11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895438" y="1703919"/>
              <a:ext cx="1433142" cy="62169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Helvetica Neue"/>
                  <a:cs typeface="Helvetica Neue"/>
                </a:rPr>
                <a:t>Synthesis Windowing/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Helvetica Neue"/>
                  <a:cs typeface="Helvetica Neue"/>
                </a:rPr>
                <a:t>Overlap and Add</a:t>
              </a:r>
              <a:endParaRPr lang="en-US" sz="11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cxnSp>
          <p:nvCxnSpPr>
            <p:cNvPr id="77" name="Straight Arrow Connector 76"/>
            <p:cNvCxnSpPr>
              <a:stCxn id="56" idx="3"/>
              <a:endCxn id="68" idx="1"/>
            </p:cNvCxnSpPr>
            <p:nvPr/>
          </p:nvCxnSpPr>
          <p:spPr>
            <a:xfrm flipV="1">
              <a:off x="6495098" y="4714912"/>
              <a:ext cx="592171" cy="214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55" idx="2"/>
              <a:endCxn id="58" idx="0"/>
            </p:cNvCxnSpPr>
            <p:nvPr/>
          </p:nvCxnSpPr>
          <p:spPr>
            <a:xfrm>
              <a:off x="5966543" y="2313694"/>
              <a:ext cx="4372" cy="34247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69" idx="0"/>
              <a:endCxn id="74" idx="2"/>
            </p:cNvCxnSpPr>
            <p:nvPr/>
          </p:nvCxnSpPr>
          <p:spPr>
            <a:xfrm flipV="1">
              <a:off x="7612009" y="2325612"/>
              <a:ext cx="0" cy="28327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7" idx="1"/>
              <a:endCxn id="51" idx="3"/>
            </p:cNvCxnSpPr>
            <p:nvPr/>
          </p:nvCxnSpPr>
          <p:spPr>
            <a:xfrm flipH="1">
              <a:off x="1652600" y="4817318"/>
              <a:ext cx="35288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54" idx="0"/>
              <a:endCxn id="13" idx="2"/>
            </p:cNvCxnSpPr>
            <p:nvPr/>
          </p:nvCxnSpPr>
          <p:spPr>
            <a:xfrm flipV="1">
              <a:off x="1131581" y="2336752"/>
              <a:ext cx="0" cy="41967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15" idx="1"/>
              <a:endCxn id="4" idx="0"/>
            </p:cNvCxnSpPr>
            <p:nvPr/>
          </p:nvCxnSpPr>
          <p:spPr>
            <a:xfrm rot="10800000" flipV="1">
              <a:off x="3162579" y="1020177"/>
              <a:ext cx="817184" cy="685304"/>
            </a:xfrm>
            <a:prstGeom prst="bentConnector2">
              <a:avLst/>
            </a:prstGeom>
            <a:ln w="158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15" idx="3"/>
              <a:endCxn id="55" idx="0"/>
            </p:cNvCxnSpPr>
            <p:nvPr/>
          </p:nvCxnSpPr>
          <p:spPr>
            <a:xfrm>
              <a:off x="5164238" y="1020177"/>
              <a:ext cx="802305" cy="685304"/>
            </a:xfrm>
            <a:prstGeom prst="bentConnector2">
              <a:avLst/>
            </a:prstGeom>
            <a:ln w="158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74" idx="0"/>
            </p:cNvCxnSpPr>
            <p:nvPr/>
          </p:nvCxnSpPr>
          <p:spPr>
            <a:xfrm flipH="1" flipV="1">
              <a:off x="7611453" y="1324283"/>
              <a:ext cx="556" cy="37963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H="1" flipV="1">
              <a:off x="1127860" y="1335423"/>
              <a:ext cx="556" cy="37963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5662613" y="607765"/>
              <a:ext cx="6078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latin typeface="Helvetica Neue"/>
                  <a:cs typeface="Helvetica Neue"/>
                </a:rPr>
                <a:t>Bigger</a:t>
              </a:r>
            </a:p>
            <a:p>
              <a:pPr algn="ctr"/>
              <a:r>
                <a:rPr lang="en-US" sz="1100" dirty="0" smtClean="0">
                  <a:latin typeface="Helvetica Neue"/>
                  <a:cs typeface="Helvetica Neue"/>
                </a:rPr>
                <a:t>blocks</a:t>
              </a:r>
              <a:endParaRPr lang="en-US" sz="1100" dirty="0">
                <a:latin typeface="Helvetica Neue"/>
                <a:cs typeface="Helvetica Neue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833001" y="618443"/>
              <a:ext cx="6591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latin typeface="Helvetica Neue"/>
                  <a:cs typeface="Helvetica Neue"/>
                </a:rPr>
                <a:t>Smaller</a:t>
              </a:r>
            </a:p>
            <a:p>
              <a:pPr algn="ctr"/>
              <a:r>
                <a:rPr lang="en-US" sz="1100" dirty="0" smtClean="0">
                  <a:latin typeface="Helvetica Neue"/>
                  <a:cs typeface="Helvetica Neue"/>
                </a:rPr>
                <a:t>blocks</a:t>
              </a:r>
              <a:endParaRPr lang="en-US" sz="1100" dirty="0">
                <a:latin typeface="Helvetica Neue"/>
                <a:cs typeface="Helvetica Neue"/>
              </a:endParaRPr>
            </a:p>
          </p:txBody>
        </p:sp>
        <p:cxnSp>
          <p:nvCxnSpPr>
            <p:cNvPr id="107" name="Straight Arrow Connector 106"/>
            <p:cNvCxnSpPr>
              <a:endCxn id="15" idx="0"/>
            </p:cNvCxnSpPr>
            <p:nvPr/>
          </p:nvCxnSpPr>
          <p:spPr>
            <a:xfrm>
              <a:off x="4572001" y="323057"/>
              <a:ext cx="0" cy="39301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210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87884" y="881210"/>
            <a:ext cx="8208809" cy="4582535"/>
            <a:chOff x="487884" y="881210"/>
            <a:chExt cx="8208809" cy="4582535"/>
          </a:xfrm>
        </p:grpSpPr>
        <p:sp>
          <p:nvSpPr>
            <p:cNvPr id="15" name="Rectangle 14"/>
            <p:cNvSpPr/>
            <p:nvPr/>
          </p:nvSpPr>
          <p:spPr>
            <a:xfrm>
              <a:off x="1657729" y="1408821"/>
              <a:ext cx="1595452" cy="83549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 Neue"/>
                  <a:cs typeface="Helvetica Neue"/>
                </a:rPr>
                <a:t>Blocking &amp; Analysis Window</a:t>
              </a:r>
              <a:endParaRPr lang="en-US" sz="16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57729" y="3544124"/>
              <a:ext cx="1595452" cy="83549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 Neue"/>
                  <a:cs typeface="Helvetica Neue"/>
                </a:rPr>
                <a:t>Perceptually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 Neue"/>
                  <a:cs typeface="Helvetica Neue"/>
                </a:rPr>
                <a:t>Sense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657729" y="4622302"/>
              <a:ext cx="1595452" cy="83549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 Neue"/>
                  <a:cs typeface="Helvetica Neue"/>
                </a:rPr>
                <a:t>Quantize</a:t>
              </a:r>
              <a:endParaRPr lang="en-US" sz="16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657729" y="2477955"/>
              <a:ext cx="1595452" cy="83549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 Neue"/>
                  <a:cs typeface="Helvetica Neue"/>
                </a:rPr>
                <a:t>DFT Perceptual Model</a:t>
              </a:r>
              <a:endParaRPr lang="en-US" sz="16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843181" y="4628252"/>
              <a:ext cx="1595452" cy="83549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  <a:latin typeface="Helvetica Neue"/>
                  <a:cs typeface="Helvetica Neue"/>
                </a:rPr>
                <a:t>Dequantize</a:t>
              </a:r>
              <a:endParaRPr lang="en-US" sz="16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843181" y="2977129"/>
              <a:ext cx="1595452" cy="83549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 Neue"/>
                  <a:cs typeface="Helvetica Neue"/>
                </a:rPr>
                <a:t>Perceptually Reconstruct</a:t>
              </a:r>
              <a:endParaRPr lang="en-US" sz="16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843181" y="1415533"/>
              <a:ext cx="1595452" cy="83549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 Neue"/>
                  <a:cs typeface="Helvetica Neue"/>
                </a:rPr>
                <a:t>Synthesis Window &amp; Overlap-Add</a:t>
              </a:r>
              <a:endParaRPr lang="en-US" sz="16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cxnSp>
          <p:nvCxnSpPr>
            <p:cNvPr id="5" name="Straight Arrow Connector 4"/>
            <p:cNvCxnSpPr>
              <a:stCxn id="15" idx="2"/>
              <a:endCxn id="45" idx="0"/>
            </p:cNvCxnSpPr>
            <p:nvPr/>
          </p:nvCxnSpPr>
          <p:spPr>
            <a:xfrm>
              <a:off x="2455455" y="2244314"/>
              <a:ext cx="0" cy="233641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5" idx="2"/>
              <a:endCxn id="43" idx="0"/>
            </p:cNvCxnSpPr>
            <p:nvPr/>
          </p:nvCxnSpPr>
          <p:spPr>
            <a:xfrm>
              <a:off x="2455455" y="3313448"/>
              <a:ext cx="0" cy="23067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3" idx="2"/>
              <a:endCxn id="44" idx="0"/>
            </p:cNvCxnSpPr>
            <p:nvPr/>
          </p:nvCxnSpPr>
          <p:spPr>
            <a:xfrm>
              <a:off x="2455455" y="4379617"/>
              <a:ext cx="0" cy="24268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6" idx="0"/>
              <a:endCxn id="47" idx="2"/>
            </p:cNvCxnSpPr>
            <p:nvPr/>
          </p:nvCxnSpPr>
          <p:spPr>
            <a:xfrm flipV="1">
              <a:off x="6640907" y="3812622"/>
              <a:ext cx="0" cy="81563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47" idx="0"/>
              <a:endCxn id="49" idx="2"/>
            </p:cNvCxnSpPr>
            <p:nvPr/>
          </p:nvCxnSpPr>
          <p:spPr>
            <a:xfrm flipV="1">
              <a:off x="6640907" y="2251026"/>
              <a:ext cx="0" cy="726103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093585" y="4872852"/>
              <a:ext cx="1044170" cy="338554"/>
            </a:xfrm>
            <a:prstGeom prst="rect">
              <a:avLst/>
            </a:prstGeom>
            <a:noFill/>
            <a:ln w="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Menlo Regular"/>
                  <a:cs typeface="Menlo Regular"/>
                </a:rPr>
                <a:t>.</a:t>
              </a:r>
              <a:r>
                <a:rPr lang="en-US" sz="1400" dirty="0" err="1" smtClean="0">
                  <a:latin typeface="Menlo Regular"/>
                  <a:cs typeface="Menlo Regular"/>
                </a:rPr>
                <a:t>csac</a:t>
              </a:r>
              <a:r>
                <a:rPr lang="en-US" sz="1600" dirty="0" smtClean="0">
                  <a:latin typeface="Helvetica Neue"/>
                  <a:cs typeface="Helvetica Neue"/>
                </a:rPr>
                <a:t> file</a:t>
              </a:r>
              <a:endParaRPr lang="en-US" sz="1600" dirty="0">
                <a:latin typeface="Helvetica Neue"/>
                <a:cs typeface="Helvetica Neue"/>
              </a:endParaRPr>
            </a:p>
          </p:txBody>
        </p:sp>
        <p:cxnSp>
          <p:nvCxnSpPr>
            <p:cNvPr id="34" name="Straight Arrow Connector 33"/>
            <p:cNvCxnSpPr>
              <a:stCxn id="44" idx="3"/>
              <a:endCxn id="31" idx="1"/>
            </p:cNvCxnSpPr>
            <p:nvPr/>
          </p:nvCxnSpPr>
          <p:spPr>
            <a:xfrm>
              <a:off x="3253181" y="5040049"/>
              <a:ext cx="840404" cy="20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31" idx="3"/>
              <a:endCxn id="46" idx="1"/>
            </p:cNvCxnSpPr>
            <p:nvPr/>
          </p:nvCxnSpPr>
          <p:spPr>
            <a:xfrm>
              <a:off x="5137755" y="5042129"/>
              <a:ext cx="705426" cy="387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7755410" y="881210"/>
              <a:ext cx="941283" cy="338554"/>
            </a:xfrm>
            <a:prstGeom prst="rect">
              <a:avLst/>
            </a:prstGeom>
            <a:noFill/>
            <a:ln w="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Menlo Regular"/>
                  <a:cs typeface="Menlo Regular"/>
                </a:rPr>
                <a:t>.wav</a:t>
              </a:r>
              <a:r>
                <a:rPr lang="en-US" sz="1600" dirty="0" smtClean="0">
                  <a:latin typeface="Helvetica Neue"/>
                  <a:cs typeface="Helvetica Neue"/>
                </a:rPr>
                <a:t> file</a:t>
              </a:r>
              <a:endParaRPr lang="en-US" sz="1600" dirty="0">
                <a:latin typeface="Helvetica Neue"/>
                <a:cs typeface="Helvetica Neue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7884" y="881210"/>
              <a:ext cx="941283" cy="338554"/>
            </a:xfrm>
            <a:prstGeom prst="rect">
              <a:avLst/>
            </a:prstGeom>
            <a:noFill/>
            <a:ln w="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Menlo Regular"/>
                  <a:cs typeface="Menlo Regular"/>
                </a:rPr>
                <a:t>.wav</a:t>
              </a:r>
              <a:r>
                <a:rPr lang="en-US" sz="1600" dirty="0" smtClean="0">
                  <a:latin typeface="Helvetica Neue"/>
                  <a:cs typeface="Helvetica Neue"/>
                </a:rPr>
                <a:t> file</a:t>
              </a:r>
              <a:endParaRPr lang="en-US" sz="1600" dirty="0">
                <a:latin typeface="Helvetica Neue"/>
                <a:cs typeface="Helvetica Neue"/>
              </a:endParaRPr>
            </a:p>
          </p:txBody>
        </p:sp>
        <p:cxnSp>
          <p:nvCxnSpPr>
            <p:cNvPr id="50" name="Elbow Connector 49"/>
            <p:cNvCxnSpPr>
              <a:stCxn id="82" idx="3"/>
              <a:endCxn id="15" idx="0"/>
            </p:cNvCxnSpPr>
            <p:nvPr/>
          </p:nvCxnSpPr>
          <p:spPr>
            <a:xfrm>
              <a:off x="1429167" y="1050487"/>
              <a:ext cx="1026288" cy="358334"/>
            </a:xfrm>
            <a:prstGeom prst="bentConnector2">
              <a:avLst/>
            </a:prstGeom>
            <a:ln w="635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84"/>
            <p:cNvCxnSpPr>
              <a:stCxn id="49" idx="0"/>
              <a:endCxn id="81" idx="1"/>
            </p:cNvCxnSpPr>
            <p:nvPr/>
          </p:nvCxnSpPr>
          <p:spPr>
            <a:xfrm rot="5400000" flipH="1" flipV="1">
              <a:off x="7015635" y="675759"/>
              <a:ext cx="365046" cy="1114503"/>
            </a:xfrm>
            <a:prstGeom prst="bentConnector2">
              <a:avLst/>
            </a:prstGeom>
            <a:ln w="635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8703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67</Words>
  <Application>Microsoft Macintosh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Pinto</dc:creator>
  <cp:lastModifiedBy>Stephen Pinto</cp:lastModifiedBy>
  <cp:revision>21</cp:revision>
  <dcterms:created xsi:type="dcterms:W3CDTF">2015-04-02T18:49:01Z</dcterms:created>
  <dcterms:modified xsi:type="dcterms:W3CDTF">2015-04-24T17:08:00Z</dcterms:modified>
</cp:coreProperties>
</file>