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14"/>
  </p:notesMasterIdLst>
  <p:handoutMasterIdLst>
    <p:handoutMasterId r:id="rId15"/>
  </p:handoutMasterIdLst>
  <p:sldIdLst>
    <p:sldId id="267" r:id="rId3"/>
    <p:sldId id="269" r:id="rId4"/>
    <p:sldId id="268" r:id="rId5"/>
    <p:sldId id="272" r:id="rId6"/>
    <p:sldId id="270" r:id="rId7"/>
    <p:sldId id="273" r:id="rId8"/>
    <p:sldId id="275" r:id="rId9"/>
    <p:sldId id="274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52"/>
  </p:normalViewPr>
  <p:slideViewPr>
    <p:cSldViewPr snapToGrid="0" snapToObjects="1">
      <p:cViewPr varScale="1">
        <p:scale>
          <a:sx n="127" d="100"/>
          <a:sy n="127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04B7-D250-A540-9152-BF5FE241789F}" type="datetime1">
              <a:rPr lang="en-US" smtClean="0"/>
              <a:t>11/17/22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3B75-B411-9B4E-BFEE-9A54B0D5BB89}" type="datetime1">
              <a:rPr lang="en-US" smtClean="0"/>
              <a:t>11/17/22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6E2-7EE3-FB45-B98B-8BFCC17B3DC1}" type="datetime1">
              <a:rPr lang="en-US" smtClean="0"/>
              <a:t>11/17/22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8AD-4D5E-AA4E-BC6E-7C97BDF38BDD}" type="datetime1">
              <a:rPr lang="en-US" smtClean="0"/>
              <a:t>11/17/22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2C9-9628-024E-88A7-30ED2208B194}" type="datetime1">
              <a:rPr lang="en-US" smtClean="0"/>
              <a:t>11/17/22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AF1-3B8B-4446-B824-564F8816123A}" type="datetime1">
              <a:rPr lang="en-US" smtClean="0"/>
              <a:t>11/17/22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8523-0C1B-754A-A007-494BF46B037F}" type="datetime1">
              <a:rPr lang="en-US" smtClean="0"/>
              <a:t>11/17/22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CE92-0A5B-F047-BEC4-624FCD9B0906}" type="datetime1">
              <a:rPr lang="en-US" smtClean="0"/>
              <a:t>11/17/22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493C-390A-324F-8822-C3DE5608B776}" type="datetime1">
              <a:rPr lang="en-US" smtClean="0"/>
              <a:t>11/17/22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3659-8226-414F-8407-8E320312EFF3}" type="datetime1">
              <a:rPr lang="en-US" smtClean="0"/>
              <a:t>11/17/22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26869AF-A961-3249-9213-E3A3DC29A476}" type="datetime1">
              <a:rPr lang="en-US" smtClean="0"/>
              <a:t>11/17/22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Mobility and Supply Chain Engineering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C8CFB0B4-A9FD-1042-A707-5EDD51AD48FE}" type="datetime1">
              <a:rPr lang="en-US" smtClean="0"/>
              <a:t>11/17/22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Mobility and Supply Chain Engineering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8288C96-E70D-BB65-BBBC-16B152981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Silke Van Poeyer, Lare De Vlieger, Seppe Vilain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21C7B6-B98D-4535-0838-1172FA03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Progress ITS Project 18/11/2022</a:t>
            </a:r>
          </a:p>
        </p:txBody>
      </p:sp>
    </p:spTree>
    <p:extLst>
      <p:ext uri="{BB962C8B-B14F-4D97-AF65-F5344CB8AC3E}">
        <p14:creationId xmlns:p14="http://schemas.microsoft.com/office/powerpoint/2010/main" val="39893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763575-63DF-3A78-1C44-C4DE2CEF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00" y="1197000"/>
            <a:ext cx="11041200" cy="446400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OD_matrix</a:t>
            </a:r>
            <a:r>
              <a:rPr lang="en-GB" dirty="0"/>
              <a:t> ={[</a:t>
            </a:r>
            <a:r>
              <a:rPr lang="en-GB" dirty="0">
                <a:highlight>
                  <a:srgbClr val="FFFF00"/>
                </a:highlight>
              </a:rPr>
              <a:t>(-0.0009764443228144442 * </a:t>
            </a:r>
            <a:r>
              <a:rPr lang="en-GB" b="1" u="sng" dirty="0">
                <a:highlight>
                  <a:srgbClr val="FFFF00"/>
                </a:highlight>
              </a:rPr>
              <a:t>RC</a:t>
            </a:r>
            <a:r>
              <a:rPr lang="en-GB" dirty="0">
                <a:highlight>
                  <a:srgbClr val="FFFF00"/>
                </a:highlight>
              </a:rPr>
              <a:t>) </a:t>
            </a:r>
            <a:r>
              <a:rPr lang="en-GB" dirty="0">
                <a:highlight>
                  <a:srgbClr val="00FF00"/>
                </a:highlight>
              </a:rPr>
              <a:t>+ 2.4409687126721185] </a:t>
            </a:r>
            <a:r>
              <a:rPr lang="en-GB" dirty="0">
                <a:highlight>
                  <a:srgbClr val="00FFFF"/>
                </a:highlight>
              </a:rPr>
              <a:t>*</a:t>
            </a:r>
            <a:r>
              <a:rPr lang="en-GB" b="1" u="sng" dirty="0">
                <a:highlight>
                  <a:srgbClr val="00FFFF"/>
                </a:highlight>
              </a:rPr>
              <a:t>OD</a:t>
            </a:r>
            <a:r>
              <a:rPr lang="en-GB" dirty="0">
                <a:highlight>
                  <a:srgbClr val="00FFFF"/>
                </a:highlight>
              </a:rPr>
              <a:t> </a:t>
            </a:r>
          </a:p>
          <a:p>
            <a:pPr marL="0" indent="0" algn="ctr">
              <a:buNone/>
            </a:pPr>
            <a:r>
              <a:rPr lang="en-GB" dirty="0">
                <a:highlight>
                  <a:srgbClr val="00FFFF"/>
                </a:highlight>
              </a:rPr>
              <a:t>+ 0.00037928767303225624}</a:t>
            </a:r>
            <a:r>
              <a:rPr lang="en-GB" dirty="0">
                <a:highlight>
                  <a:srgbClr val="FF0000"/>
                </a:highlight>
              </a:rPr>
              <a:t> * </a:t>
            </a:r>
            <a:r>
              <a:rPr lang="en-GB" b="1" u="sng" dirty="0">
                <a:highlight>
                  <a:srgbClr val="FF0000"/>
                </a:highlight>
              </a:rPr>
              <a:t>NT</a:t>
            </a:r>
            <a:endParaRPr lang="en-BE" b="1" u="sng" dirty="0">
              <a:highlight>
                <a:srgbClr val="FF0000"/>
              </a:highlight>
            </a:endParaRPr>
          </a:p>
          <a:p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11FAB-AA4D-A556-80A8-45927D67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6E2-7EE3-FB45-B98B-8BFCC17B3DC1}" type="datetime1">
              <a:rPr lang="en-US" smtClean="0"/>
              <a:t>11/17/22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51807-58DC-AE8B-E686-5E5ED6F9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C124-C29F-FC06-F3A8-7F2E9448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C99A49-1416-2396-DC02-32AA444C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Model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EB02B17-5A24-7EBD-61B9-100FDA5B0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8" b="8106"/>
          <a:stretch/>
        </p:blipFill>
        <p:spPr>
          <a:xfrm>
            <a:off x="2146200" y="2093264"/>
            <a:ext cx="7772400" cy="41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7100D-B180-5938-DFA0-B56CCF83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AF1-3B8B-4446-B824-564F8816123A}" type="datetime1">
              <a:rPr lang="en-US" smtClean="0"/>
              <a:t>11/17/22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3C7A9-A83C-859A-A077-82B442EF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CD98-AD49-9E60-22C8-9B1C2D97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62B20-DCDE-5039-CE33-278B7E43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Extend the trainings data (zones)</a:t>
            </a:r>
          </a:p>
          <a:p>
            <a:r>
              <a:rPr lang="en-BE" dirty="0"/>
              <a:t>Find more zone properties</a:t>
            </a:r>
          </a:p>
          <a:p>
            <a:pPr lvl="1"/>
            <a:r>
              <a:rPr lang="en-GB" dirty="0"/>
              <a:t>N</a:t>
            </a:r>
            <a:r>
              <a:rPr lang="en-BE" dirty="0"/>
              <a:t>on TomTom related (OSM?)</a:t>
            </a:r>
          </a:p>
          <a:p>
            <a:r>
              <a:rPr lang="en-BE" dirty="0"/>
              <a:t>Apply same steps on the 2nd ‘split’</a:t>
            </a:r>
          </a:p>
          <a:p>
            <a:r>
              <a:rPr lang="en-BE" dirty="0"/>
              <a:t>Define some validation data (zones)</a:t>
            </a:r>
          </a:p>
          <a:p>
            <a:r>
              <a:rPr lang="en-BE" dirty="0"/>
              <a:t>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A5153-AE3C-19E8-7160-14749B8D5E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660DD2-13DC-F7C6-A888-55A2E808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31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05AEC-C877-3160-AA75-DC7079ED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AF1-3B8B-4446-B824-564F8816123A}" type="datetime1">
              <a:rPr lang="en-US" smtClean="0"/>
              <a:t>11/17/22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32C7E-3E6A-5D00-163F-9263A45A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54B7-7D89-D285-1E13-6EDCEBA5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E6B98-D1DB-DF6E-D9ED-A951F54E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3 zones </a:t>
            </a:r>
          </a:p>
          <a:p>
            <a:pPr lvl="1"/>
            <a:r>
              <a:rPr lang="en-BE" dirty="0"/>
              <a:t>Brugge</a:t>
            </a:r>
          </a:p>
          <a:p>
            <a:pPr lvl="1"/>
            <a:r>
              <a:rPr lang="en-BE" dirty="0"/>
              <a:t>Hasselt</a:t>
            </a:r>
          </a:p>
          <a:p>
            <a:pPr lvl="1"/>
            <a:r>
              <a:rPr lang="en-BE" dirty="0"/>
              <a:t>Leuven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</p:txBody>
      </p:sp>
      <p:pic>
        <p:nvPicPr>
          <p:cNvPr id="9" name="Content Placeholder 8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9A5B0C50-FADD-0823-D21C-79A1549C2E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4199" y="1822942"/>
            <a:ext cx="8491801" cy="321211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946FC75-3800-4D0C-ED5C-10486C66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9860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E1D65-2DDE-FE58-9668-CF83D930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2812" y="1547755"/>
            <a:ext cx="5421575" cy="540000"/>
          </a:xfrm>
        </p:spPr>
        <p:txBody>
          <a:bodyPr/>
          <a:lstStyle/>
          <a:p>
            <a:pPr algn="ctr"/>
            <a:r>
              <a:rPr lang="en-GB" dirty="0"/>
              <a:t>U</a:t>
            </a:r>
            <a:r>
              <a:rPr lang="en-BE" dirty="0"/>
              <a:t>se average od as split value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720573-26CE-A307-B81C-59DA65BDB6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28927" y="2276475"/>
            <a:ext cx="5115984" cy="38369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C74C5F3-2503-C89D-CAA0-D246246AC1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336770" y="2276475"/>
            <a:ext cx="5115984" cy="383698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477F15-C86B-0E3A-84B0-E17167A9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8523-0C1B-754A-A007-494BF46B037F}" type="datetime1">
              <a:rPr lang="en-US" smtClean="0"/>
              <a:t>11/17/22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EFCE01-CC58-E327-E466-FF4A66FA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57B99-0AF4-5B67-1119-A07615AF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64CC71A-E8DA-DC6E-58F0-10C6D5FF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Split tomtom od matrix</a:t>
            </a:r>
          </a:p>
        </p:txBody>
      </p:sp>
    </p:spTree>
    <p:extLst>
      <p:ext uri="{BB962C8B-B14F-4D97-AF65-F5344CB8AC3E}">
        <p14:creationId xmlns:p14="http://schemas.microsoft.com/office/powerpoint/2010/main" val="41997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qr code&#10;&#10;Description automatically generated">
            <a:extLst>
              <a:ext uri="{FF2B5EF4-FFF2-40B4-BE49-F238E27FC236}">
                <a16:creationId xmlns:a16="http://schemas.microsoft.com/office/drawing/2014/main" id="{6637F9A0-210F-6B07-BE4C-EA3EACE0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9" y="1828500"/>
            <a:ext cx="5842000" cy="43815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76D0F-2538-770A-D1C0-98DD87D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6E2-7EE3-FB45-B98B-8BFCC17B3DC1}" type="datetime1">
              <a:rPr lang="en-US" smtClean="0"/>
              <a:t>11/17/22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673B-852B-D9B9-BC19-32227885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78D53-ADD6-D6F6-2653-50A360DD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BEE14D-12C7-88D2-0707-212AFFFF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Split tomtom od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B54A0-BC89-CB6B-0D8B-4FA532A5E7DC}"/>
              </a:ext>
            </a:extLst>
          </p:cNvPr>
          <p:cNvSpPr txBox="1"/>
          <p:nvPr/>
        </p:nvSpPr>
        <p:spPr>
          <a:xfrm>
            <a:off x="6249003" y="2907355"/>
            <a:ext cx="5215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BE" dirty="0"/>
              <a:t>plit 1 contains most of the od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Split 2 contains the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Makes te analysis more robust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450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AFFA3-547E-BE82-9A2E-F3E03FE6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AF1-3B8B-4446-B824-564F8816123A}" type="datetime1">
              <a:rPr lang="en-US" smtClean="0"/>
              <a:t>11/17/22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BA65D-8CE3-796A-9CD2-21A1635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21FD9-5FE8-BD02-3EB6-037FAB66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9276E2CD-2E18-B467-ADBA-D14CE706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63" y="1863130"/>
            <a:ext cx="5399087" cy="4049315"/>
          </a:xfrm>
        </p:spPr>
      </p:pic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DB136C22-AB9D-3A0C-C9DF-8E40442097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16650" y="1862535"/>
            <a:ext cx="5400675" cy="405050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FC6ED9B-2A78-3471-1BC2-06AA97F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78398"/>
            <a:ext cx="11041200" cy="1152000"/>
          </a:xfrm>
        </p:spPr>
        <p:txBody>
          <a:bodyPr/>
          <a:lstStyle/>
          <a:p>
            <a:r>
              <a:rPr lang="en-BE" dirty="0"/>
              <a:t>Linear regression for each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5566D-AFB1-53CC-38E9-0A247170DA8C}"/>
              </a:ext>
            </a:extLst>
          </p:cNvPr>
          <p:cNvSpPr txBox="1"/>
          <p:nvPr/>
        </p:nvSpPr>
        <p:spPr>
          <a:xfrm>
            <a:off x="1927541" y="3079628"/>
            <a:ext cx="87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~ -40%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9C27C-217C-98EA-BC3E-6284C9B9D13E}"/>
              </a:ext>
            </a:extLst>
          </p:cNvPr>
          <p:cNvSpPr txBox="1"/>
          <p:nvPr/>
        </p:nvSpPr>
        <p:spPr>
          <a:xfrm>
            <a:off x="4784691" y="3429000"/>
            <a:ext cx="87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~ -35%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09AB-A36D-DA23-8404-FA149EC5C79C}"/>
              </a:ext>
            </a:extLst>
          </p:cNvPr>
          <p:cNvSpPr txBox="1"/>
          <p:nvPr/>
        </p:nvSpPr>
        <p:spPr>
          <a:xfrm>
            <a:off x="3359500" y="3356627"/>
            <a:ext cx="87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~ -40%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67D8E-D024-BE4A-A66D-02065EBE19B1}"/>
              </a:ext>
            </a:extLst>
          </p:cNvPr>
          <p:cNvSpPr txBox="1"/>
          <p:nvPr/>
        </p:nvSpPr>
        <p:spPr>
          <a:xfrm>
            <a:off x="1109548" y="1554140"/>
            <a:ext cx="4332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Gap after the combined linear regression</a:t>
            </a:r>
          </a:p>
          <a:p>
            <a:pPr algn="ctr"/>
            <a:r>
              <a:rPr lang="en-GB" sz="1100" dirty="0"/>
              <a:t>The data is normalized before the regression</a:t>
            </a:r>
            <a:endParaRPr lang="en-BE" sz="1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F74E24-D6C0-943B-2713-94B3F655EFBB}"/>
              </a:ext>
            </a:extLst>
          </p:cNvPr>
          <p:cNvSpPr/>
          <p:nvPr/>
        </p:nvSpPr>
        <p:spPr>
          <a:xfrm rot="19681633">
            <a:off x="6949254" y="3001531"/>
            <a:ext cx="4622076" cy="1759573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30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BE335-0E16-A9F8-982E-170D9038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AF1-3B8B-4446-B824-564F8816123A}" type="datetime1">
              <a:rPr lang="en-GB" smtClean="0"/>
              <a:t>11/17/22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22BA-8D11-045A-83F4-3D41B955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Mobility and Supply Chain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AD6FD-95BC-9922-D013-6EEAC5C5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en-GB" smtClean="0"/>
              <a:t>6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1D2A2-0C94-5410-7792-7723FEE5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Equations:</a:t>
            </a:r>
          </a:p>
          <a:p>
            <a:pPr lvl="1"/>
            <a:r>
              <a:rPr lang="en-GB" dirty="0"/>
              <a:t>Leuven:</a:t>
            </a:r>
          </a:p>
          <a:p>
            <a:pPr lvl="2"/>
            <a:r>
              <a:rPr lang="en-GB" dirty="0"/>
              <a:t>Y = 1.4966297004652385 * X + 0.00034647180094710085 </a:t>
            </a:r>
          </a:p>
          <a:p>
            <a:pPr lvl="1"/>
            <a:r>
              <a:rPr lang="en-GB" dirty="0" err="1"/>
              <a:t>Brugge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Y = 1.3616455511669245 * X + 0.0002723014846428652 </a:t>
            </a:r>
          </a:p>
          <a:p>
            <a:pPr lvl="1"/>
            <a:r>
              <a:rPr lang="en-GB" dirty="0"/>
              <a:t>Hasselt:</a:t>
            </a:r>
          </a:p>
          <a:p>
            <a:pPr lvl="2"/>
            <a:r>
              <a:rPr lang="en-GB" dirty="0"/>
              <a:t>Y = 0.9933224965627021 * X + 0.0005190897335068025 </a:t>
            </a:r>
          </a:p>
          <a:p>
            <a:pPr lvl="2"/>
            <a:endParaRPr lang="en-GB" dirty="0"/>
          </a:p>
          <a:p>
            <a:r>
              <a:rPr lang="en-GB" dirty="0"/>
              <a:t>Small change in intercept, more change in slope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AB95F108-BE08-BD20-E22A-9C7157212D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16650" y="1862535"/>
            <a:ext cx="5400675" cy="405050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C153782-B356-5871-BF96-467082F7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regression for each zone</a:t>
            </a:r>
          </a:p>
        </p:txBody>
      </p:sp>
    </p:spTree>
    <p:extLst>
      <p:ext uri="{BB962C8B-B14F-4D97-AF65-F5344CB8AC3E}">
        <p14:creationId xmlns:p14="http://schemas.microsoft.com/office/powerpoint/2010/main" val="325036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5FA810-2D56-8218-C1ED-890C5F03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Analysis done to find correlation between the slopes and other properties of the zones.</a:t>
            </a:r>
          </a:p>
          <a:p>
            <a:endParaRPr lang="en-BE" dirty="0"/>
          </a:p>
          <a:p>
            <a:r>
              <a:rPr lang="en-GB" dirty="0"/>
              <a:t>F</a:t>
            </a:r>
            <a:r>
              <a:rPr lang="en-BE" dirty="0"/>
              <a:t>or now limited to TomTom provieded properties:</a:t>
            </a:r>
          </a:p>
          <a:p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2005A-F116-C496-09A4-9D431328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6E2-7EE3-FB45-B98B-8BFCC17B3DC1}" type="datetime1">
              <a:rPr lang="en-US" smtClean="0"/>
              <a:t>11/17/22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24558-8EA0-9E02-50A2-DEB4777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D84A-DAA7-6C89-3232-1407FA21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EDE791-EE1B-E48F-AFC6-C6B2AEAD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Analysis</a:t>
            </a: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C005B991-D0F8-D915-9E36-1B658BC7C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08429"/>
              </p:ext>
            </p:extLst>
          </p:nvPr>
        </p:nvGraphicFramePr>
        <p:xfrm>
          <a:off x="1800000" y="38880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6456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6753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2491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Area [km</a:t>
                      </a:r>
                      <a:r>
                        <a:rPr lang="en-BE" baseline="30000" dirty="0"/>
                        <a:t>2</a:t>
                      </a:r>
                      <a:r>
                        <a:rPr lang="en-B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Road Coverage [km]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4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Leuven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997.67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9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Brugge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95.36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1069.56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8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Hasselt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102.53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1487.82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4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76763D-1BF6-1B71-212E-4CFDBFFD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Area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69E6EB36-A53B-5E34-E361-9C1F1E987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927" y="2276475"/>
            <a:ext cx="5115984" cy="38369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8F77A9-1F6F-186B-95A2-002A61F90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BE" dirty="0"/>
              <a:t>oad coverage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9D1131D5-2821-76BC-06FF-0435828B00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6770" y="2276475"/>
            <a:ext cx="5115984" cy="383698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50487-AC72-3DAB-D679-68F32CFC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AF1-3B8B-4446-B824-564F8816123A}" type="datetime1">
              <a:rPr lang="en-US" smtClean="0"/>
              <a:t>11/17/22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C9286-0AA7-EF39-5561-8BFB378C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D0479-D406-E2D3-82FC-267E062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A163DF-3DA0-455A-E66E-F16FA7F0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37053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4252A4-98AB-1889-9B42-A8140940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8523-0C1B-754A-A007-494BF46B037F}" type="datetime1">
              <a:rPr lang="en-US" smtClean="0"/>
              <a:t>11/17/22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532896-3272-7CB8-2DB1-232B1AF9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Mobility and Supply Chain Engineering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527195-30B2-A3CF-2A15-E2B8632F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66CA24-8081-7E66-9A8F-AF66CE0F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done for first ‘split’ part </a:t>
            </a:r>
          </a:p>
          <a:p>
            <a:r>
              <a:rPr lang="en-GB" dirty="0"/>
              <a:t>Linear equation with ‘variable’ road coverage for slope </a:t>
            </a:r>
          </a:p>
          <a:p>
            <a:r>
              <a:rPr lang="en-GB" dirty="0"/>
              <a:t>Intercept = average of 3 found intercepts</a:t>
            </a:r>
          </a:p>
          <a:p>
            <a:r>
              <a:rPr lang="en-GB" dirty="0"/>
              <a:t>For comparing purpose second ‘split’ used from the linear regressions </a:t>
            </a:r>
          </a:p>
          <a:p>
            <a:pPr lvl="1"/>
            <a:r>
              <a:rPr lang="en-GB" dirty="0"/>
              <a:t>Future work to make a model for this </a:t>
            </a:r>
            <a:r>
              <a:rPr lang="en-GB" dirty="0" err="1"/>
              <a:t>aswel</a:t>
            </a:r>
            <a:r>
              <a:rPr lang="en-GB" dirty="0"/>
              <a:t> 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3F6DC9-F275-D43E-FDEC-EABA79494C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RC = Road Coverage</a:t>
            </a:r>
          </a:p>
          <a:p>
            <a:r>
              <a:rPr lang="en-BE" sz="1600" dirty="0"/>
              <a:t>OD = TomTom OD table</a:t>
            </a:r>
          </a:p>
          <a:p>
            <a:r>
              <a:rPr lang="en-BE" sz="1600" dirty="0"/>
              <a:t>NT = Number of Trips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42358DB-2905-4970-36AC-8F3517A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3B0B1-AC6E-284C-8A5E-2E519CC8CB1B}"/>
              </a:ext>
            </a:extLst>
          </p:cNvPr>
          <p:cNvSpPr txBox="1"/>
          <p:nvPr/>
        </p:nvSpPr>
        <p:spPr>
          <a:xfrm>
            <a:off x="219244" y="1079704"/>
            <a:ext cx="1151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OD_matrix</a:t>
            </a:r>
            <a:r>
              <a:rPr lang="en-GB" dirty="0"/>
              <a:t> =[(-0.0009764443228144442 * RC + 2.4409687126721185) *OD + 0.00037928767303225624] * NT</a:t>
            </a:r>
            <a:endParaRPr lang="en-BE" dirty="0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EE6A1A2-1EB2-A662-2C09-678B02ED1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9" b="5507"/>
          <a:stretch/>
        </p:blipFill>
        <p:spPr>
          <a:xfrm>
            <a:off x="6565226" y="2813537"/>
            <a:ext cx="4703947" cy="31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417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383</Words>
  <Application>Microsoft Macintosh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KU Leuven</vt:lpstr>
      <vt:lpstr>KU Leuven Sedes</vt:lpstr>
      <vt:lpstr>Progress ITS Project 18/11/2022</vt:lpstr>
      <vt:lpstr>Training data</vt:lpstr>
      <vt:lpstr>Split tomtom od matrix</vt:lpstr>
      <vt:lpstr>Split tomtom od matrix</vt:lpstr>
      <vt:lpstr>Linear regression for each zone</vt:lpstr>
      <vt:lpstr>Linear regression for each zone</vt:lpstr>
      <vt:lpstr>Analysis</vt:lpstr>
      <vt:lpstr>Analysis </vt:lpstr>
      <vt:lpstr>First Model</vt:lpstr>
      <vt:lpstr>First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2022-11-17T22:50:03Z</dcterms:modified>
</cp:coreProperties>
</file>