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4"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89" r:id="rId33"/>
    <p:sldId id="291" r:id="rId34"/>
    <p:sldId id="292" r:id="rId35"/>
    <p:sldId id="293" r:id="rId36"/>
    <p:sldId id="294" r:id="rId37"/>
    <p:sldId id="295" r:id="rId38"/>
    <p:sldId id="290" r:id="rId3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pe renty" initials="sr" lastIdx="1" clrIdx="0">
    <p:extLst>
      <p:ext uri="{19B8F6BF-5375-455C-9EA6-DF929625EA0E}">
        <p15:presenceInfo xmlns:p15="http://schemas.microsoft.com/office/powerpoint/2012/main" userId="cd33a2f9775ff9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366A2-5FD3-4BB2-A1EC-9E936BE64237}" type="datetimeFigureOut">
              <a:rPr lang="nl-BE" smtClean="0"/>
              <a:t>11/11/2016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B32F5-6266-4B76-9EFD-593F4CD0D351}" type="slidenum">
              <a:rPr lang="nl-BE" smtClean="0"/>
              <a:t>‹nr.›</a:t>
            </a:fld>
            <a:endParaRPr lang="nl-BE"/>
          </a:p>
        </p:txBody>
      </p:sp>
    </p:spTree>
    <p:extLst>
      <p:ext uri="{BB962C8B-B14F-4D97-AF65-F5344CB8AC3E}">
        <p14:creationId xmlns:p14="http://schemas.microsoft.com/office/powerpoint/2010/main" val="262804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11/11/2016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1255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11/11/2016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9433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11/11/2016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49360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11/11/2016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7638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5176953-FD81-49E3-B684-178BC184E664}" type="datetimeFigureOut">
              <a:rPr lang="nl-BE" smtClean="0"/>
              <a:t>11/11/2016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58753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5176953-FD81-49E3-B684-178BC184E664}" type="datetimeFigureOut">
              <a:rPr lang="nl-BE" smtClean="0"/>
              <a:t>11/11/2016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1075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5176953-FD81-49E3-B684-178BC184E664}" type="datetimeFigureOut">
              <a:rPr lang="nl-BE" smtClean="0"/>
              <a:t>11/11/2016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0805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5176953-FD81-49E3-B684-178BC184E664}" type="datetimeFigureOut">
              <a:rPr lang="nl-BE" smtClean="0"/>
              <a:t>11/11/2016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28637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5176953-FD81-49E3-B684-178BC184E664}" type="datetimeFigureOut">
              <a:rPr lang="nl-BE" smtClean="0"/>
              <a:t>11/11/2016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67896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11/11/2016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274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11/11/2016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88917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76953-FD81-49E3-B684-178BC184E664}" type="datetimeFigureOut">
              <a:rPr lang="nl-BE" smtClean="0"/>
              <a:t>11/11/2016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275B2-F1A5-4370-8A3E-5163FD8FF6D2}" type="slidenum">
              <a:rPr lang="nl-BE" smtClean="0"/>
              <a:t>‹nr.›</a:t>
            </a:fld>
            <a:endParaRPr lang="nl-BE"/>
          </a:p>
        </p:txBody>
      </p:sp>
    </p:spTree>
    <p:extLst>
      <p:ext uri="{BB962C8B-B14F-4D97-AF65-F5344CB8AC3E}">
        <p14:creationId xmlns:p14="http://schemas.microsoft.com/office/powerpoint/2010/main" val="34387849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5270048"/>
          </a:xfrm>
        </p:spPr>
        <p:txBody>
          <a:bodyPr>
            <a:normAutofit fontScale="90000"/>
          </a:bodyPr>
          <a:lstStyle/>
          <a:p>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r>
              <a:rPr lang="nl-BE" sz="4400" dirty="0">
                <a:latin typeface="Headline One" panose="00000400000000000000" pitchFamily="2" charset="0"/>
              </a:rPr>
              <a:t>NEW TECHNOLOGY:</a:t>
            </a:r>
            <a:br>
              <a:rPr lang="nl-BE" dirty="0">
                <a:latin typeface="Headline One" panose="00000400000000000000" pitchFamily="2" charset="0"/>
              </a:rPr>
            </a:br>
            <a:br>
              <a:rPr lang="nl-BE" dirty="0">
                <a:latin typeface="Headline One" panose="00000400000000000000" pitchFamily="2" charset="0"/>
              </a:rPr>
            </a:br>
            <a:r>
              <a:rPr lang="nl-BE" sz="16700" dirty="0">
                <a:latin typeface="Headline One" panose="00000400000000000000" pitchFamily="2" charset="0"/>
              </a:rPr>
              <a:t>VUE.js</a:t>
            </a:r>
            <a:br>
              <a:rPr lang="nl-BE" dirty="0">
                <a:latin typeface="Headline One" panose="00000400000000000000" pitchFamily="2" charset="0"/>
              </a:rPr>
            </a:br>
            <a:br>
              <a:rPr lang="nl-BE" dirty="0">
                <a:latin typeface="Headline One" panose="00000400000000000000" pitchFamily="2" charset="0"/>
              </a:rPr>
            </a:br>
            <a:endParaRPr lang="nl-BE" dirty="0">
              <a:latin typeface="Headline One" panose="00000400000000000000" pitchFamily="2" charset="0"/>
            </a:endParaRPr>
          </a:p>
        </p:txBody>
      </p:sp>
      <p:pic>
        <p:nvPicPr>
          <p:cNvPr id="2050" name="Picture 2" descr="Afbeeldingsresultaat voor vu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6" y="1122363"/>
            <a:ext cx="3520686" cy="41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6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13064" y="343949"/>
            <a:ext cx="10796631" cy="923330"/>
          </a:xfrm>
          <a:prstGeom prst="rect">
            <a:avLst/>
          </a:prstGeom>
          <a:noFill/>
        </p:spPr>
        <p:txBody>
          <a:bodyPr wrap="square" rtlCol="0">
            <a:spAutoFit/>
          </a:bodyPr>
          <a:lstStyle/>
          <a:p>
            <a:pPr algn="ctr"/>
            <a:r>
              <a:rPr lang="nl-BE" sz="5400" dirty="0" err="1">
                <a:latin typeface="Headline One" panose="00000400000000000000" pitchFamily="2" charset="0"/>
              </a:rPr>
              <a:t>lifecycle</a:t>
            </a:r>
            <a:r>
              <a:rPr lang="nl-BE" sz="5400" dirty="0">
                <a:latin typeface="Headline One" panose="00000400000000000000" pitchFamily="2" charset="0"/>
              </a:rPr>
              <a:t> </a:t>
            </a:r>
            <a:r>
              <a:rPr lang="nl-BE" sz="5400" dirty="0" err="1">
                <a:latin typeface="Headline One" panose="00000400000000000000" pitchFamily="2" charset="0"/>
              </a:rPr>
              <a:t>hooks</a:t>
            </a:r>
            <a:endParaRPr lang="nl-BE" sz="5400" dirty="0">
              <a:latin typeface="Headline One" panose="00000400000000000000" pitchFamily="2" charset="0"/>
            </a:endParaRPr>
          </a:p>
        </p:txBody>
      </p:sp>
      <p:sp>
        <p:nvSpPr>
          <p:cNvPr id="3" name="Tekstvak 2"/>
          <p:cNvSpPr txBox="1"/>
          <p:nvPr/>
        </p:nvSpPr>
        <p:spPr>
          <a:xfrm>
            <a:off x="604007" y="1392572"/>
            <a:ext cx="10905688"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vue instantie gaat door een hele boel </a:t>
            </a:r>
            <a:r>
              <a:rPr lang="nl-BE" dirty="0" err="1">
                <a:latin typeface="Roboto" panose="02000000000000000000" pitchFamily="2" charset="0"/>
                <a:ea typeface="Roboto" panose="02000000000000000000" pitchFamily="2" charset="0"/>
              </a:rPr>
              <a:t>initialiseringen</a:t>
            </a:r>
            <a:r>
              <a:rPr lang="nl-BE" dirty="0">
                <a:latin typeface="Roboto" panose="02000000000000000000" pitchFamily="2" charset="0"/>
                <a:ea typeface="Roboto" panose="02000000000000000000" pitchFamily="2" charset="0"/>
              </a:rPr>
              <a:t>. Deze worden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hooks</a:t>
            </a:r>
            <a:r>
              <a:rPr lang="nl-BE" dirty="0">
                <a:latin typeface="Roboto" panose="02000000000000000000" pitchFamily="2" charset="0"/>
                <a:ea typeface="Roboto" panose="02000000000000000000" pitchFamily="2" charset="0"/>
              </a:rPr>
              <a:t> genoemd.</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deze methodes als triggers  gebruiken voor je eigen logica.</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bv :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mounted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updated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and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destroyed</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Voorbeeld: </a:t>
            </a:r>
          </a:p>
        </p:txBody>
      </p:sp>
      <p:pic>
        <p:nvPicPr>
          <p:cNvPr id="4" name="Afbeelding 3"/>
          <p:cNvPicPr>
            <a:picLocks noChangeAspect="1"/>
          </p:cNvPicPr>
          <p:nvPr/>
        </p:nvPicPr>
        <p:blipFill>
          <a:blip r:embed="rId2"/>
          <a:stretch>
            <a:fillRect/>
          </a:stretch>
        </p:blipFill>
        <p:spPr>
          <a:xfrm>
            <a:off x="4296055" y="3320060"/>
            <a:ext cx="2771775" cy="1838325"/>
          </a:xfrm>
          <a:prstGeom prst="rect">
            <a:avLst/>
          </a:prstGeom>
        </p:spPr>
      </p:pic>
      <p:sp>
        <p:nvSpPr>
          <p:cNvPr id="5" name="Tekstvak 4"/>
          <p:cNvSpPr txBox="1"/>
          <p:nvPr/>
        </p:nvSpPr>
        <p:spPr>
          <a:xfrm>
            <a:off x="604007" y="5503178"/>
            <a:ext cx="10268125" cy="369332"/>
          </a:xfrm>
          <a:prstGeom prst="rect">
            <a:avLst/>
          </a:prstGeom>
          <a:noFill/>
        </p:spPr>
        <p:txBody>
          <a:bodyPr wrap="square" rtlCol="0">
            <a:spAutoFit/>
          </a:bodyPr>
          <a:lstStyle/>
          <a:p>
            <a:r>
              <a:rPr lang="nl-BE" dirty="0"/>
              <a:t>De kop zal worden geprint als de </a:t>
            </a:r>
            <a:r>
              <a:rPr lang="nl-BE" dirty="0" err="1"/>
              <a:t>lifecycle</a:t>
            </a:r>
            <a:r>
              <a:rPr lang="nl-BE" dirty="0"/>
              <a:t> </a:t>
            </a:r>
            <a:r>
              <a:rPr lang="nl-BE" dirty="0" err="1"/>
              <a:t>hook</a:t>
            </a:r>
            <a:r>
              <a:rPr lang="nl-BE" dirty="0"/>
              <a:t> : “</a:t>
            </a:r>
            <a:r>
              <a:rPr lang="nl-BE" dirty="0" err="1"/>
              <a:t>created</a:t>
            </a:r>
            <a:r>
              <a:rPr lang="nl-BE" dirty="0"/>
              <a:t>” is uitgevoerd.</a:t>
            </a:r>
          </a:p>
        </p:txBody>
      </p:sp>
    </p:spTree>
    <p:extLst>
      <p:ext uri="{BB962C8B-B14F-4D97-AF65-F5344CB8AC3E}">
        <p14:creationId xmlns:p14="http://schemas.microsoft.com/office/powerpoint/2010/main" val="120802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486561"/>
            <a:ext cx="11039912" cy="923330"/>
          </a:xfrm>
          <a:prstGeom prst="rect">
            <a:avLst/>
          </a:prstGeom>
          <a:noFill/>
        </p:spPr>
        <p:txBody>
          <a:bodyPr wrap="square" rtlCol="0">
            <a:spAutoFit/>
          </a:bodyPr>
          <a:lstStyle/>
          <a:p>
            <a:pPr algn="ctr"/>
            <a:r>
              <a:rPr lang="nl-BE" sz="5400" dirty="0">
                <a:latin typeface="Headline One" panose="00000400000000000000" pitchFamily="2" charset="0"/>
              </a:rPr>
              <a:t>Template syntax</a:t>
            </a:r>
          </a:p>
        </p:txBody>
      </p:sp>
      <p:sp>
        <p:nvSpPr>
          <p:cNvPr id="3" name="Tekstvak 2"/>
          <p:cNvSpPr txBox="1"/>
          <p:nvPr/>
        </p:nvSpPr>
        <p:spPr>
          <a:xfrm>
            <a:off x="687897" y="1761688"/>
            <a:ext cx="1069596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syntax in de HTML file is zeer vanzelfsprekend en gemakkelijk te interpreteren, hier zijn een paar belangrijke toepassingen.</a:t>
            </a:r>
          </a:p>
        </p:txBody>
      </p:sp>
      <p:pic>
        <p:nvPicPr>
          <p:cNvPr id="4" name="Afbeelding 3"/>
          <p:cNvPicPr>
            <a:picLocks noChangeAspect="1"/>
          </p:cNvPicPr>
          <p:nvPr/>
        </p:nvPicPr>
        <p:blipFill>
          <a:blip r:embed="rId2"/>
          <a:stretch>
            <a:fillRect/>
          </a:stretch>
        </p:blipFill>
        <p:spPr>
          <a:xfrm>
            <a:off x="3840366" y="2622582"/>
            <a:ext cx="4391025" cy="847725"/>
          </a:xfrm>
          <a:prstGeom prst="rect">
            <a:avLst/>
          </a:prstGeom>
        </p:spPr>
      </p:pic>
      <p:sp>
        <p:nvSpPr>
          <p:cNvPr id="5" name="Tekstvak 4"/>
          <p:cNvSpPr txBox="1"/>
          <p:nvPr/>
        </p:nvSpPr>
        <p:spPr>
          <a:xfrm>
            <a:off x="595618" y="3823340"/>
            <a:ext cx="1007517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variabelen wil tonen in de HTML moeten ze tussen dubbele accolades staan. {{}}</a:t>
            </a:r>
          </a:p>
        </p:txBody>
      </p:sp>
      <p:sp>
        <p:nvSpPr>
          <p:cNvPr id="7" name="Tekstvak 6"/>
          <p:cNvSpPr txBox="1"/>
          <p:nvPr/>
        </p:nvSpPr>
        <p:spPr>
          <a:xfrm>
            <a:off x="587229" y="4192672"/>
            <a:ext cx="100835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het attribuut “v-</a:t>
            </a:r>
            <a:r>
              <a:rPr lang="nl-BE" dirty="0" err="1">
                <a:latin typeface="Roboto" panose="02000000000000000000" pitchFamily="2" charset="0"/>
                <a:ea typeface="Roboto" panose="02000000000000000000" pitchFamily="2" charset="0"/>
              </a:rPr>
              <a:t>once</a:t>
            </a:r>
            <a:r>
              <a:rPr lang="nl-BE" dirty="0">
                <a:latin typeface="Roboto" panose="02000000000000000000" pitchFamily="2" charset="0"/>
                <a:ea typeface="Roboto" panose="02000000000000000000" pitchFamily="2" charset="0"/>
              </a:rPr>
              <a:t>” in het element gebruikt, zal een nieuwe verandering van de variabele niet zichtbaar zijn.</a:t>
            </a:r>
          </a:p>
        </p:txBody>
      </p:sp>
      <p:sp>
        <p:nvSpPr>
          <p:cNvPr id="8" name="Tekstvak 7"/>
          <p:cNvSpPr txBox="1"/>
          <p:nvPr/>
        </p:nvSpPr>
        <p:spPr>
          <a:xfrm>
            <a:off x="587229" y="4902692"/>
            <a:ext cx="1005001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een attribuut binden aan een variabele, dan gebruik je niet de dubbele accolades. Dan zet je de variabele tussen aanhalingstekens:</a:t>
            </a:r>
          </a:p>
        </p:txBody>
      </p:sp>
      <p:pic>
        <p:nvPicPr>
          <p:cNvPr id="9" name="Afbeelding 8"/>
          <p:cNvPicPr>
            <a:picLocks noChangeAspect="1"/>
          </p:cNvPicPr>
          <p:nvPr/>
        </p:nvPicPr>
        <p:blipFill>
          <a:blip r:embed="rId3"/>
          <a:stretch>
            <a:fillRect/>
          </a:stretch>
        </p:blipFill>
        <p:spPr>
          <a:xfrm>
            <a:off x="4492828" y="5537879"/>
            <a:ext cx="3086100" cy="342900"/>
          </a:xfrm>
          <a:prstGeom prst="rect">
            <a:avLst/>
          </a:prstGeom>
        </p:spPr>
      </p:pic>
      <p:sp>
        <p:nvSpPr>
          <p:cNvPr id="10" name="Tekstvak 9"/>
          <p:cNvSpPr txBox="1"/>
          <p:nvPr/>
        </p:nvSpPr>
        <p:spPr>
          <a:xfrm>
            <a:off x="587229" y="5999544"/>
            <a:ext cx="10268125"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het attribuut </a:t>
            </a:r>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overeenkomen met de variabele “</a:t>
            </a:r>
            <a:r>
              <a:rPr lang="nl-BE" dirty="0" err="1">
                <a:latin typeface="Roboto" panose="02000000000000000000" pitchFamily="2" charset="0"/>
                <a:ea typeface="Roboto" panose="02000000000000000000" pitchFamily="2" charset="0"/>
              </a:rPr>
              <a:t>customid</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53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822121" y="3765972"/>
            <a:ext cx="1070435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En natuurlijk kan je filters gebruiken om je data te wijzigen.</a:t>
            </a:r>
          </a:p>
        </p:txBody>
      </p:sp>
      <p:pic>
        <p:nvPicPr>
          <p:cNvPr id="3" name="Afbeelding 2"/>
          <p:cNvPicPr>
            <a:picLocks noChangeAspect="1"/>
          </p:cNvPicPr>
          <p:nvPr/>
        </p:nvPicPr>
        <p:blipFill>
          <a:blip r:embed="rId2"/>
          <a:stretch>
            <a:fillRect/>
          </a:stretch>
        </p:blipFill>
        <p:spPr>
          <a:xfrm>
            <a:off x="822121" y="4625252"/>
            <a:ext cx="2324100" cy="485775"/>
          </a:xfrm>
          <a:prstGeom prst="rect">
            <a:avLst/>
          </a:prstGeom>
        </p:spPr>
      </p:pic>
      <p:sp>
        <p:nvSpPr>
          <p:cNvPr id="4" name="Tekstvak 3"/>
          <p:cNvSpPr txBox="1"/>
          <p:nvPr/>
        </p:nvSpPr>
        <p:spPr>
          <a:xfrm>
            <a:off x="3503688" y="4683473"/>
            <a:ext cx="8117632" cy="369332"/>
          </a:xfrm>
          <a:prstGeom prst="rect">
            <a:avLst/>
          </a:prstGeom>
          <a:noFill/>
        </p:spPr>
        <p:txBody>
          <a:bodyPr wrap="square" rtlCol="0">
            <a:spAutoFit/>
          </a:bodyPr>
          <a:lstStyle/>
          <a:p>
            <a:r>
              <a:rPr lang="nl-BE" dirty="0"/>
              <a:t>Dit doe je door er een | tussen te zette. De filters kan je linken aan elkaar.</a:t>
            </a:r>
          </a:p>
        </p:txBody>
      </p:sp>
      <p:sp>
        <p:nvSpPr>
          <p:cNvPr id="5" name="Tekstvak 4"/>
          <p:cNvSpPr txBox="1"/>
          <p:nvPr/>
        </p:nvSpPr>
        <p:spPr>
          <a:xfrm>
            <a:off x="746620" y="1392573"/>
            <a:ext cx="10947633" cy="369332"/>
          </a:xfrm>
          <a:prstGeom prst="rect">
            <a:avLst/>
          </a:prstGeom>
          <a:noFill/>
        </p:spPr>
        <p:txBody>
          <a:bodyPr wrap="square" rtlCol="0">
            <a:spAutoFit/>
          </a:bodyPr>
          <a:lstStyle/>
          <a:p>
            <a:r>
              <a:rPr lang="nl-BE" dirty="0"/>
              <a:t>Je kan basis Javascript expressies gebruiken tussen deze dubbele accolade. </a:t>
            </a:r>
          </a:p>
        </p:txBody>
      </p:sp>
      <p:pic>
        <p:nvPicPr>
          <p:cNvPr id="6" name="Afbeelding 5"/>
          <p:cNvPicPr>
            <a:picLocks noChangeAspect="1"/>
          </p:cNvPicPr>
          <p:nvPr/>
        </p:nvPicPr>
        <p:blipFill>
          <a:blip r:embed="rId3"/>
          <a:stretch>
            <a:fillRect/>
          </a:stretch>
        </p:blipFill>
        <p:spPr>
          <a:xfrm>
            <a:off x="822121" y="2209224"/>
            <a:ext cx="2790825" cy="1066800"/>
          </a:xfrm>
          <a:prstGeom prst="rect">
            <a:avLst/>
          </a:prstGeom>
        </p:spPr>
      </p:pic>
    </p:spTree>
    <p:extLst>
      <p:ext uri="{BB962C8B-B14F-4D97-AF65-F5344CB8AC3E}">
        <p14:creationId xmlns:p14="http://schemas.microsoft.com/office/powerpoint/2010/main" val="195570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54341" y="302004"/>
            <a:ext cx="10855354" cy="923330"/>
          </a:xfrm>
          <a:prstGeom prst="rect">
            <a:avLst/>
          </a:prstGeom>
          <a:noFill/>
        </p:spPr>
        <p:txBody>
          <a:bodyPr wrap="square" rtlCol="0">
            <a:spAutoFit/>
          </a:bodyPr>
          <a:lstStyle/>
          <a:p>
            <a:pPr algn="ctr"/>
            <a:r>
              <a:rPr lang="nl-BE" sz="5400" dirty="0" err="1">
                <a:latin typeface="Headline One" panose="00000400000000000000" pitchFamily="2" charset="0"/>
              </a:rPr>
              <a:t>directives</a:t>
            </a:r>
            <a:endParaRPr lang="nl-BE" sz="5400" dirty="0">
              <a:latin typeface="Headline One" panose="00000400000000000000" pitchFamily="2" charset="0"/>
            </a:endParaRPr>
          </a:p>
        </p:txBody>
      </p:sp>
      <p:sp>
        <p:nvSpPr>
          <p:cNvPr id="3" name="Tekstvak 2"/>
          <p:cNvSpPr txBox="1"/>
          <p:nvPr/>
        </p:nvSpPr>
        <p:spPr>
          <a:xfrm>
            <a:off x="654341" y="1451295"/>
            <a:ext cx="10981189"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zeer belangrijke eigenschap van Vue zijn de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Deze herken je aan de “v” ervoor.</a:t>
            </a:r>
          </a:p>
        </p:txBody>
      </p:sp>
      <p:sp>
        <p:nvSpPr>
          <p:cNvPr id="4" name="Tekstvak 3"/>
          <p:cNvSpPr txBox="1"/>
          <p:nvPr/>
        </p:nvSpPr>
        <p:spPr>
          <a:xfrm>
            <a:off x="654341" y="2323587"/>
            <a:ext cx="1050301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hebben er al 2 gezien: </a:t>
            </a:r>
            <a:r>
              <a:rPr lang="nl-BE" dirty="0" err="1">
                <a:latin typeface="Roboto" panose="02000000000000000000" pitchFamily="2" charset="0"/>
                <a:ea typeface="Roboto" panose="02000000000000000000" pitchFamily="2" charset="0"/>
              </a:rPr>
              <a:t>v-if</a:t>
            </a:r>
            <a:r>
              <a:rPr lang="nl-BE" dirty="0">
                <a:latin typeface="Roboto" panose="02000000000000000000" pitchFamily="2" charset="0"/>
                <a:ea typeface="Roboto" panose="02000000000000000000" pitchFamily="2" charset="0"/>
              </a:rPr>
              <a:t> en v-</a:t>
            </a:r>
            <a:r>
              <a:rPr lang="nl-BE" dirty="0" err="1">
                <a:latin typeface="Roboto" panose="02000000000000000000" pitchFamily="2" charset="0"/>
                <a:ea typeface="Roboto" panose="02000000000000000000" pitchFamily="2" charset="0"/>
              </a:rPr>
              <a:t>for</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Sommige van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kunnen ook argumenten aannemen.</a:t>
            </a:r>
          </a:p>
        </p:txBody>
      </p:sp>
      <p:pic>
        <p:nvPicPr>
          <p:cNvPr id="5" name="Afbeelding 4"/>
          <p:cNvPicPr>
            <a:picLocks noChangeAspect="1"/>
          </p:cNvPicPr>
          <p:nvPr/>
        </p:nvPicPr>
        <p:blipFill>
          <a:blip r:embed="rId2"/>
          <a:stretch>
            <a:fillRect/>
          </a:stretch>
        </p:blipFill>
        <p:spPr>
          <a:xfrm>
            <a:off x="654341" y="3488190"/>
            <a:ext cx="2066925" cy="1057275"/>
          </a:xfrm>
          <a:prstGeom prst="rect">
            <a:avLst/>
          </a:prstGeom>
        </p:spPr>
      </p:pic>
      <p:sp>
        <p:nvSpPr>
          <p:cNvPr id="6" name="Tekstvak 5"/>
          <p:cNvSpPr txBox="1"/>
          <p:nvPr/>
        </p:nvSpPr>
        <p:spPr>
          <a:xfrm>
            <a:off x="3028339" y="3488190"/>
            <a:ext cx="7707086"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dit voorbeeld zal de klasse afhangen van variabelen in de Vue instantie.</a:t>
            </a:r>
          </a:p>
        </p:txBody>
      </p:sp>
      <p:sp>
        <p:nvSpPr>
          <p:cNvPr id="7" name="Tekstvak 6"/>
          <p:cNvSpPr txBox="1"/>
          <p:nvPr/>
        </p:nvSpPr>
        <p:spPr>
          <a:xfrm>
            <a:off x="654341" y="4857226"/>
            <a:ext cx="3833769"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Modifiers</a:t>
            </a:r>
            <a:endParaRPr lang="nl-BE" b="1" dirty="0">
              <a:latin typeface="Roboto" panose="02000000000000000000" pitchFamily="2" charset="0"/>
              <a:ea typeface="Roboto" panose="02000000000000000000" pitchFamily="2" charset="0"/>
            </a:endParaRPr>
          </a:p>
        </p:txBody>
      </p:sp>
      <p:sp>
        <p:nvSpPr>
          <p:cNvPr id="8" name="Tekstvak 7"/>
          <p:cNvSpPr txBox="1"/>
          <p:nvPr/>
        </p:nvSpPr>
        <p:spPr>
          <a:xfrm>
            <a:off x="746620" y="5494789"/>
            <a:ext cx="1066240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ook </a:t>
            </a:r>
            <a:r>
              <a:rPr lang="nl-BE" dirty="0" err="1">
                <a:latin typeface="Roboto" panose="02000000000000000000" pitchFamily="2" charset="0"/>
                <a:ea typeface="Roboto" panose="02000000000000000000" pitchFamily="2" charset="0"/>
              </a:rPr>
              <a:t>modifiers</a:t>
            </a:r>
            <a:r>
              <a:rPr lang="nl-BE" dirty="0">
                <a:latin typeface="Roboto" panose="02000000000000000000" pitchFamily="2" charset="0"/>
                <a:ea typeface="Roboto" panose="02000000000000000000" pitchFamily="2" charset="0"/>
              </a:rPr>
              <a:t> om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aan te passen. Deze herken je aan de “.” ervoor. </a:t>
            </a:r>
          </a:p>
        </p:txBody>
      </p:sp>
      <p:pic>
        <p:nvPicPr>
          <p:cNvPr id="9" name="Afbeelding 8"/>
          <p:cNvPicPr>
            <a:picLocks noChangeAspect="1"/>
          </p:cNvPicPr>
          <p:nvPr/>
        </p:nvPicPr>
        <p:blipFill>
          <a:blip r:embed="rId3"/>
          <a:stretch>
            <a:fillRect/>
          </a:stretch>
        </p:blipFill>
        <p:spPr>
          <a:xfrm>
            <a:off x="654341" y="6132352"/>
            <a:ext cx="3571875" cy="447675"/>
          </a:xfrm>
          <a:prstGeom prst="rect">
            <a:avLst/>
          </a:prstGeom>
        </p:spPr>
      </p:pic>
      <p:sp>
        <p:nvSpPr>
          <p:cNvPr id="10" name="Tekstvak 9"/>
          <p:cNvSpPr txBox="1"/>
          <p:nvPr/>
        </p:nvSpPr>
        <p:spPr>
          <a:xfrm>
            <a:off x="4616684" y="5984030"/>
            <a:ext cx="65406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de </a:t>
            </a:r>
            <a:r>
              <a:rPr lang="nl-BE" dirty="0" err="1">
                <a:latin typeface="Roboto" panose="02000000000000000000" pitchFamily="2" charset="0"/>
                <a:ea typeface="Roboto" panose="02000000000000000000" pitchFamily="2" charset="0"/>
              </a:rPr>
              <a:t>submit</a:t>
            </a:r>
            <a:r>
              <a:rPr lang="nl-BE" dirty="0">
                <a:latin typeface="Roboto" panose="02000000000000000000" pitchFamily="2" charset="0"/>
                <a:ea typeface="Roboto" panose="02000000000000000000" pitchFamily="2" charset="0"/>
              </a:rPr>
              <a:t> methode niet uit te voeren, kan je bijvoorbeeld de “.</a:t>
            </a:r>
            <a:r>
              <a:rPr lang="nl-BE" dirty="0" err="1">
                <a:latin typeface="Roboto" panose="02000000000000000000" pitchFamily="2" charset="0"/>
                <a:ea typeface="Roboto" panose="02000000000000000000" pitchFamily="2" charset="0"/>
              </a:rPr>
              <a:t>prevent</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modifier</a:t>
            </a:r>
            <a:r>
              <a:rPr lang="nl-BE" dirty="0">
                <a:latin typeface="Roboto" panose="02000000000000000000" pitchFamily="2" charset="0"/>
                <a:ea typeface="Roboto" panose="02000000000000000000" pitchFamily="2" charset="0"/>
              </a:rPr>
              <a:t> gebruiken.</a:t>
            </a:r>
          </a:p>
        </p:txBody>
      </p:sp>
    </p:spTree>
    <p:extLst>
      <p:ext uri="{BB962C8B-B14F-4D97-AF65-F5344CB8AC3E}">
        <p14:creationId xmlns:p14="http://schemas.microsoft.com/office/powerpoint/2010/main" val="95554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302004"/>
            <a:ext cx="10620463" cy="923330"/>
          </a:xfrm>
          <a:prstGeom prst="rect">
            <a:avLst/>
          </a:prstGeom>
          <a:noFill/>
        </p:spPr>
        <p:txBody>
          <a:bodyPr wrap="square" rtlCol="0">
            <a:spAutoFit/>
          </a:bodyPr>
          <a:lstStyle/>
          <a:p>
            <a:pPr algn="ctr"/>
            <a:r>
              <a:rPr lang="nl-BE" sz="5400" dirty="0" err="1">
                <a:latin typeface="Headline One" panose="00000400000000000000" pitchFamily="2" charset="0"/>
              </a:rPr>
              <a:t>Methods</a:t>
            </a:r>
            <a:endParaRPr lang="nl-BE" sz="5400" dirty="0">
              <a:latin typeface="Headline One" panose="00000400000000000000" pitchFamily="2" charset="0"/>
            </a:endParaRPr>
          </a:p>
        </p:txBody>
      </p:sp>
      <p:sp>
        <p:nvSpPr>
          <p:cNvPr id="3" name="Tekstvak 2"/>
          <p:cNvSpPr txBox="1"/>
          <p:nvPr/>
        </p:nvSpPr>
        <p:spPr>
          <a:xfrm>
            <a:off x="696286" y="1426128"/>
            <a:ext cx="10771464" cy="646331"/>
          </a:xfrm>
          <a:prstGeom prst="rect">
            <a:avLst/>
          </a:prstGeom>
          <a:noFill/>
        </p:spPr>
        <p:txBody>
          <a:bodyPr wrap="square" rtlCol="0">
            <a:spAutoFit/>
          </a:bodyPr>
          <a:lstStyle/>
          <a:p>
            <a:r>
              <a:rPr lang="nl-BE" dirty="0"/>
              <a:t>Met deze bibliotheek is het gemakkelijk om methodes uit te voeren. Geef het methode object mee aan je Vue instantie:</a:t>
            </a:r>
          </a:p>
        </p:txBody>
      </p:sp>
      <p:pic>
        <p:nvPicPr>
          <p:cNvPr id="5" name="Afbeelding 4"/>
          <p:cNvPicPr>
            <a:picLocks noChangeAspect="1"/>
          </p:cNvPicPr>
          <p:nvPr/>
        </p:nvPicPr>
        <p:blipFill>
          <a:blip r:embed="rId2"/>
          <a:stretch>
            <a:fillRect/>
          </a:stretch>
        </p:blipFill>
        <p:spPr>
          <a:xfrm>
            <a:off x="696286" y="3014954"/>
            <a:ext cx="4419600" cy="1257300"/>
          </a:xfrm>
          <a:prstGeom prst="rect">
            <a:avLst/>
          </a:prstGeom>
        </p:spPr>
      </p:pic>
      <p:pic>
        <p:nvPicPr>
          <p:cNvPr id="6" name="Afbeelding 5"/>
          <p:cNvPicPr>
            <a:picLocks noChangeAspect="1"/>
          </p:cNvPicPr>
          <p:nvPr/>
        </p:nvPicPr>
        <p:blipFill>
          <a:blip r:embed="rId3"/>
          <a:stretch>
            <a:fillRect/>
          </a:stretch>
        </p:blipFill>
        <p:spPr>
          <a:xfrm>
            <a:off x="6082018" y="3014954"/>
            <a:ext cx="4343400" cy="571500"/>
          </a:xfrm>
          <a:prstGeom prst="rect">
            <a:avLst/>
          </a:prstGeom>
        </p:spPr>
      </p:pic>
      <p:sp>
        <p:nvSpPr>
          <p:cNvPr id="7" name="Tekstvak 6"/>
          <p:cNvSpPr txBox="1"/>
          <p:nvPr/>
        </p:nvSpPr>
        <p:spPr>
          <a:xfrm>
            <a:off x="765110" y="4758612"/>
            <a:ext cx="10356980"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kan je dan heel gemakkelijk uitvoeren via de HTML achter een click event.</a:t>
            </a:r>
          </a:p>
        </p:txBody>
      </p:sp>
    </p:spTree>
    <p:extLst>
      <p:ext uri="{BB962C8B-B14F-4D97-AF65-F5344CB8AC3E}">
        <p14:creationId xmlns:p14="http://schemas.microsoft.com/office/powerpoint/2010/main" val="167845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293615"/>
            <a:ext cx="11115413" cy="923330"/>
          </a:xfrm>
          <a:prstGeom prst="rect">
            <a:avLst/>
          </a:prstGeom>
          <a:noFill/>
        </p:spPr>
        <p:txBody>
          <a:bodyPr wrap="square" rtlCol="0">
            <a:spAutoFit/>
          </a:bodyPr>
          <a:lstStyle/>
          <a:p>
            <a:pPr algn="ctr"/>
            <a:r>
              <a:rPr lang="nl-BE" sz="5400" dirty="0" err="1">
                <a:latin typeface="Headline One" panose="00000400000000000000" pitchFamily="2" charset="0"/>
              </a:rPr>
              <a:t>Computed</a:t>
            </a:r>
            <a:r>
              <a:rPr lang="nl-BE" sz="5400" dirty="0">
                <a:latin typeface="Headline One" panose="00000400000000000000" pitchFamily="2" charset="0"/>
              </a:rPr>
              <a:t> </a:t>
            </a:r>
            <a:r>
              <a:rPr lang="nl-BE" sz="5400" dirty="0" err="1">
                <a:latin typeface="Headline One" panose="00000400000000000000" pitchFamily="2" charset="0"/>
              </a:rPr>
              <a:t>properties</a:t>
            </a:r>
            <a:endParaRPr lang="nl-BE" sz="5400" dirty="0">
              <a:latin typeface="Headline One" panose="00000400000000000000" pitchFamily="2" charset="0"/>
            </a:endParaRPr>
          </a:p>
        </p:txBody>
      </p:sp>
      <p:sp>
        <p:nvSpPr>
          <p:cNvPr id="3" name="Tekstvak 2"/>
          <p:cNvSpPr txBox="1"/>
          <p:nvPr/>
        </p:nvSpPr>
        <p:spPr>
          <a:xfrm>
            <a:off x="713064" y="1426128"/>
            <a:ext cx="10821798"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property” is één van de eigenschappen die Vue zo interessant en makkelijk te gebruiken maakt.</a:t>
            </a:r>
          </a:p>
        </p:txBody>
      </p:sp>
      <p:sp>
        <p:nvSpPr>
          <p:cNvPr id="4" name="Tekstvak 3"/>
          <p:cNvSpPr txBox="1"/>
          <p:nvPr/>
        </p:nvSpPr>
        <p:spPr>
          <a:xfrm>
            <a:off x="713064" y="2097248"/>
            <a:ext cx="1054496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Bijvoorbeeld: je wil in je applicatie 2 getallen vermenigvuldigen die je zelf kan ingeven. Je kan dit op 2 manieren doen:</a:t>
            </a:r>
          </a:p>
        </p:txBody>
      </p:sp>
      <p:sp>
        <p:nvSpPr>
          <p:cNvPr id="5" name="Tekstvak 4"/>
          <p:cNvSpPr txBox="1"/>
          <p:nvPr/>
        </p:nvSpPr>
        <p:spPr>
          <a:xfrm>
            <a:off x="713064" y="3113711"/>
            <a:ext cx="10205208"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kan het met een Javascript expressie doen. Dit zal werken, de vermenigvuldiging van de 2 factoren zal real time worden getoond. </a:t>
            </a:r>
          </a:p>
        </p:txBody>
      </p:sp>
      <p:pic>
        <p:nvPicPr>
          <p:cNvPr id="6" name="Afbeelding 5"/>
          <p:cNvPicPr>
            <a:picLocks noChangeAspect="1"/>
          </p:cNvPicPr>
          <p:nvPr/>
        </p:nvPicPr>
        <p:blipFill>
          <a:blip r:embed="rId2"/>
          <a:stretch>
            <a:fillRect/>
          </a:stretch>
        </p:blipFill>
        <p:spPr>
          <a:xfrm>
            <a:off x="851482" y="4275597"/>
            <a:ext cx="4019550" cy="1943100"/>
          </a:xfrm>
          <a:prstGeom prst="rect">
            <a:avLst/>
          </a:prstGeom>
        </p:spPr>
      </p:pic>
      <p:pic>
        <p:nvPicPr>
          <p:cNvPr id="7" name="Afbeelding 6"/>
          <p:cNvPicPr>
            <a:picLocks noChangeAspect="1"/>
          </p:cNvPicPr>
          <p:nvPr/>
        </p:nvPicPr>
        <p:blipFill>
          <a:blip r:embed="rId3"/>
          <a:stretch>
            <a:fillRect/>
          </a:stretch>
        </p:blipFill>
        <p:spPr>
          <a:xfrm>
            <a:off x="5954086" y="4160940"/>
            <a:ext cx="4581525" cy="1352550"/>
          </a:xfrm>
          <a:prstGeom prst="rect">
            <a:avLst/>
          </a:prstGeom>
        </p:spPr>
      </p:pic>
    </p:spTree>
    <p:extLst>
      <p:ext uri="{BB962C8B-B14F-4D97-AF65-F5344CB8AC3E}">
        <p14:creationId xmlns:p14="http://schemas.microsoft.com/office/powerpoint/2010/main" val="187648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4482" y="494522"/>
            <a:ext cx="10748865"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Zou het niet handiger zijn als we de volledige logica in de Javascript file zetten? </a:t>
            </a:r>
          </a:p>
          <a:p>
            <a:r>
              <a:rPr lang="nl-BE" dirty="0">
                <a:latin typeface="Roboto" panose="02000000000000000000" pitchFamily="2" charset="0"/>
                <a:ea typeface="Roboto" panose="02000000000000000000" pitchFamily="2" charset="0"/>
              </a:rPr>
              <a:t>Dit is geen complex voorbeeld maar je kan je voorstellen dat er complexe berekeningen zijn die je niet in de HTML file kunt zetten. Hiervoor kan je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gebruiken.</a:t>
            </a:r>
          </a:p>
        </p:txBody>
      </p:sp>
      <p:pic>
        <p:nvPicPr>
          <p:cNvPr id="3" name="Afbeelding 2"/>
          <p:cNvPicPr>
            <a:picLocks noChangeAspect="1"/>
          </p:cNvPicPr>
          <p:nvPr/>
        </p:nvPicPr>
        <p:blipFill>
          <a:blip r:embed="rId2"/>
          <a:stretch>
            <a:fillRect/>
          </a:stretch>
        </p:blipFill>
        <p:spPr>
          <a:xfrm>
            <a:off x="6954222" y="1723248"/>
            <a:ext cx="4429125" cy="2971800"/>
          </a:xfrm>
          <a:prstGeom prst="rect">
            <a:avLst/>
          </a:prstGeom>
        </p:spPr>
      </p:pic>
      <p:pic>
        <p:nvPicPr>
          <p:cNvPr id="4" name="Afbeelding 3"/>
          <p:cNvPicPr>
            <a:picLocks noChangeAspect="1"/>
          </p:cNvPicPr>
          <p:nvPr/>
        </p:nvPicPr>
        <p:blipFill>
          <a:blip r:embed="rId3"/>
          <a:stretch>
            <a:fillRect/>
          </a:stretch>
        </p:blipFill>
        <p:spPr>
          <a:xfrm>
            <a:off x="634482" y="1723248"/>
            <a:ext cx="4076700" cy="2486025"/>
          </a:xfrm>
          <a:prstGeom prst="rect">
            <a:avLst/>
          </a:prstGeom>
        </p:spPr>
      </p:pic>
      <p:sp>
        <p:nvSpPr>
          <p:cNvPr id="5" name="Tekstvak 4"/>
          <p:cNvSpPr txBox="1"/>
          <p:nvPr/>
        </p:nvSpPr>
        <p:spPr>
          <a:xfrm>
            <a:off x="634481" y="487203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interessante aan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is dat ze </a:t>
            </a:r>
            <a:r>
              <a:rPr lang="nl-BE" b="1" dirty="0">
                <a:latin typeface="Roboto" panose="02000000000000000000" pitchFamily="2" charset="0"/>
                <a:ea typeface="Roboto" panose="02000000000000000000" pitchFamily="2" charset="0"/>
              </a:rPr>
              <a:t>zelf kijken </a:t>
            </a:r>
            <a:r>
              <a:rPr lang="nl-BE" dirty="0">
                <a:latin typeface="Roboto" panose="02000000000000000000" pitchFamily="2" charset="0"/>
                <a:ea typeface="Roboto" panose="02000000000000000000" pitchFamily="2" charset="0"/>
              </a:rPr>
              <a:t>wanneer er 1 van de afhankelijke variabelen verandert en dan zelf </a:t>
            </a:r>
            <a:r>
              <a:rPr lang="nl-BE" b="1" dirty="0">
                <a:latin typeface="Roboto" panose="02000000000000000000" pitchFamily="2" charset="0"/>
                <a:ea typeface="Roboto" panose="02000000000000000000" pitchFamily="2" charset="0"/>
              </a:rPr>
              <a:t>mee veranderen</a:t>
            </a:r>
            <a:r>
              <a:rPr lang="nl-BE" dirty="0">
                <a:latin typeface="Roboto" panose="02000000000000000000" pitchFamily="2" charset="0"/>
                <a:ea typeface="Roboto" panose="02000000000000000000" pitchFamily="2" charset="0"/>
              </a:rPr>
              <a:t>.</a:t>
            </a:r>
          </a:p>
        </p:txBody>
      </p:sp>
      <p:sp>
        <p:nvSpPr>
          <p:cNvPr id="6" name="Tekstvak 5"/>
          <p:cNvSpPr txBox="1"/>
          <p:nvPr/>
        </p:nvSpPr>
        <p:spPr>
          <a:xfrm>
            <a:off x="634480" y="561223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dit met een methode had gedaan, dan was de uitkomst niet mee veranderd met een wijziging van een afhankelijke variabele.</a:t>
            </a:r>
          </a:p>
        </p:txBody>
      </p:sp>
    </p:spTree>
    <p:extLst>
      <p:ext uri="{BB962C8B-B14F-4D97-AF65-F5344CB8AC3E}">
        <p14:creationId xmlns:p14="http://schemas.microsoft.com/office/powerpoint/2010/main" val="61135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7563" y="444617"/>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voorgaande is een voorbeeld van een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maar we kunnen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ook gebruiken als setters:</a:t>
            </a:r>
          </a:p>
        </p:txBody>
      </p:sp>
      <p:pic>
        <p:nvPicPr>
          <p:cNvPr id="3" name="Afbeelding 2"/>
          <p:cNvPicPr>
            <a:picLocks noChangeAspect="1"/>
          </p:cNvPicPr>
          <p:nvPr/>
        </p:nvPicPr>
        <p:blipFill>
          <a:blip r:embed="rId2"/>
          <a:stretch>
            <a:fillRect/>
          </a:stretch>
        </p:blipFill>
        <p:spPr>
          <a:xfrm>
            <a:off x="732453" y="1656669"/>
            <a:ext cx="3505200" cy="3152775"/>
          </a:xfrm>
          <a:prstGeom prst="rect">
            <a:avLst/>
          </a:prstGeom>
        </p:spPr>
      </p:pic>
      <p:pic>
        <p:nvPicPr>
          <p:cNvPr id="4" name="Afbeelding 3"/>
          <p:cNvPicPr>
            <a:picLocks noChangeAspect="1"/>
          </p:cNvPicPr>
          <p:nvPr/>
        </p:nvPicPr>
        <p:blipFill>
          <a:blip r:embed="rId3"/>
          <a:stretch>
            <a:fillRect/>
          </a:stretch>
        </p:blipFill>
        <p:spPr>
          <a:xfrm>
            <a:off x="5320295" y="1656669"/>
            <a:ext cx="2409825" cy="352425"/>
          </a:xfrm>
          <a:prstGeom prst="rect">
            <a:avLst/>
          </a:prstGeom>
        </p:spPr>
      </p:pic>
      <p:sp>
        <p:nvSpPr>
          <p:cNvPr id="5" name="Tekstvak 4"/>
          <p:cNvSpPr txBox="1"/>
          <p:nvPr/>
        </p:nvSpPr>
        <p:spPr>
          <a:xfrm>
            <a:off x="5261572" y="2683764"/>
            <a:ext cx="6007068"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het bovenstaande doet, zal de setter worden gebruikt in plaats van de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251489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9508" y="377505"/>
            <a:ext cx="10771464" cy="923330"/>
          </a:xfrm>
          <a:prstGeom prst="rect">
            <a:avLst/>
          </a:prstGeom>
          <a:noFill/>
        </p:spPr>
        <p:txBody>
          <a:bodyPr wrap="square" rtlCol="0">
            <a:spAutoFit/>
          </a:bodyPr>
          <a:lstStyle/>
          <a:p>
            <a:pPr algn="ctr"/>
            <a:r>
              <a:rPr lang="nl-BE" sz="5400" dirty="0">
                <a:latin typeface="Headline One" panose="00000400000000000000" pitchFamily="2" charset="0"/>
                <a:ea typeface="Roboto" panose="02000000000000000000" pitchFamily="2" charset="0"/>
              </a:rPr>
              <a:t>Array </a:t>
            </a:r>
            <a:r>
              <a:rPr lang="nl-BE" sz="5400" dirty="0" err="1">
                <a:latin typeface="Headline One" panose="00000400000000000000" pitchFamily="2" charset="0"/>
                <a:ea typeface="Roboto" panose="02000000000000000000" pitchFamily="2" charset="0"/>
              </a:rPr>
              <a:t>manipulation</a:t>
            </a:r>
            <a:endParaRPr lang="nl-BE" sz="5400" dirty="0">
              <a:latin typeface="Headline One" panose="00000400000000000000" pitchFamily="2" charset="0"/>
              <a:ea typeface="Roboto" panose="02000000000000000000" pitchFamily="2" charset="0"/>
            </a:endParaRPr>
          </a:p>
        </p:txBody>
      </p:sp>
      <p:sp>
        <p:nvSpPr>
          <p:cNvPr id="3" name="Tekstvak 2"/>
          <p:cNvSpPr txBox="1"/>
          <p:nvPr/>
        </p:nvSpPr>
        <p:spPr>
          <a:xfrm>
            <a:off x="679508" y="1434517"/>
            <a:ext cx="10771464"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heleboel functies om </a:t>
            </a:r>
            <a:r>
              <a:rPr lang="nl-BE" dirty="0" err="1">
                <a:latin typeface="Roboto" panose="02000000000000000000" pitchFamily="2" charset="0"/>
                <a:ea typeface="Roboto" panose="02000000000000000000" pitchFamily="2" charset="0"/>
              </a:rPr>
              <a:t>array’s</a:t>
            </a:r>
            <a:r>
              <a:rPr lang="nl-BE" dirty="0">
                <a:latin typeface="Roboto" panose="02000000000000000000" pitchFamily="2" charset="0"/>
                <a:ea typeface="Roboto" panose="02000000000000000000" pitchFamily="2" charset="0"/>
              </a:rPr>
              <a:t> te manipuleren in Vue. </a:t>
            </a:r>
          </a:p>
        </p:txBody>
      </p:sp>
      <p:sp>
        <p:nvSpPr>
          <p:cNvPr id="4" name="Tekstvak 3"/>
          <p:cNvSpPr txBox="1"/>
          <p:nvPr/>
        </p:nvSpPr>
        <p:spPr>
          <a:xfrm>
            <a:off x="780176" y="2122414"/>
            <a:ext cx="18791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push()</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pop()</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shift()</a:t>
            </a:r>
          </a:p>
          <a:p>
            <a:pPr marL="285750" indent="-285750">
              <a:buFont typeface="Arial" panose="020B0604020202020204" pitchFamily="34" charset="0"/>
              <a:buChar char="•"/>
            </a:pPr>
            <a:r>
              <a:rPr lang="en-US" dirty="0" err="1">
                <a:latin typeface="Roboto" panose="02000000000000000000" pitchFamily="2" charset="0"/>
                <a:ea typeface="Roboto" panose="02000000000000000000" pitchFamily="2" charset="0"/>
              </a:rPr>
              <a:t>unshift</a:t>
            </a:r>
            <a:r>
              <a:rPr lang="en-US"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splice()</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sort()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reverse()</a:t>
            </a:r>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2894202" y="2231471"/>
            <a:ext cx="812893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-&gt; Deze functies wijzigen de array die is meegegeven.</a:t>
            </a:r>
          </a:p>
        </p:txBody>
      </p:sp>
      <p:sp>
        <p:nvSpPr>
          <p:cNvPr id="6" name="Tekstvak 5"/>
          <p:cNvSpPr txBox="1"/>
          <p:nvPr/>
        </p:nvSpPr>
        <p:spPr>
          <a:xfrm>
            <a:off x="780176" y="4447137"/>
            <a:ext cx="1551963" cy="923330"/>
          </a:xfrm>
          <a:prstGeom prst="rect">
            <a:avLst/>
          </a:prstGeom>
          <a:noFill/>
        </p:spPr>
        <p:txBody>
          <a:bodyPr wrap="square" rtlCol="0">
            <a:spAutoFit/>
          </a:bodyPr>
          <a:lstStyle/>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filter()</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concat</a:t>
            </a:r>
            <a:r>
              <a:rPr lang="nl-BE"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slice()</a:t>
            </a:r>
          </a:p>
        </p:txBody>
      </p:sp>
      <p:sp>
        <p:nvSpPr>
          <p:cNvPr id="7" name="Tekstvak 6"/>
          <p:cNvSpPr txBox="1"/>
          <p:nvPr/>
        </p:nvSpPr>
        <p:spPr>
          <a:xfrm>
            <a:off x="2839673" y="4564637"/>
            <a:ext cx="6451134"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-&gt; deze functies creëren een nieuwe, gewijzigde array.</a:t>
            </a:r>
          </a:p>
        </p:txBody>
      </p:sp>
      <p:pic>
        <p:nvPicPr>
          <p:cNvPr id="8" name="Afbeelding 7"/>
          <p:cNvPicPr>
            <a:picLocks noChangeAspect="1"/>
          </p:cNvPicPr>
          <p:nvPr/>
        </p:nvPicPr>
        <p:blipFill>
          <a:blip r:embed="rId2"/>
          <a:stretch>
            <a:fillRect/>
          </a:stretch>
        </p:blipFill>
        <p:spPr>
          <a:xfrm>
            <a:off x="3473041" y="5815858"/>
            <a:ext cx="3295650" cy="371475"/>
          </a:xfrm>
          <a:prstGeom prst="rect">
            <a:avLst/>
          </a:prstGeom>
        </p:spPr>
      </p:pic>
      <p:sp>
        <p:nvSpPr>
          <p:cNvPr id="9" name="Tekstvak 8"/>
          <p:cNvSpPr txBox="1"/>
          <p:nvPr/>
        </p:nvSpPr>
        <p:spPr>
          <a:xfrm>
            <a:off x="855677" y="5815858"/>
            <a:ext cx="2348917"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Hoe gebruiken ?  -&gt;</a:t>
            </a:r>
          </a:p>
        </p:txBody>
      </p:sp>
    </p:spTree>
    <p:extLst>
      <p:ext uri="{BB962C8B-B14F-4D97-AF65-F5344CB8AC3E}">
        <p14:creationId xmlns:p14="http://schemas.microsoft.com/office/powerpoint/2010/main" val="72384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9174" y="329425"/>
            <a:ext cx="10897299" cy="646331"/>
          </a:xfrm>
          <a:prstGeom prst="rect">
            <a:avLst/>
          </a:prstGeom>
          <a:noFill/>
        </p:spPr>
        <p:txBody>
          <a:bodyPr wrap="square" rtlCol="0">
            <a:spAutoFit/>
          </a:bodyPr>
          <a:lstStyle/>
          <a:p>
            <a:r>
              <a:rPr lang="nl-BE" sz="3600" dirty="0">
                <a:latin typeface="Headline One" panose="00000400000000000000" pitchFamily="2" charset="0"/>
              </a:rPr>
              <a:t>uitzonderingen</a:t>
            </a:r>
          </a:p>
        </p:txBody>
      </p:sp>
      <p:sp>
        <p:nvSpPr>
          <p:cNvPr id="3" name="Tekstvak 2"/>
          <p:cNvSpPr txBox="1"/>
          <p:nvPr/>
        </p:nvSpPr>
        <p:spPr>
          <a:xfrm>
            <a:off x="629174" y="1361789"/>
            <a:ext cx="10595296"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paar zaken die niet werken maar wel logisch lijken. </a:t>
            </a:r>
          </a:p>
        </p:txBody>
      </p:sp>
      <p:pic>
        <p:nvPicPr>
          <p:cNvPr id="4" name="Afbeelding 3"/>
          <p:cNvPicPr>
            <a:picLocks noChangeAspect="1"/>
          </p:cNvPicPr>
          <p:nvPr/>
        </p:nvPicPr>
        <p:blipFill>
          <a:blip r:embed="rId2"/>
          <a:stretch>
            <a:fillRect/>
          </a:stretch>
        </p:blipFill>
        <p:spPr>
          <a:xfrm>
            <a:off x="715736" y="2305633"/>
            <a:ext cx="2400300" cy="361950"/>
          </a:xfrm>
          <a:prstGeom prst="rect">
            <a:avLst/>
          </a:prstGeom>
        </p:spPr>
      </p:pic>
      <p:sp>
        <p:nvSpPr>
          <p:cNvPr id="5" name="Tekstvak 4"/>
          <p:cNvSpPr txBox="1"/>
          <p:nvPr/>
        </p:nvSpPr>
        <p:spPr>
          <a:xfrm>
            <a:off x="629174" y="1856857"/>
            <a:ext cx="733386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zal niet lukken. </a:t>
            </a:r>
          </a:p>
        </p:txBody>
      </p:sp>
      <p:pic>
        <p:nvPicPr>
          <p:cNvPr id="6" name="Afbeelding 5"/>
          <p:cNvPicPr>
            <a:picLocks noChangeAspect="1"/>
          </p:cNvPicPr>
          <p:nvPr/>
        </p:nvPicPr>
        <p:blipFill>
          <a:blip r:embed="rId3"/>
          <a:stretch>
            <a:fillRect/>
          </a:stretch>
        </p:blipFill>
        <p:spPr>
          <a:xfrm>
            <a:off x="715736" y="3425598"/>
            <a:ext cx="3695700" cy="790575"/>
          </a:xfrm>
          <a:prstGeom prst="rect">
            <a:avLst/>
          </a:prstGeom>
        </p:spPr>
      </p:pic>
      <p:sp>
        <p:nvSpPr>
          <p:cNvPr id="8" name="Rechthoek 7"/>
          <p:cNvSpPr/>
          <p:nvPr/>
        </p:nvSpPr>
        <p:spPr>
          <a:xfrm>
            <a:off x="629174" y="2861924"/>
            <a:ext cx="3203121" cy="369332"/>
          </a:xfrm>
          <a:prstGeom prst="rect">
            <a:avLst/>
          </a:prstGeom>
        </p:spPr>
        <p:txBody>
          <a:bodyPr wrap="none">
            <a:spAutoFit/>
          </a:bodyPr>
          <a:lstStyle/>
          <a:p>
            <a:r>
              <a:rPr lang="nl-BE" dirty="0">
                <a:latin typeface="Roboto" panose="02000000000000000000" pitchFamily="2" charset="0"/>
                <a:ea typeface="Roboto" panose="02000000000000000000" pitchFamily="2" charset="0"/>
              </a:rPr>
              <a:t>Hier zijn 2 alternatieven voor:</a:t>
            </a:r>
            <a:endParaRPr lang="nl-BE" dirty="0"/>
          </a:p>
        </p:txBody>
      </p:sp>
      <p:sp>
        <p:nvSpPr>
          <p:cNvPr id="9" name="Tekstvak 8"/>
          <p:cNvSpPr txBox="1"/>
          <p:nvPr/>
        </p:nvSpPr>
        <p:spPr>
          <a:xfrm>
            <a:off x="715736" y="4430665"/>
            <a:ext cx="2318583" cy="369332"/>
          </a:xfrm>
          <a:prstGeom prst="rect">
            <a:avLst/>
          </a:prstGeom>
          <a:noFill/>
        </p:spPr>
        <p:txBody>
          <a:bodyPr wrap="none" rtlCol="0">
            <a:spAutoFit/>
          </a:bodyPr>
          <a:lstStyle/>
          <a:p>
            <a:r>
              <a:rPr lang="nl-BE" dirty="0"/>
              <a:t>Ook dit zal niet lukken:</a:t>
            </a:r>
          </a:p>
        </p:txBody>
      </p:sp>
      <p:pic>
        <p:nvPicPr>
          <p:cNvPr id="10" name="Afbeelding 9"/>
          <p:cNvPicPr>
            <a:picLocks noChangeAspect="1"/>
          </p:cNvPicPr>
          <p:nvPr/>
        </p:nvPicPr>
        <p:blipFill>
          <a:blip r:embed="rId4"/>
          <a:stretch>
            <a:fillRect/>
          </a:stretch>
        </p:blipFill>
        <p:spPr>
          <a:xfrm>
            <a:off x="715736" y="4965071"/>
            <a:ext cx="2609850" cy="381000"/>
          </a:xfrm>
          <a:prstGeom prst="rect">
            <a:avLst/>
          </a:prstGeom>
        </p:spPr>
      </p:pic>
      <p:sp>
        <p:nvSpPr>
          <p:cNvPr id="11" name="Tekstvak 10"/>
          <p:cNvSpPr txBox="1"/>
          <p:nvPr/>
        </p:nvSpPr>
        <p:spPr>
          <a:xfrm>
            <a:off x="715736" y="5511145"/>
            <a:ext cx="5098960" cy="369332"/>
          </a:xfrm>
          <a:prstGeom prst="rect">
            <a:avLst/>
          </a:prstGeom>
          <a:noFill/>
        </p:spPr>
        <p:txBody>
          <a:bodyPr wrap="none" rtlCol="0">
            <a:spAutoFit/>
          </a:bodyPr>
          <a:lstStyle/>
          <a:p>
            <a:r>
              <a:rPr lang="nl-BE" dirty="0"/>
              <a:t>Maar dit kan je oplossen door het volgende te doen:</a:t>
            </a:r>
          </a:p>
        </p:txBody>
      </p:sp>
      <p:pic>
        <p:nvPicPr>
          <p:cNvPr id="12" name="Afbeelding 11"/>
          <p:cNvPicPr>
            <a:picLocks noChangeAspect="1"/>
          </p:cNvPicPr>
          <p:nvPr/>
        </p:nvPicPr>
        <p:blipFill>
          <a:blip r:embed="rId5"/>
          <a:stretch>
            <a:fillRect/>
          </a:stretch>
        </p:blipFill>
        <p:spPr>
          <a:xfrm>
            <a:off x="715736" y="6045551"/>
            <a:ext cx="3171825" cy="400050"/>
          </a:xfrm>
          <a:prstGeom prst="rect">
            <a:avLst/>
          </a:prstGeom>
        </p:spPr>
      </p:pic>
    </p:spTree>
    <p:extLst>
      <p:ext uri="{BB962C8B-B14F-4D97-AF65-F5344CB8AC3E}">
        <p14:creationId xmlns:p14="http://schemas.microsoft.com/office/powerpoint/2010/main" val="40916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71787" y="1786855"/>
            <a:ext cx="10838576" cy="1200329"/>
          </a:xfrm>
          <a:prstGeom prst="rect">
            <a:avLst/>
          </a:prstGeom>
          <a:noFill/>
        </p:spPr>
        <p:txBody>
          <a:bodyPr wrap="square" rtlCol="0">
            <a:spAutoFit/>
          </a:bodyPr>
          <a:lstStyle/>
          <a:p>
            <a:r>
              <a:rPr lang="nl-BE" sz="2400" dirty="0">
                <a:latin typeface="Roboto" panose="02000000000000000000" pitchFamily="2" charset="0"/>
                <a:ea typeface="Roboto" panose="02000000000000000000" pitchFamily="2" charset="0"/>
              </a:rPr>
              <a:t>- Vue is een Javascript  </a:t>
            </a:r>
            <a:r>
              <a:rPr lang="nl-BE" sz="2400" dirty="0" err="1">
                <a:latin typeface="Roboto" panose="02000000000000000000" pitchFamily="2" charset="0"/>
                <a:ea typeface="Roboto" panose="02000000000000000000" pitchFamily="2" charset="0"/>
              </a:rPr>
              <a:t>framework</a:t>
            </a:r>
            <a:r>
              <a:rPr lang="nl-BE" sz="2400" dirty="0">
                <a:latin typeface="Roboto" panose="02000000000000000000" pitchFamily="2" charset="0"/>
                <a:ea typeface="Roboto" panose="02000000000000000000" pitchFamily="2" charset="0"/>
              </a:rPr>
              <a:t>/bibliotheek voor het bouwen van web-interfaces. </a:t>
            </a:r>
          </a:p>
          <a:p>
            <a:endParaRPr lang="nl-BE" sz="2400" dirty="0">
              <a:latin typeface="Roboto" panose="02000000000000000000" pitchFamily="2" charset="0"/>
              <a:ea typeface="Roboto" panose="02000000000000000000" pitchFamily="2" charset="0"/>
            </a:endParaRPr>
          </a:p>
        </p:txBody>
      </p:sp>
      <p:sp>
        <p:nvSpPr>
          <p:cNvPr id="3" name="Tekstvak 2"/>
          <p:cNvSpPr txBox="1"/>
          <p:nvPr/>
        </p:nvSpPr>
        <p:spPr>
          <a:xfrm>
            <a:off x="3531765" y="302004"/>
            <a:ext cx="6040074" cy="1200329"/>
          </a:xfrm>
          <a:prstGeom prst="rect">
            <a:avLst/>
          </a:prstGeom>
          <a:noFill/>
        </p:spPr>
        <p:txBody>
          <a:bodyPr wrap="square" rtlCol="0">
            <a:spAutoFit/>
          </a:bodyPr>
          <a:lstStyle/>
          <a:p>
            <a:r>
              <a:rPr lang="nl-BE" sz="7200" dirty="0">
                <a:latin typeface="Headline One" panose="00000400000000000000" pitchFamily="2" charset="0"/>
              </a:rPr>
              <a:t>Wat is vue.js ?</a:t>
            </a:r>
          </a:p>
        </p:txBody>
      </p:sp>
      <p:sp>
        <p:nvSpPr>
          <p:cNvPr id="4" name="Tekstvak 3"/>
          <p:cNvSpPr txBox="1"/>
          <p:nvPr/>
        </p:nvSpPr>
        <p:spPr>
          <a:xfrm>
            <a:off x="956345" y="2617852"/>
            <a:ext cx="9714451" cy="830997"/>
          </a:xfrm>
          <a:prstGeom prst="rect">
            <a:avLst/>
          </a:prstGeom>
          <a:noFill/>
        </p:spPr>
        <p:txBody>
          <a:bodyPr wrap="square" rtlCol="0">
            <a:spAutoFit/>
          </a:bodyPr>
          <a:lstStyle/>
          <a:p>
            <a:r>
              <a:rPr lang="nl-BE" sz="2400" dirty="0"/>
              <a:t>Nog een Javascript bibliotheek? We hebben er al zo veel!</a:t>
            </a:r>
          </a:p>
          <a:p>
            <a:endParaRPr lang="nl-BE" sz="2400" dirty="0"/>
          </a:p>
        </p:txBody>
      </p:sp>
      <p:sp>
        <p:nvSpPr>
          <p:cNvPr id="6" name="Tekstvak 5"/>
          <p:cNvSpPr txBox="1"/>
          <p:nvPr/>
        </p:nvSpPr>
        <p:spPr>
          <a:xfrm>
            <a:off x="771786" y="5368954"/>
            <a:ext cx="7692705" cy="1323439"/>
          </a:xfrm>
          <a:prstGeom prst="rect">
            <a:avLst/>
          </a:prstGeom>
          <a:noFill/>
        </p:spPr>
        <p:txBody>
          <a:bodyPr wrap="square" rtlCol="0">
            <a:spAutoFit/>
          </a:bodyPr>
          <a:lstStyle/>
          <a:p>
            <a:r>
              <a:rPr lang="nl-BE" sz="4000" b="1" dirty="0"/>
              <a:t>Wat zijn de belangrijkste features ? </a:t>
            </a:r>
          </a:p>
          <a:p>
            <a:endParaRPr lang="nl-BE" sz="4000" dirty="0"/>
          </a:p>
        </p:txBody>
      </p:sp>
      <p:pic>
        <p:nvPicPr>
          <p:cNvPr id="1026"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44" y="3489992"/>
            <a:ext cx="1934483" cy="545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qu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799" y="4337495"/>
            <a:ext cx="2270385" cy="55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react.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84" y="3378186"/>
            <a:ext cx="2671601" cy="7435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backbone 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0857" y="4338035"/>
            <a:ext cx="1990466" cy="3542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ravatar.com/avatar/0cf15665a9146ba852bf042b0652780a?s=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2458" y="3474025"/>
            <a:ext cx="1041137" cy="10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70451" y="436228"/>
            <a:ext cx="11333527" cy="646331"/>
          </a:xfrm>
          <a:prstGeom prst="rect">
            <a:avLst/>
          </a:prstGeom>
          <a:noFill/>
        </p:spPr>
        <p:txBody>
          <a:bodyPr wrap="square" rtlCol="0">
            <a:spAutoFit/>
          </a:bodyPr>
          <a:lstStyle/>
          <a:p>
            <a:r>
              <a:rPr lang="nl-BE" sz="3600" dirty="0">
                <a:latin typeface="Headline One" panose="00000400000000000000" pitchFamily="2" charset="0"/>
              </a:rPr>
              <a:t>Arrays filteren</a:t>
            </a:r>
          </a:p>
        </p:txBody>
      </p:sp>
      <p:sp>
        <p:nvSpPr>
          <p:cNvPr id="3" name="Tekstvak 2"/>
          <p:cNvSpPr txBox="1"/>
          <p:nvPr/>
        </p:nvSpPr>
        <p:spPr>
          <a:xfrm>
            <a:off x="570451" y="1518407"/>
            <a:ext cx="1078824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kan arrays ook makkelijk filteren met Vue. Al zijn hier niet echt specifieke functies voor binnen Vue, er is wel een manier met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a:t>
            </a:r>
          </a:p>
        </p:txBody>
      </p:sp>
      <p:pic>
        <p:nvPicPr>
          <p:cNvPr id="4" name="Afbeelding 3"/>
          <p:cNvPicPr>
            <a:picLocks noChangeAspect="1"/>
          </p:cNvPicPr>
          <p:nvPr/>
        </p:nvPicPr>
        <p:blipFill>
          <a:blip r:embed="rId2"/>
          <a:stretch>
            <a:fillRect/>
          </a:stretch>
        </p:blipFill>
        <p:spPr>
          <a:xfrm>
            <a:off x="570451" y="2600586"/>
            <a:ext cx="4219575" cy="2047875"/>
          </a:xfrm>
          <a:prstGeom prst="rect">
            <a:avLst/>
          </a:prstGeom>
        </p:spPr>
      </p:pic>
      <p:pic>
        <p:nvPicPr>
          <p:cNvPr id="5" name="Afbeelding 4"/>
          <p:cNvPicPr>
            <a:picLocks noChangeAspect="1"/>
          </p:cNvPicPr>
          <p:nvPr/>
        </p:nvPicPr>
        <p:blipFill>
          <a:blip r:embed="rId3"/>
          <a:stretch>
            <a:fillRect/>
          </a:stretch>
        </p:blipFill>
        <p:spPr>
          <a:xfrm>
            <a:off x="6406339" y="2600586"/>
            <a:ext cx="3876675" cy="323850"/>
          </a:xfrm>
          <a:prstGeom prst="rect">
            <a:avLst/>
          </a:prstGeom>
        </p:spPr>
      </p:pic>
    </p:spTree>
    <p:extLst>
      <p:ext uri="{BB962C8B-B14F-4D97-AF65-F5344CB8AC3E}">
        <p14:creationId xmlns:p14="http://schemas.microsoft.com/office/powerpoint/2010/main" val="25991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369116"/>
            <a:ext cx="10997967" cy="923330"/>
          </a:xfrm>
          <a:prstGeom prst="rect">
            <a:avLst/>
          </a:prstGeom>
          <a:noFill/>
        </p:spPr>
        <p:txBody>
          <a:bodyPr wrap="square" rtlCol="0">
            <a:spAutoFit/>
          </a:bodyPr>
          <a:lstStyle/>
          <a:p>
            <a:pPr algn="ctr"/>
            <a:r>
              <a:rPr lang="nl-BE" sz="5400" dirty="0">
                <a:latin typeface="Headline One" panose="00000400000000000000" pitchFamily="2" charset="0"/>
              </a:rPr>
              <a:t>Event handling</a:t>
            </a:r>
          </a:p>
        </p:txBody>
      </p:sp>
      <p:sp>
        <p:nvSpPr>
          <p:cNvPr id="3" name="Tekstvak 2"/>
          <p:cNvSpPr txBox="1"/>
          <p:nvPr/>
        </p:nvSpPr>
        <p:spPr>
          <a:xfrm>
            <a:off x="444617" y="1442906"/>
            <a:ext cx="1130835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 event handling is “v-on” het meest gebruikte attribuut. Hier kan zowel een methode als een expressie achter zitten:</a:t>
            </a:r>
          </a:p>
        </p:txBody>
      </p:sp>
      <p:pic>
        <p:nvPicPr>
          <p:cNvPr id="5" name="Afbeelding 4"/>
          <p:cNvPicPr>
            <a:picLocks noChangeAspect="1"/>
          </p:cNvPicPr>
          <p:nvPr/>
        </p:nvPicPr>
        <p:blipFill>
          <a:blip r:embed="rId2"/>
          <a:stretch>
            <a:fillRect/>
          </a:stretch>
        </p:blipFill>
        <p:spPr>
          <a:xfrm>
            <a:off x="587229" y="2420180"/>
            <a:ext cx="4162425" cy="809625"/>
          </a:xfrm>
          <a:prstGeom prst="rect">
            <a:avLst/>
          </a:prstGeom>
        </p:spPr>
      </p:pic>
      <p:pic>
        <p:nvPicPr>
          <p:cNvPr id="6" name="Afbeelding 5"/>
          <p:cNvPicPr>
            <a:picLocks noChangeAspect="1"/>
          </p:cNvPicPr>
          <p:nvPr/>
        </p:nvPicPr>
        <p:blipFill>
          <a:blip r:embed="rId3"/>
          <a:stretch>
            <a:fillRect/>
          </a:stretch>
        </p:blipFill>
        <p:spPr>
          <a:xfrm>
            <a:off x="587229" y="4422920"/>
            <a:ext cx="4638675" cy="495300"/>
          </a:xfrm>
          <a:prstGeom prst="rect">
            <a:avLst/>
          </a:prstGeom>
        </p:spPr>
      </p:pic>
      <p:sp>
        <p:nvSpPr>
          <p:cNvPr id="7" name="Tekstvak 6"/>
          <p:cNvSpPr txBox="1"/>
          <p:nvPr/>
        </p:nvSpPr>
        <p:spPr>
          <a:xfrm>
            <a:off x="444617" y="3718580"/>
            <a:ext cx="6062878"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Wil je het event meegeven ? Geen probleem, doe gewoon:</a:t>
            </a:r>
          </a:p>
        </p:txBody>
      </p:sp>
      <p:pic>
        <p:nvPicPr>
          <p:cNvPr id="8" name="Afbeelding 7"/>
          <p:cNvPicPr>
            <a:picLocks noChangeAspect="1"/>
          </p:cNvPicPr>
          <p:nvPr/>
        </p:nvPicPr>
        <p:blipFill>
          <a:blip r:embed="rId4"/>
          <a:stretch>
            <a:fillRect/>
          </a:stretch>
        </p:blipFill>
        <p:spPr>
          <a:xfrm>
            <a:off x="587229" y="5608198"/>
            <a:ext cx="2800350" cy="1038225"/>
          </a:xfrm>
          <a:prstGeom prst="rect">
            <a:avLst/>
          </a:prstGeom>
        </p:spPr>
      </p:pic>
      <p:sp>
        <p:nvSpPr>
          <p:cNvPr id="10" name="Tekstvak 9"/>
          <p:cNvSpPr txBox="1"/>
          <p:nvPr/>
        </p:nvSpPr>
        <p:spPr>
          <a:xfrm>
            <a:off x="444617" y="5041783"/>
            <a:ext cx="4789645" cy="369332"/>
          </a:xfrm>
          <a:prstGeom prst="rect">
            <a:avLst/>
          </a:prstGeom>
          <a:noFill/>
        </p:spPr>
        <p:txBody>
          <a:bodyPr wrap="none" rtlCol="0">
            <a:spAutoFit/>
          </a:bodyPr>
          <a:lstStyle/>
          <a:p>
            <a:r>
              <a:rPr lang="nl-BE" dirty="0"/>
              <a:t>En dan kan je het event gebruiken in je methode:</a:t>
            </a:r>
          </a:p>
        </p:txBody>
      </p:sp>
    </p:spTree>
    <p:extLst>
      <p:ext uri="{BB962C8B-B14F-4D97-AF65-F5344CB8AC3E}">
        <p14:creationId xmlns:p14="http://schemas.microsoft.com/office/powerpoint/2010/main" val="428693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1119" y="520117"/>
            <a:ext cx="10771464" cy="5355312"/>
          </a:xfrm>
          <a:prstGeom prst="rect">
            <a:avLst/>
          </a:prstGeom>
          <a:noFill/>
        </p:spPr>
        <p:txBody>
          <a:bodyPr wrap="square" rtlCol="0">
            <a:spAutoFit/>
          </a:bodyPr>
          <a:lstStyle/>
          <a:p>
            <a:r>
              <a:rPr lang="nl-BE" dirty="0"/>
              <a:t>Het is beter om de “</a:t>
            </a:r>
            <a:r>
              <a:rPr lang="nl-BE" dirty="0" err="1"/>
              <a:t>preventdefault</a:t>
            </a:r>
            <a:r>
              <a:rPr lang="nl-BE" dirty="0"/>
              <a:t>” in de HTML te zetten en de Javascript op pure logica te houden.</a:t>
            </a:r>
          </a:p>
          <a:p>
            <a:r>
              <a:rPr lang="nl-BE" dirty="0"/>
              <a:t>Vue heeft een aantal </a:t>
            </a:r>
            <a:r>
              <a:rPr lang="nl-BE" b="1" dirty="0"/>
              <a:t>event </a:t>
            </a:r>
            <a:r>
              <a:rPr lang="nl-BE" b="1" dirty="0" err="1"/>
              <a:t>modifiers</a:t>
            </a:r>
            <a:r>
              <a:rPr lang="nl-BE" b="1" dirty="0"/>
              <a:t> </a:t>
            </a:r>
            <a:r>
              <a:rPr lang="nl-BE" dirty="0"/>
              <a:t>om dit te doen, ze worden weergegeven met een punt:</a:t>
            </a:r>
          </a:p>
          <a:p>
            <a:r>
              <a:rPr lang="nl-BE" dirty="0"/>
              <a:t>.stop</a:t>
            </a:r>
          </a:p>
          <a:p>
            <a:r>
              <a:rPr lang="nl-BE" dirty="0"/>
              <a:t>.</a:t>
            </a:r>
            <a:r>
              <a:rPr lang="nl-BE" dirty="0" err="1"/>
              <a:t>prevent</a:t>
            </a:r>
            <a:endParaRPr lang="nl-BE" dirty="0"/>
          </a:p>
          <a:p>
            <a:r>
              <a:rPr lang="nl-BE" dirty="0"/>
              <a:t>.</a:t>
            </a:r>
            <a:r>
              <a:rPr lang="nl-BE" dirty="0" err="1"/>
              <a:t>capture</a:t>
            </a:r>
            <a:endParaRPr lang="nl-BE" dirty="0"/>
          </a:p>
          <a:p>
            <a:r>
              <a:rPr lang="nl-BE" dirty="0"/>
              <a:t>.</a:t>
            </a:r>
            <a:r>
              <a:rPr lang="nl-BE" dirty="0" err="1"/>
              <a:t>self</a:t>
            </a:r>
            <a:endParaRPr lang="nl-BE" dirty="0"/>
          </a:p>
          <a:p>
            <a:endParaRPr lang="nl-BE" dirty="0"/>
          </a:p>
          <a:p>
            <a:endParaRPr lang="nl-BE" dirty="0"/>
          </a:p>
          <a:p>
            <a:r>
              <a:rPr lang="nl-BE" dirty="0"/>
              <a:t>Er zijn ook </a:t>
            </a:r>
            <a:r>
              <a:rPr lang="nl-BE" dirty="0" err="1"/>
              <a:t>key</a:t>
            </a:r>
            <a:r>
              <a:rPr lang="nl-BE" dirty="0"/>
              <a:t> </a:t>
            </a:r>
            <a:r>
              <a:rPr lang="nl-BE" dirty="0" err="1"/>
              <a:t>modifiers</a:t>
            </a:r>
            <a:r>
              <a:rPr lang="nl-BE" dirty="0"/>
              <a:t>.</a:t>
            </a:r>
          </a:p>
          <a:p>
            <a:r>
              <a:rPr lang="nl-BE" dirty="0"/>
              <a:t>Met dit voorbeeld zal de functie worden uitgevoerd bij een </a:t>
            </a:r>
            <a:r>
              <a:rPr lang="nl-BE" dirty="0" err="1"/>
              <a:t>keyup</a:t>
            </a:r>
            <a:r>
              <a:rPr lang="nl-BE" dirty="0"/>
              <a:t> van de enter toets:</a:t>
            </a:r>
          </a:p>
          <a:p>
            <a:endParaRPr lang="nl-BE" dirty="0"/>
          </a:p>
          <a:p>
            <a:endParaRPr lang="nl-BE" dirty="0"/>
          </a:p>
          <a:p>
            <a:endParaRPr lang="nl-BE" dirty="0"/>
          </a:p>
          <a:p>
            <a:r>
              <a:rPr lang="nl-BE" dirty="0"/>
              <a:t>voor de meeste </a:t>
            </a:r>
            <a:r>
              <a:rPr lang="nl-BE" dirty="0" err="1"/>
              <a:t>keycodes</a:t>
            </a:r>
            <a:r>
              <a:rPr lang="nl-BE" dirty="0"/>
              <a:t> heeft Vue een alias:</a:t>
            </a:r>
          </a:p>
          <a:p>
            <a:endParaRPr lang="en-US" dirty="0"/>
          </a:p>
          <a:p>
            <a:r>
              <a:rPr lang="en-US" dirty="0"/>
              <a:t>.tab</a:t>
            </a:r>
          </a:p>
          <a:p>
            <a:r>
              <a:rPr lang="en-US" dirty="0"/>
              <a:t>.delete</a:t>
            </a:r>
          </a:p>
          <a:p>
            <a:r>
              <a:rPr lang="en-US" dirty="0"/>
              <a:t>.esc</a:t>
            </a:r>
          </a:p>
          <a:p>
            <a:r>
              <a:rPr lang="en-US" dirty="0"/>
              <a:t>…</a:t>
            </a:r>
            <a:endParaRPr lang="nl-BE" dirty="0"/>
          </a:p>
        </p:txBody>
      </p:sp>
      <p:pic>
        <p:nvPicPr>
          <p:cNvPr id="5" name="Afbeelding 4"/>
          <p:cNvPicPr>
            <a:picLocks noChangeAspect="1"/>
          </p:cNvPicPr>
          <p:nvPr/>
        </p:nvPicPr>
        <p:blipFill>
          <a:blip r:embed="rId2"/>
          <a:stretch>
            <a:fillRect/>
          </a:stretch>
        </p:blipFill>
        <p:spPr>
          <a:xfrm>
            <a:off x="671119" y="3544130"/>
            <a:ext cx="4086225" cy="390525"/>
          </a:xfrm>
          <a:prstGeom prst="rect">
            <a:avLst/>
          </a:prstGeom>
        </p:spPr>
      </p:pic>
    </p:spTree>
    <p:extLst>
      <p:ext uri="{BB962C8B-B14F-4D97-AF65-F5344CB8AC3E}">
        <p14:creationId xmlns:p14="http://schemas.microsoft.com/office/powerpoint/2010/main" val="3717230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62730" y="318782"/>
            <a:ext cx="10796631" cy="923330"/>
          </a:xfrm>
          <a:prstGeom prst="rect">
            <a:avLst/>
          </a:prstGeom>
          <a:noFill/>
        </p:spPr>
        <p:txBody>
          <a:bodyPr wrap="square" rtlCol="0">
            <a:spAutoFit/>
          </a:bodyPr>
          <a:lstStyle/>
          <a:p>
            <a:pPr algn="ctr"/>
            <a:r>
              <a:rPr lang="nl-BE" sz="5400" dirty="0">
                <a:latin typeface="Headline One" panose="00000400000000000000" pitchFamily="2" charset="0"/>
              </a:rPr>
              <a:t>FORM INPUT BINDINGS</a:t>
            </a:r>
          </a:p>
        </p:txBody>
      </p:sp>
      <p:sp>
        <p:nvSpPr>
          <p:cNvPr id="3" name="Tekstvak 2"/>
          <p:cNvSpPr txBox="1"/>
          <p:nvPr/>
        </p:nvSpPr>
        <p:spPr>
          <a:xfrm>
            <a:off x="662730" y="1493240"/>
            <a:ext cx="10620463"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een variabele aan een HTML element te binden, is er “v-model”.</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Hierbij kiest Vue zelf hoe het de data moet updaten, gebaseerd op het input type.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zelfs </a:t>
            </a:r>
            <a:r>
              <a:rPr lang="nl-BE" b="1" dirty="0">
                <a:latin typeface="Roboto" panose="02000000000000000000" pitchFamily="2" charset="0"/>
                <a:ea typeface="Roboto" panose="02000000000000000000" pitchFamily="2" charset="0"/>
              </a:rPr>
              <a:t>meerdere</a:t>
            </a:r>
            <a:r>
              <a:rPr lang="nl-BE" dirty="0">
                <a:latin typeface="Roboto" panose="02000000000000000000" pitchFamily="2" charset="0"/>
                <a:ea typeface="Roboto" panose="02000000000000000000" pitchFamily="2" charset="0"/>
              </a:rPr>
              <a:t> checkboxen binden aan dezelfde </a:t>
            </a:r>
            <a:r>
              <a:rPr lang="nl-BE" b="1" dirty="0">
                <a:latin typeface="Roboto" panose="02000000000000000000" pitchFamily="2" charset="0"/>
                <a:ea typeface="Roboto" panose="02000000000000000000" pitchFamily="2" charset="0"/>
              </a:rPr>
              <a:t>array</a:t>
            </a:r>
            <a:r>
              <a:rPr lang="nl-BE" dirty="0">
                <a:latin typeface="Roboto" panose="02000000000000000000" pitchFamily="2" charset="0"/>
                <a:ea typeface="Roboto" panose="02000000000000000000" pitchFamily="2" charset="0"/>
              </a:rPr>
              <a:t> -&gt;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 array wordt gevuld met de data van de geselecteerde checkboxen.</a:t>
            </a:r>
          </a:p>
        </p:txBody>
      </p:sp>
      <p:pic>
        <p:nvPicPr>
          <p:cNvPr id="8" name="Afbeelding 7"/>
          <p:cNvPicPr>
            <a:picLocks noChangeAspect="1"/>
          </p:cNvPicPr>
          <p:nvPr/>
        </p:nvPicPr>
        <p:blipFill>
          <a:blip r:embed="rId2"/>
          <a:stretch>
            <a:fillRect/>
          </a:stretch>
        </p:blipFill>
        <p:spPr>
          <a:xfrm>
            <a:off x="469784" y="4102389"/>
            <a:ext cx="8305800" cy="1790700"/>
          </a:xfrm>
          <a:prstGeom prst="rect">
            <a:avLst/>
          </a:prstGeom>
        </p:spPr>
      </p:pic>
      <p:pic>
        <p:nvPicPr>
          <p:cNvPr id="9" name="Afbeelding 8"/>
          <p:cNvPicPr>
            <a:picLocks noChangeAspect="1"/>
          </p:cNvPicPr>
          <p:nvPr/>
        </p:nvPicPr>
        <p:blipFill>
          <a:blip r:embed="rId3"/>
          <a:stretch>
            <a:fillRect/>
          </a:stretch>
        </p:blipFill>
        <p:spPr>
          <a:xfrm>
            <a:off x="9305968" y="2492664"/>
            <a:ext cx="2371725" cy="3400425"/>
          </a:xfrm>
          <a:prstGeom prst="rect">
            <a:avLst/>
          </a:prstGeom>
        </p:spPr>
      </p:pic>
    </p:spTree>
    <p:extLst>
      <p:ext uri="{BB962C8B-B14F-4D97-AF65-F5344CB8AC3E}">
        <p14:creationId xmlns:p14="http://schemas.microsoft.com/office/powerpoint/2010/main" val="130478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80176" y="257804"/>
            <a:ext cx="10595296" cy="923330"/>
          </a:xfrm>
          <a:prstGeom prst="rect">
            <a:avLst/>
          </a:prstGeom>
          <a:noFill/>
        </p:spPr>
        <p:txBody>
          <a:bodyPr wrap="square" rtlCol="0">
            <a:spAutoFit/>
          </a:bodyPr>
          <a:lstStyle/>
          <a:p>
            <a:pPr algn="ctr"/>
            <a:r>
              <a:rPr lang="nl-BE" sz="5400" dirty="0" err="1">
                <a:latin typeface="Headline One" panose="00000400000000000000" pitchFamily="2" charset="0"/>
              </a:rPr>
              <a:t>COMPONENTs</a:t>
            </a:r>
            <a:endParaRPr lang="nl-BE" sz="5400" dirty="0">
              <a:latin typeface="Headline One" panose="00000400000000000000" pitchFamily="2" charset="0"/>
            </a:endParaRPr>
          </a:p>
        </p:txBody>
      </p:sp>
      <p:sp>
        <p:nvSpPr>
          <p:cNvPr id="3" name="Tekstvak 2"/>
          <p:cNvSpPr txBox="1"/>
          <p:nvPr/>
        </p:nvSpPr>
        <p:spPr>
          <a:xfrm>
            <a:off x="629174" y="1333850"/>
            <a:ext cx="10746298"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Ook componenten zijn een belangrijk kenmerk van Vue.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Dit geeft je de mogelijkheid om code opnieuw te gebruiken zonder ze afhankelijk van elkaar te maken. </a:t>
            </a:r>
          </a:p>
          <a:p>
            <a:r>
              <a:rPr lang="nl-BE" dirty="0">
                <a:latin typeface="Roboto" panose="02000000000000000000" pitchFamily="2" charset="0"/>
                <a:ea typeface="Roboto" panose="02000000000000000000" pitchFamily="2" charset="0"/>
              </a:rPr>
              <a:t>Ik zal dit aantonen met een voorbeeld.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wil in je applicatie 2 input velden die een ingegeven woord omgekeerd afprinten. </a:t>
            </a:r>
          </a:p>
          <a:p>
            <a:r>
              <a:rPr lang="nl-BE" dirty="0">
                <a:latin typeface="Roboto" panose="02000000000000000000" pitchFamily="2" charset="0"/>
                <a:ea typeface="Roboto" panose="02000000000000000000" pitchFamily="2" charset="0"/>
              </a:rPr>
              <a:t>Hoe kan je hier voor zorgen zonder code te herhalen ?</a:t>
            </a:r>
          </a:p>
        </p:txBody>
      </p:sp>
      <p:sp>
        <p:nvSpPr>
          <p:cNvPr id="4" name="Tekstvak 3"/>
          <p:cNvSpPr txBox="1"/>
          <p:nvPr/>
        </p:nvSpPr>
        <p:spPr>
          <a:xfrm>
            <a:off x="713064" y="3304484"/>
            <a:ext cx="5150841" cy="3078760"/>
          </a:xfrm>
          <a:prstGeom prst="rect">
            <a:avLst/>
          </a:prstGeom>
          <a:noFill/>
        </p:spPr>
        <p:txBody>
          <a:bodyPr wrap="square" rtlCol="0">
            <a:spAutoFit/>
          </a:bodyPr>
          <a:lstStyle/>
          <a:p>
            <a:endParaRPr lang="nl-BE" dirty="0"/>
          </a:p>
        </p:txBody>
      </p:sp>
      <p:sp>
        <p:nvSpPr>
          <p:cNvPr id="6" name="Tekstvak 5"/>
          <p:cNvSpPr txBox="1"/>
          <p:nvPr/>
        </p:nvSpPr>
        <p:spPr>
          <a:xfrm>
            <a:off x="629174" y="5699292"/>
            <a:ext cx="9982899"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zullen we het nieuwe component aanmaken. We declareren het globaal, dus we kunnen die component gebruiken in elke Vue instantie. Let op, het moet wel binnen een Vue instantie gebruikt worden.</a:t>
            </a:r>
          </a:p>
        </p:txBody>
      </p:sp>
      <p:pic>
        <p:nvPicPr>
          <p:cNvPr id="7" name="Afbeelding 6"/>
          <p:cNvPicPr>
            <a:picLocks noChangeAspect="1"/>
          </p:cNvPicPr>
          <p:nvPr/>
        </p:nvPicPr>
        <p:blipFill>
          <a:blip r:embed="rId2"/>
          <a:stretch>
            <a:fillRect/>
          </a:stretch>
        </p:blipFill>
        <p:spPr>
          <a:xfrm>
            <a:off x="7889322" y="3515251"/>
            <a:ext cx="3486150" cy="819150"/>
          </a:xfrm>
          <a:prstGeom prst="rect">
            <a:avLst/>
          </a:prstGeom>
        </p:spPr>
      </p:pic>
      <p:pic>
        <p:nvPicPr>
          <p:cNvPr id="8" name="Afbeelding 7"/>
          <p:cNvPicPr>
            <a:picLocks noChangeAspect="1"/>
          </p:cNvPicPr>
          <p:nvPr/>
        </p:nvPicPr>
        <p:blipFill>
          <a:blip r:embed="rId3"/>
          <a:stretch>
            <a:fillRect/>
          </a:stretch>
        </p:blipFill>
        <p:spPr>
          <a:xfrm>
            <a:off x="713064" y="3515251"/>
            <a:ext cx="6381750" cy="2000250"/>
          </a:xfrm>
          <a:prstGeom prst="rect">
            <a:avLst/>
          </a:prstGeom>
        </p:spPr>
      </p:pic>
    </p:spTree>
    <p:extLst>
      <p:ext uri="{BB962C8B-B14F-4D97-AF65-F5344CB8AC3E}">
        <p14:creationId xmlns:p14="http://schemas.microsoft.com/office/powerpoint/2010/main" val="62724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75861" y="1145249"/>
            <a:ext cx="8191500" cy="2828925"/>
          </a:xfrm>
          <a:prstGeom prst="rect">
            <a:avLst/>
          </a:prstGeom>
        </p:spPr>
      </p:pic>
      <p:sp>
        <p:nvSpPr>
          <p:cNvPr id="3" name="Tekstvak 2"/>
          <p:cNvSpPr txBox="1"/>
          <p:nvPr/>
        </p:nvSpPr>
        <p:spPr>
          <a:xfrm>
            <a:off x="475861" y="270588"/>
            <a:ext cx="1063689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de logica gemakkelijk verder uitwerken. Door een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property mee te geven. </a:t>
            </a:r>
          </a:p>
        </p:txBody>
      </p:sp>
      <p:sp>
        <p:nvSpPr>
          <p:cNvPr id="5" name="Tekstvak 4"/>
          <p:cNvSpPr txBox="1"/>
          <p:nvPr/>
        </p:nvSpPr>
        <p:spPr>
          <a:xfrm>
            <a:off x="475861" y="4102217"/>
            <a:ext cx="100187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dit doet in de HTML, zal je zien dat het component 4 keer wordt herhaald zonder afhankelijk te zijn van elkaar.</a:t>
            </a:r>
          </a:p>
        </p:txBody>
      </p:sp>
      <p:pic>
        <p:nvPicPr>
          <p:cNvPr id="7" name="Afbeelding 6"/>
          <p:cNvPicPr>
            <a:picLocks noChangeAspect="1"/>
          </p:cNvPicPr>
          <p:nvPr/>
        </p:nvPicPr>
        <p:blipFill>
          <a:blip r:embed="rId3"/>
          <a:stretch>
            <a:fillRect/>
          </a:stretch>
        </p:blipFill>
        <p:spPr>
          <a:xfrm>
            <a:off x="475861" y="5106449"/>
            <a:ext cx="3533775" cy="990600"/>
          </a:xfrm>
          <a:prstGeom prst="rect">
            <a:avLst/>
          </a:prstGeom>
        </p:spPr>
      </p:pic>
    </p:spTree>
    <p:extLst>
      <p:ext uri="{BB962C8B-B14F-4D97-AF65-F5344CB8AC3E}">
        <p14:creationId xmlns:p14="http://schemas.microsoft.com/office/powerpoint/2010/main" val="237427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715217" y="288634"/>
            <a:ext cx="6219825" cy="3143250"/>
          </a:xfrm>
          <a:prstGeom prst="rect">
            <a:avLst/>
          </a:prstGeom>
        </p:spPr>
      </p:pic>
      <p:sp>
        <p:nvSpPr>
          <p:cNvPr id="3" name="Tekstvak 2"/>
          <p:cNvSpPr txBox="1"/>
          <p:nvPr/>
        </p:nvSpPr>
        <p:spPr>
          <a:xfrm>
            <a:off x="796954" y="3716323"/>
            <a:ext cx="10242958" cy="923330"/>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Opmerking : </a:t>
            </a:r>
            <a:r>
              <a:rPr lang="nl-BE" dirty="0">
                <a:latin typeface="Roboto" panose="02000000000000000000" pitchFamily="2" charset="0"/>
                <a:ea typeface="Roboto" panose="02000000000000000000" pitchFamily="2" charset="0"/>
              </a:rPr>
              <a:t>is je iets opgevallen aan het data object van het component ?</a:t>
            </a:r>
          </a:p>
          <a:p>
            <a:r>
              <a:rPr lang="nl-BE" dirty="0">
                <a:latin typeface="Roboto" panose="02000000000000000000" pitchFamily="2" charset="0"/>
                <a:ea typeface="Roboto" panose="02000000000000000000" pitchFamily="2" charset="0"/>
              </a:rPr>
              <a:t>Inderdaad, het is een functie die een object </a:t>
            </a:r>
            <a:r>
              <a:rPr lang="nl-BE" dirty="0" err="1">
                <a:latin typeface="Roboto" panose="02000000000000000000" pitchFamily="2" charset="0"/>
                <a:ea typeface="Roboto" panose="02000000000000000000" pitchFamily="2" charset="0"/>
              </a:rPr>
              <a:t>returnt</a:t>
            </a:r>
            <a:r>
              <a:rPr lang="nl-BE" dirty="0">
                <a:latin typeface="Roboto" panose="02000000000000000000" pitchFamily="2" charset="0"/>
                <a:ea typeface="Roboto" panose="02000000000000000000" pitchFamily="2" charset="0"/>
              </a:rPr>
              <a:t>. Bij componenten moet het data element een functie zijn.  </a:t>
            </a:r>
            <a:endParaRPr lang="nl-BE" b="1" dirty="0">
              <a:latin typeface="Roboto" panose="02000000000000000000" pitchFamily="2" charset="0"/>
              <a:ea typeface="Roboto" panose="02000000000000000000" pitchFamily="2" charset="0"/>
            </a:endParaRPr>
          </a:p>
        </p:txBody>
      </p:sp>
      <p:sp>
        <p:nvSpPr>
          <p:cNvPr id="4" name="Tekstvak 3"/>
          <p:cNvSpPr txBox="1"/>
          <p:nvPr/>
        </p:nvSpPr>
        <p:spPr>
          <a:xfrm>
            <a:off x="796954" y="4655890"/>
            <a:ext cx="1024295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kunnen componenten ook nesten in elkaar:</a:t>
            </a:r>
          </a:p>
        </p:txBody>
      </p:sp>
      <p:pic>
        <p:nvPicPr>
          <p:cNvPr id="5" name="Afbeelding 4"/>
          <p:cNvPicPr>
            <a:picLocks noChangeAspect="1"/>
          </p:cNvPicPr>
          <p:nvPr/>
        </p:nvPicPr>
        <p:blipFill>
          <a:blip r:embed="rId3"/>
          <a:stretch>
            <a:fillRect/>
          </a:stretch>
        </p:blipFill>
        <p:spPr>
          <a:xfrm>
            <a:off x="796954" y="5436634"/>
            <a:ext cx="4933950" cy="447675"/>
          </a:xfrm>
          <a:prstGeom prst="rect">
            <a:avLst/>
          </a:prstGeom>
        </p:spPr>
      </p:pic>
      <p:sp>
        <p:nvSpPr>
          <p:cNvPr id="6" name="Tekstvak 5"/>
          <p:cNvSpPr txBox="1"/>
          <p:nvPr/>
        </p:nvSpPr>
        <p:spPr>
          <a:xfrm>
            <a:off x="796954" y="6149130"/>
            <a:ext cx="10486239"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Zoals je ziet gebruikt Vue een heel efficiënte manier om herhaling van code te voorkomen.</a:t>
            </a:r>
          </a:p>
        </p:txBody>
      </p:sp>
    </p:spTree>
    <p:extLst>
      <p:ext uri="{BB962C8B-B14F-4D97-AF65-F5344CB8AC3E}">
        <p14:creationId xmlns:p14="http://schemas.microsoft.com/office/powerpoint/2010/main" val="76448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04007" y="360727"/>
            <a:ext cx="10914077"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Communicatie tussen </a:t>
            </a:r>
            <a:r>
              <a:rPr lang="nl-BE" b="1" dirty="0" err="1">
                <a:latin typeface="Roboto" panose="02000000000000000000" pitchFamily="2" charset="0"/>
                <a:ea typeface="Roboto" panose="02000000000000000000" pitchFamily="2" charset="0"/>
              </a:rPr>
              <a:t>parent</a:t>
            </a:r>
            <a:r>
              <a:rPr lang="nl-BE" b="1" dirty="0">
                <a:latin typeface="Roboto" panose="02000000000000000000" pitchFamily="2" charset="0"/>
                <a:ea typeface="Roboto" panose="02000000000000000000" pitchFamily="2" charset="0"/>
              </a:rPr>
              <a:t> en </a:t>
            </a:r>
            <a:r>
              <a:rPr lang="nl-BE" b="1" dirty="0" err="1">
                <a:latin typeface="Roboto" panose="02000000000000000000" pitchFamily="2" charset="0"/>
                <a:ea typeface="Roboto" panose="02000000000000000000" pitchFamily="2" charset="0"/>
              </a:rPr>
              <a:t>child</a:t>
            </a:r>
            <a:r>
              <a:rPr lang="nl-BE" b="1" dirty="0">
                <a:latin typeface="Roboto" panose="02000000000000000000" pitchFamily="2" charset="0"/>
                <a:ea typeface="Roboto" panose="02000000000000000000" pitchFamily="2" charset="0"/>
              </a:rPr>
              <a:t> componenten.</a:t>
            </a:r>
          </a:p>
        </p:txBody>
      </p:sp>
      <p:pic>
        <p:nvPicPr>
          <p:cNvPr id="3" name="Afbeelding 2"/>
          <p:cNvPicPr>
            <a:picLocks noChangeAspect="1"/>
          </p:cNvPicPr>
          <p:nvPr/>
        </p:nvPicPr>
        <p:blipFill>
          <a:blip r:embed="rId2"/>
          <a:stretch>
            <a:fillRect/>
          </a:stretch>
        </p:blipFill>
        <p:spPr>
          <a:xfrm>
            <a:off x="813103" y="2055977"/>
            <a:ext cx="3143250" cy="2962275"/>
          </a:xfrm>
          <a:prstGeom prst="rect">
            <a:avLst/>
          </a:prstGeom>
        </p:spPr>
      </p:pic>
      <p:sp>
        <p:nvSpPr>
          <p:cNvPr id="7" name="Tekstvak 6"/>
          <p:cNvSpPr txBox="1"/>
          <p:nvPr/>
        </p:nvSpPr>
        <p:spPr>
          <a:xfrm>
            <a:off x="4077050" y="2768367"/>
            <a:ext cx="708030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componenten van Vue zijn gemaakt om in elkaar te gebruiken. Om goed te begrijpen hoe 2 geneste componenten met elkaar communiceren bestaat dit schema.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We zullen beginnen met de communicatie van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naar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met behulp van </a:t>
            </a:r>
            <a:r>
              <a:rPr lang="nl-BE" b="1"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02491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55009" y="444617"/>
            <a:ext cx="1064563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755009" y="1060683"/>
            <a:ext cx="1055335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data van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naar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te krijgen, moeten we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gebruiken. </a:t>
            </a:r>
          </a:p>
          <a:p>
            <a:r>
              <a:rPr lang="nl-BE" dirty="0">
                <a:latin typeface="Roboto" panose="02000000000000000000" pitchFamily="2" charset="0"/>
                <a:ea typeface="Roboto" panose="02000000000000000000" pitchFamily="2" charset="0"/>
              </a:rPr>
              <a:t>Om dit mogelijk te maken, moeten we aan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een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array meegeven.</a:t>
            </a:r>
          </a:p>
        </p:txBody>
      </p:sp>
      <p:pic>
        <p:nvPicPr>
          <p:cNvPr id="4" name="Afbeelding 3"/>
          <p:cNvPicPr>
            <a:picLocks noChangeAspect="1"/>
          </p:cNvPicPr>
          <p:nvPr/>
        </p:nvPicPr>
        <p:blipFill>
          <a:blip r:embed="rId2"/>
          <a:stretch>
            <a:fillRect/>
          </a:stretch>
        </p:blipFill>
        <p:spPr>
          <a:xfrm>
            <a:off x="847288" y="2097410"/>
            <a:ext cx="1809750" cy="371475"/>
          </a:xfrm>
          <a:prstGeom prst="rect">
            <a:avLst/>
          </a:prstGeom>
        </p:spPr>
      </p:pic>
      <p:pic>
        <p:nvPicPr>
          <p:cNvPr id="5" name="Afbeelding 4"/>
          <p:cNvPicPr>
            <a:picLocks noChangeAspect="1"/>
          </p:cNvPicPr>
          <p:nvPr/>
        </p:nvPicPr>
        <p:blipFill>
          <a:blip r:embed="rId3"/>
          <a:stretch>
            <a:fillRect/>
          </a:stretch>
        </p:blipFill>
        <p:spPr>
          <a:xfrm>
            <a:off x="847288" y="3410998"/>
            <a:ext cx="3600450" cy="400050"/>
          </a:xfrm>
          <a:prstGeom prst="rect">
            <a:avLst/>
          </a:prstGeom>
        </p:spPr>
      </p:pic>
      <p:sp>
        <p:nvSpPr>
          <p:cNvPr id="6" name="Tekstvak 5"/>
          <p:cNvSpPr txBox="1"/>
          <p:nvPr/>
        </p:nvSpPr>
        <p:spPr>
          <a:xfrm>
            <a:off x="755009" y="2757402"/>
            <a:ext cx="9259266"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Dit kan dan gebruikt worden door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in de HTML of in de template van de Parent.</a:t>
            </a:r>
          </a:p>
        </p:txBody>
      </p:sp>
      <p:sp>
        <p:nvSpPr>
          <p:cNvPr id="7" name="Tekstvak 6"/>
          <p:cNvSpPr txBox="1"/>
          <p:nvPr/>
        </p:nvSpPr>
        <p:spPr>
          <a:xfrm>
            <a:off x="755009" y="4095312"/>
            <a:ext cx="10855354"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kan de prop ook gebruikt worden in methodes of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property kan gebruik maken van deze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op dezelfde manier als een ander element van het data object.</a:t>
            </a:r>
          </a:p>
          <a:p>
            <a:endParaRPr lang="nl-BE" dirty="0"/>
          </a:p>
        </p:txBody>
      </p:sp>
      <p:pic>
        <p:nvPicPr>
          <p:cNvPr id="8" name="Afbeelding 7"/>
          <p:cNvPicPr>
            <a:picLocks noChangeAspect="1"/>
          </p:cNvPicPr>
          <p:nvPr/>
        </p:nvPicPr>
        <p:blipFill>
          <a:blip r:embed="rId4"/>
          <a:stretch>
            <a:fillRect/>
          </a:stretch>
        </p:blipFill>
        <p:spPr>
          <a:xfrm>
            <a:off x="847288" y="5216160"/>
            <a:ext cx="4810125" cy="1190625"/>
          </a:xfrm>
          <a:prstGeom prst="rect">
            <a:avLst/>
          </a:prstGeom>
        </p:spPr>
      </p:pic>
      <p:sp>
        <p:nvSpPr>
          <p:cNvPr id="9" name="Tekstvak 8"/>
          <p:cNvSpPr txBox="1"/>
          <p:nvPr/>
        </p:nvSpPr>
        <p:spPr>
          <a:xfrm>
            <a:off x="6090407" y="5216160"/>
            <a:ext cx="5310232" cy="923330"/>
          </a:xfrm>
          <a:prstGeom prst="rect">
            <a:avLst/>
          </a:prstGeom>
          <a:noFill/>
        </p:spPr>
        <p:txBody>
          <a:bodyPr wrap="square" rtlCol="0">
            <a:spAutoFit/>
          </a:bodyPr>
          <a:lstStyle/>
          <a:p>
            <a:r>
              <a:rPr lang="nl-BE" dirty="0"/>
              <a:t>Een prop werkt maar in 1 richting. De </a:t>
            </a:r>
            <a:r>
              <a:rPr lang="nl-BE" dirty="0" err="1"/>
              <a:t>parent</a:t>
            </a:r>
            <a:r>
              <a:rPr lang="nl-BE" dirty="0"/>
              <a:t> is de enige die de prop kan wijzigen. Als deze wordt gewijzigd, wijzigt de prop in de </a:t>
            </a:r>
            <a:r>
              <a:rPr lang="nl-BE" dirty="0" err="1"/>
              <a:t>child</a:t>
            </a:r>
            <a:r>
              <a:rPr lang="nl-BE" dirty="0"/>
              <a:t> component mee.</a:t>
            </a:r>
          </a:p>
        </p:txBody>
      </p:sp>
    </p:spTree>
    <p:extLst>
      <p:ext uri="{BB962C8B-B14F-4D97-AF65-F5344CB8AC3E}">
        <p14:creationId xmlns:p14="http://schemas.microsoft.com/office/powerpoint/2010/main" val="417951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11728" y="369116"/>
            <a:ext cx="1114058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Literal</a:t>
            </a:r>
            <a:r>
              <a:rPr lang="nl-BE" b="1" dirty="0">
                <a:latin typeface="Roboto" panose="02000000000000000000" pitchFamily="2" charset="0"/>
                <a:ea typeface="Roboto" panose="02000000000000000000" pitchFamily="2" charset="0"/>
              </a:rPr>
              <a:t> &amp; </a:t>
            </a:r>
            <a:r>
              <a:rPr lang="nl-BE" b="1" dirty="0" err="1">
                <a:latin typeface="Roboto" panose="02000000000000000000" pitchFamily="2" charset="0"/>
                <a:ea typeface="Roboto" panose="02000000000000000000" pitchFamily="2" charset="0"/>
              </a:rPr>
              <a:t>dynamic</a:t>
            </a:r>
            <a:r>
              <a:rPr lang="nl-BE" b="1" dirty="0">
                <a:latin typeface="Roboto" panose="02000000000000000000" pitchFamily="2" charset="0"/>
                <a:ea typeface="Roboto" panose="02000000000000000000" pitchFamily="2" charset="0"/>
              </a:rPr>
              <a:t> </a:t>
            </a:r>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511728" y="1206892"/>
            <a:ext cx="1072952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worden vaak fouten gemaakt waarbij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worden meegegeven als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a:t>
            </a:r>
            <a:br>
              <a:rPr lang="nl-BE" dirty="0">
                <a:latin typeface="Roboto" panose="02000000000000000000" pitchFamily="2" charset="0"/>
                <a:ea typeface="Roboto" panose="02000000000000000000" pitchFamily="2" charset="0"/>
              </a:rPr>
            </a:br>
            <a:r>
              <a:rPr lang="nl-BE" dirty="0">
                <a:latin typeface="Roboto" panose="02000000000000000000" pitchFamily="2" charset="0"/>
                <a:ea typeface="Roboto" panose="02000000000000000000" pitchFamily="2" charset="0"/>
              </a:rPr>
              <a:t>Daarom dit puntje.</a:t>
            </a:r>
          </a:p>
        </p:txBody>
      </p:sp>
      <p:pic>
        <p:nvPicPr>
          <p:cNvPr id="4" name="Afbeelding 3"/>
          <p:cNvPicPr>
            <a:picLocks noChangeAspect="1"/>
          </p:cNvPicPr>
          <p:nvPr/>
        </p:nvPicPr>
        <p:blipFill>
          <a:blip r:embed="rId2"/>
          <a:stretch>
            <a:fillRect/>
          </a:stretch>
        </p:blipFill>
        <p:spPr>
          <a:xfrm>
            <a:off x="590943" y="2895906"/>
            <a:ext cx="2352675" cy="428625"/>
          </a:xfrm>
          <a:prstGeom prst="rect">
            <a:avLst/>
          </a:prstGeom>
        </p:spPr>
      </p:pic>
      <p:sp>
        <p:nvSpPr>
          <p:cNvPr id="5" name="Tekstvak 4"/>
          <p:cNvSpPr txBox="1"/>
          <p:nvPr/>
        </p:nvSpPr>
        <p:spPr>
          <a:xfrm>
            <a:off x="511728" y="2093425"/>
            <a:ext cx="9588617"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iets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meegeven ? Dan kan het zo:</a:t>
            </a:r>
          </a:p>
        </p:txBody>
      </p:sp>
      <p:sp>
        <p:nvSpPr>
          <p:cNvPr id="7" name="Tekstvak 6"/>
          <p:cNvSpPr txBox="1"/>
          <p:nvPr/>
        </p:nvSpPr>
        <p:spPr>
          <a:xfrm>
            <a:off x="590943" y="3833769"/>
            <a:ext cx="10096631"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Maar wil je iets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meegeven ? Dus wil je die “1” niet als string maar als getal meegeven ? Dan zal je v-bind moeten gebruiken.</a:t>
            </a:r>
          </a:p>
          <a:p>
            <a:endParaRPr lang="nl-BE" dirty="0">
              <a:latin typeface="Roboto" panose="02000000000000000000" pitchFamily="2" charset="0"/>
              <a:ea typeface="Roboto" panose="02000000000000000000" pitchFamily="2" charset="0"/>
            </a:endParaRPr>
          </a:p>
        </p:txBody>
      </p:sp>
      <p:pic>
        <p:nvPicPr>
          <p:cNvPr id="8" name="Afbeelding 7"/>
          <p:cNvPicPr>
            <a:picLocks noChangeAspect="1"/>
          </p:cNvPicPr>
          <p:nvPr/>
        </p:nvPicPr>
        <p:blipFill>
          <a:blip r:embed="rId3"/>
          <a:stretch>
            <a:fillRect/>
          </a:stretch>
        </p:blipFill>
        <p:spPr>
          <a:xfrm>
            <a:off x="590943" y="5112171"/>
            <a:ext cx="2933700" cy="542925"/>
          </a:xfrm>
          <a:prstGeom prst="rect">
            <a:avLst/>
          </a:prstGeom>
        </p:spPr>
      </p:pic>
    </p:spTree>
    <p:extLst>
      <p:ext uri="{BB962C8B-B14F-4D97-AF65-F5344CB8AC3E}">
        <p14:creationId xmlns:p14="http://schemas.microsoft.com/office/powerpoint/2010/main" val="212722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964734" y="528506"/>
            <a:ext cx="6082018" cy="923330"/>
          </a:xfrm>
          <a:prstGeom prst="rect">
            <a:avLst/>
          </a:prstGeom>
          <a:noFill/>
        </p:spPr>
        <p:txBody>
          <a:bodyPr wrap="square" rtlCol="0">
            <a:spAutoFit/>
          </a:bodyPr>
          <a:lstStyle/>
          <a:p>
            <a:r>
              <a:rPr lang="nl-BE" sz="5400" dirty="0">
                <a:latin typeface="Headline One" panose="00000400000000000000" pitchFamily="2" charset="0"/>
              </a:rPr>
              <a:t>Reactiviteit</a:t>
            </a:r>
          </a:p>
        </p:txBody>
      </p:sp>
      <p:sp>
        <p:nvSpPr>
          <p:cNvPr id="3" name="Tekstvak 2"/>
          <p:cNvSpPr txBox="1"/>
          <p:nvPr/>
        </p:nvSpPr>
        <p:spPr>
          <a:xfrm>
            <a:off x="864065" y="4382677"/>
            <a:ext cx="9756396" cy="646331"/>
          </a:xfrm>
          <a:prstGeom prst="rect">
            <a:avLst/>
          </a:prstGeom>
          <a:noFill/>
        </p:spPr>
        <p:txBody>
          <a:bodyPr wrap="square" rtlCol="0">
            <a:spAutoFit/>
          </a:bodyPr>
          <a:lstStyle/>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 er is </a:t>
            </a:r>
            <a:r>
              <a:rPr lang="nl-BE" dirty="0" err="1">
                <a:latin typeface="Roboto" panose="02000000000000000000" pitchFamily="2" charset="0"/>
                <a:ea typeface="Roboto" panose="02000000000000000000" pitchFamily="2" charset="0"/>
              </a:rPr>
              <a:t>two</a:t>
            </a:r>
            <a:r>
              <a:rPr lang="nl-BE" dirty="0">
                <a:latin typeface="Roboto" panose="02000000000000000000" pitchFamily="2" charset="0"/>
                <a:ea typeface="Roboto" panose="02000000000000000000" pitchFamily="2" charset="0"/>
              </a:rPr>
              <a:t> way data binding-&gt; als de ene verandert, verandert de andere mee !</a:t>
            </a:r>
          </a:p>
        </p:txBody>
      </p:sp>
      <p:pic>
        <p:nvPicPr>
          <p:cNvPr id="4" name="Afbeelding 3"/>
          <p:cNvPicPr>
            <a:picLocks noChangeAspect="1"/>
          </p:cNvPicPr>
          <p:nvPr/>
        </p:nvPicPr>
        <p:blipFill>
          <a:blip r:embed="rId2"/>
          <a:stretch>
            <a:fillRect/>
          </a:stretch>
        </p:blipFill>
        <p:spPr>
          <a:xfrm>
            <a:off x="964734" y="2815326"/>
            <a:ext cx="3543300" cy="1371600"/>
          </a:xfrm>
          <a:prstGeom prst="rect">
            <a:avLst/>
          </a:prstGeom>
        </p:spPr>
      </p:pic>
      <p:pic>
        <p:nvPicPr>
          <p:cNvPr id="5" name="Afbeelding 4"/>
          <p:cNvPicPr>
            <a:picLocks noChangeAspect="1"/>
          </p:cNvPicPr>
          <p:nvPr/>
        </p:nvPicPr>
        <p:blipFill>
          <a:blip r:embed="rId3"/>
          <a:stretch>
            <a:fillRect/>
          </a:stretch>
        </p:blipFill>
        <p:spPr>
          <a:xfrm>
            <a:off x="5842932" y="2817350"/>
            <a:ext cx="2686050" cy="895350"/>
          </a:xfrm>
          <a:prstGeom prst="rect">
            <a:avLst/>
          </a:prstGeom>
        </p:spPr>
      </p:pic>
      <p:sp>
        <p:nvSpPr>
          <p:cNvPr id="6" name="Tekstvak 5"/>
          <p:cNvSpPr txBox="1"/>
          <p:nvPr/>
        </p:nvSpPr>
        <p:spPr>
          <a:xfrm>
            <a:off x="671118" y="5402024"/>
            <a:ext cx="10981190" cy="400110"/>
          </a:xfrm>
          <a:prstGeom prst="rect">
            <a:avLst/>
          </a:prstGeom>
          <a:noFill/>
        </p:spPr>
        <p:txBody>
          <a:bodyPr wrap="square" rtlCol="0">
            <a:spAutoFit/>
          </a:bodyPr>
          <a:lstStyle/>
          <a:p>
            <a:r>
              <a:rPr lang="nl-BE" sz="2000" dirty="0">
                <a:latin typeface="Roboto" panose="02000000000000000000" pitchFamily="2" charset="0"/>
                <a:ea typeface="Roboto" panose="02000000000000000000" pitchFamily="2" charset="0"/>
              </a:rPr>
              <a:t> -&gt; Geen event </a:t>
            </a:r>
            <a:r>
              <a:rPr lang="nl-BE" sz="2000" dirty="0" err="1">
                <a:latin typeface="Roboto" panose="02000000000000000000" pitchFamily="2" charset="0"/>
                <a:ea typeface="Roboto" panose="02000000000000000000" pitchFamily="2" charset="0"/>
              </a:rPr>
              <a:t>listener</a:t>
            </a:r>
            <a:r>
              <a:rPr lang="nl-BE" sz="2000" dirty="0">
                <a:latin typeface="Roboto" panose="02000000000000000000" pitchFamily="2" charset="0"/>
                <a:ea typeface="Roboto" panose="02000000000000000000" pitchFamily="2" charset="0"/>
              </a:rPr>
              <a:t> nodig om het in HTML aan te  passen. Vue doet dit allemaal zelf.</a:t>
            </a:r>
          </a:p>
        </p:txBody>
      </p:sp>
      <p:sp>
        <p:nvSpPr>
          <p:cNvPr id="7" name="Tekstvak 6"/>
          <p:cNvSpPr txBox="1"/>
          <p:nvPr/>
        </p:nvSpPr>
        <p:spPr>
          <a:xfrm>
            <a:off x="964734" y="1862356"/>
            <a:ext cx="813732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Variabelen in  Vue koppelen aan een HTML element is een eitje.</a:t>
            </a:r>
          </a:p>
          <a:p>
            <a:endParaRPr lang="nl-BE" dirty="0"/>
          </a:p>
        </p:txBody>
      </p:sp>
    </p:spTree>
    <p:extLst>
      <p:ext uri="{BB962C8B-B14F-4D97-AF65-F5344CB8AC3E}">
        <p14:creationId xmlns:p14="http://schemas.microsoft.com/office/powerpoint/2010/main" val="928306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0785" y="226503"/>
            <a:ext cx="11031523"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Events</a:t>
            </a:r>
          </a:p>
        </p:txBody>
      </p:sp>
      <p:sp>
        <p:nvSpPr>
          <p:cNvPr id="3" name="Tekstvak 2"/>
          <p:cNvSpPr txBox="1"/>
          <p:nvPr/>
        </p:nvSpPr>
        <p:spPr>
          <a:xfrm>
            <a:off x="620785" y="906011"/>
            <a:ext cx="106120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data van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naar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te brengen, zal er een event uitgegeven moeten worden.</a:t>
            </a:r>
          </a:p>
        </p:txBody>
      </p:sp>
      <p:sp>
        <p:nvSpPr>
          <p:cNvPr id="4" name="Tekstvak 3"/>
          <p:cNvSpPr txBox="1"/>
          <p:nvPr/>
        </p:nvSpPr>
        <p:spPr>
          <a:xfrm>
            <a:off x="620785" y="1778466"/>
            <a:ext cx="10637241" cy="147732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zal dus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emitName</a:t>
            </a:r>
            <a:r>
              <a:rPr lang="nl-BE" dirty="0">
                <a:latin typeface="Roboto" panose="02000000000000000000" pitchFamily="2" charset="0"/>
                <a:ea typeface="Roboto" panose="02000000000000000000" pitchFamily="2" charset="0"/>
              </a:rPr>
              <a:t>')” moeten doen en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zal die event moeten gebruiken om iets te </a:t>
            </a:r>
            <a:r>
              <a:rPr lang="nl-BE" dirty="0" err="1">
                <a:latin typeface="Roboto" panose="02000000000000000000" pitchFamily="2" charset="0"/>
                <a:ea typeface="Roboto" panose="02000000000000000000" pitchFamily="2" charset="0"/>
              </a:rPr>
              <a:t>triggeren</a:t>
            </a:r>
            <a:r>
              <a:rPr lang="nl-BE" dirty="0">
                <a:latin typeface="Roboto" panose="02000000000000000000" pitchFamily="2" charset="0"/>
                <a:ea typeface="Roboto" panose="02000000000000000000" pitchFamily="2" charset="0"/>
              </a:rPr>
              <a:t> met “</a:t>
            </a:r>
            <a:r>
              <a:rPr lang="nl-BE" dirty="0" err="1">
                <a:latin typeface="Roboto" panose="02000000000000000000" pitchFamily="2" charset="0"/>
                <a:ea typeface="Roboto" panose="02000000000000000000" pitchFamily="2" charset="0"/>
              </a:rPr>
              <a:t>v-on:emitName</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function</a:t>
            </a:r>
            <a:r>
              <a:rPr lang="nl-BE" dirty="0">
                <a:latin typeface="Roboto" panose="02000000000000000000" pitchFamily="2" charset="0"/>
                <a:ea typeface="Roboto" panose="02000000000000000000" pitchFamily="2" charset="0"/>
              </a:rPr>
              <a:t>””.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Een voorbeeld: Ik wil een input field de mogelijkheid geven om de achtergrond van de div waarin het zich bevindt, te wijzigen door de input van een kleur.</a:t>
            </a:r>
          </a:p>
        </p:txBody>
      </p:sp>
      <p:pic>
        <p:nvPicPr>
          <p:cNvPr id="5" name="Afbeelding 4"/>
          <p:cNvPicPr>
            <a:picLocks noChangeAspect="1"/>
          </p:cNvPicPr>
          <p:nvPr/>
        </p:nvPicPr>
        <p:blipFill>
          <a:blip r:embed="rId2"/>
          <a:stretch>
            <a:fillRect/>
          </a:stretch>
        </p:blipFill>
        <p:spPr>
          <a:xfrm>
            <a:off x="4971526" y="3753155"/>
            <a:ext cx="6286500" cy="2371725"/>
          </a:xfrm>
          <a:prstGeom prst="rect">
            <a:avLst/>
          </a:prstGeom>
        </p:spPr>
      </p:pic>
      <p:sp>
        <p:nvSpPr>
          <p:cNvPr id="6" name="Tekstvak 5"/>
          <p:cNvSpPr txBox="1"/>
          <p:nvPr/>
        </p:nvSpPr>
        <p:spPr>
          <a:xfrm>
            <a:off x="620785" y="3753155"/>
            <a:ext cx="4236441" cy="2308324"/>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maak je het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aan: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 met de naam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-input-field.</a:t>
            </a:r>
          </a:p>
          <a:p>
            <a:r>
              <a:rPr lang="nl-BE" dirty="0">
                <a:latin typeface="Roboto" panose="02000000000000000000" pitchFamily="2" charset="0"/>
                <a:ea typeface="Roboto" panose="02000000000000000000" pitchFamily="2" charset="0"/>
              </a:rPr>
              <a:t>Deze component heeft een “</a:t>
            </a:r>
            <a:r>
              <a:rPr lang="nl-BE" dirty="0" err="1">
                <a:latin typeface="Roboto" panose="02000000000000000000" pitchFamily="2" charset="0"/>
                <a:ea typeface="Roboto" panose="02000000000000000000" pitchFamily="2" charset="0"/>
              </a:rPr>
              <a:t>watch</a:t>
            </a:r>
            <a:r>
              <a:rPr lang="nl-BE" dirty="0">
                <a:latin typeface="Roboto" panose="02000000000000000000" pitchFamily="2" charset="0"/>
                <a:ea typeface="Roboto" panose="02000000000000000000" pitchFamily="2" charset="0"/>
              </a:rPr>
              <a:t>” op een variabele, als deze verandert dan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die de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-change” en geeft de nieuwe kleur mee.</a:t>
            </a:r>
          </a:p>
        </p:txBody>
      </p:sp>
    </p:spTree>
    <p:extLst>
      <p:ext uri="{BB962C8B-B14F-4D97-AF65-F5344CB8AC3E}">
        <p14:creationId xmlns:p14="http://schemas.microsoft.com/office/powerpoint/2010/main" val="275852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478172" y="369116"/>
            <a:ext cx="1104830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Dan maak je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-component aan: </a:t>
            </a:r>
          </a:p>
        </p:txBody>
      </p:sp>
      <p:pic>
        <p:nvPicPr>
          <p:cNvPr id="3" name="Afbeelding 2"/>
          <p:cNvPicPr>
            <a:picLocks noChangeAspect="1"/>
          </p:cNvPicPr>
          <p:nvPr/>
        </p:nvPicPr>
        <p:blipFill>
          <a:blip r:embed="rId2"/>
          <a:stretch>
            <a:fillRect/>
          </a:stretch>
        </p:blipFill>
        <p:spPr>
          <a:xfrm>
            <a:off x="478172" y="910205"/>
            <a:ext cx="9829800" cy="2286000"/>
          </a:xfrm>
          <a:prstGeom prst="rect">
            <a:avLst/>
          </a:prstGeom>
        </p:spPr>
      </p:pic>
      <p:sp>
        <p:nvSpPr>
          <p:cNvPr id="4" name="Tekstvak 3"/>
          <p:cNvSpPr txBox="1"/>
          <p:nvPr/>
        </p:nvSpPr>
        <p:spPr>
          <a:xfrm>
            <a:off x="478172" y="3545633"/>
            <a:ext cx="10597265" cy="2585323"/>
          </a:xfrm>
          <a:prstGeom prst="rect">
            <a:avLst/>
          </a:prstGeom>
          <a:noFill/>
        </p:spPr>
        <p:txBody>
          <a:bodyPr wrap="square" rtlCol="0">
            <a:spAutoFit/>
          </a:bodyPr>
          <a:lstStyle/>
          <a:p>
            <a:r>
              <a:rPr lang="nl-BE" dirty="0"/>
              <a:t>Deze component heeft een methode “</a:t>
            </a:r>
            <a:r>
              <a:rPr lang="nl-BE" dirty="0" err="1"/>
              <a:t>changeColor</a:t>
            </a:r>
            <a:r>
              <a:rPr lang="nl-BE" dirty="0"/>
              <a:t>(</a:t>
            </a:r>
            <a:r>
              <a:rPr lang="nl-BE" dirty="0" err="1"/>
              <a:t>color</a:t>
            </a:r>
            <a:r>
              <a:rPr lang="nl-BE" dirty="0"/>
              <a:t>)”. Deze methode verandert de achtergrondkleur van de component naar de meegegeven “</a:t>
            </a:r>
            <a:r>
              <a:rPr lang="nl-BE" dirty="0" err="1"/>
              <a:t>color</a:t>
            </a:r>
            <a:r>
              <a:rPr lang="nl-BE" dirty="0"/>
              <a:t>” variabele.</a:t>
            </a:r>
          </a:p>
          <a:p>
            <a:endParaRPr lang="nl-BE" dirty="0"/>
          </a:p>
          <a:p>
            <a:r>
              <a:rPr lang="nl-BE" dirty="0"/>
              <a:t>In de template zie je ook dat de “</a:t>
            </a:r>
            <a:r>
              <a:rPr lang="nl-BE" dirty="0" err="1"/>
              <a:t>color</a:t>
            </a:r>
            <a:r>
              <a:rPr lang="nl-BE" dirty="0"/>
              <a:t>-input-field” component wordt gebruikt.</a:t>
            </a:r>
          </a:p>
          <a:p>
            <a:endParaRPr lang="nl-BE" dirty="0"/>
          </a:p>
          <a:p>
            <a:r>
              <a:rPr lang="nl-BE" dirty="0"/>
              <a:t>De </a:t>
            </a:r>
            <a:r>
              <a:rPr lang="nl-BE" dirty="0" err="1"/>
              <a:t>parent</a:t>
            </a:r>
            <a:r>
              <a:rPr lang="nl-BE" dirty="0"/>
              <a:t> component voert de “</a:t>
            </a:r>
            <a:r>
              <a:rPr lang="nl-BE" dirty="0" err="1"/>
              <a:t>changeColor</a:t>
            </a:r>
            <a:r>
              <a:rPr lang="nl-BE" dirty="0"/>
              <a:t>” methode uit wanneer “</a:t>
            </a:r>
            <a:r>
              <a:rPr lang="nl-BE" dirty="0" err="1"/>
              <a:t>color</a:t>
            </a:r>
            <a:r>
              <a:rPr lang="nl-BE" dirty="0"/>
              <a:t>-change” uitgegeven wordt.</a:t>
            </a:r>
          </a:p>
          <a:p>
            <a:r>
              <a:rPr lang="nl-BE" dirty="0"/>
              <a:t>Het krijgt de kleur mee en verandert de kleur dus als er een juist kleur wordt meegegeven.</a:t>
            </a:r>
          </a:p>
          <a:p>
            <a:endParaRPr lang="nl-BE" dirty="0"/>
          </a:p>
          <a:p>
            <a:r>
              <a:rPr lang="nl-BE" dirty="0"/>
              <a:t>In de HTML hoef je alleen de </a:t>
            </a:r>
            <a:r>
              <a:rPr lang="nl-BE" dirty="0" err="1"/>
              <a:t>parent</a:t>
            </a:r>
            <a:r>
              <a:rPr lang="nl-BE" dirty="0"/>
              <a:t> aan te maken en het werkt.</a:t>
            </a:r>
          </a:p>
        </p:txBody>
      </p:sp>
      <p:pic>
        <p:nvPicPr>
          <p:cNvPr id="5" name="Afbeelding 4"/>
          <p:cNvPicPr>
            <a:picLocks noChangeAspect="1"/>
          </p:cNvPicPr>
          <p:nvPr/>
        </p:nvPicPr>
        <p:blipFill>
          <a:blip r:embed="rId3"/>
          <a:stretch>
            <a:fillRect/>
          </a:stretch>
        </p:blipFill>
        <p:spPr>
          <a:xfrm>
            <a:off x="8698247" y="5749956"/>
            <a:ext cx="1609725" cy="381000"/>
          </a:xfrm>
          <a:prstGeom prst="rect">
            <a:avLst/>
          </a:prstGeom>
        </p:spPr>
      </p:pic>
    </p:spTree>
    <p:extLst>
      <p:ext uri="{BB962C8B-B14F-4D97-AF65-F5344CB8AC3E}">
        <p14:creationId xmlns:p14="http://schemas.microsoft.com/office/powerpoint/2010/main" val="168389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12396" y="352338"/>
            <a:ext cx="10989578"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is ook communicatie mogelijk tussen 2 componenten die geen </a:t>
            </a:r>
            <a:r>
              <a:rPr lang="nl-BE" dirty="0" err="1">
                <a:latin typeface="Roboto" panose="02000000000000000000" pitchFamily="2" charset="0"/>
                <a:ea typeface="Roboto" panose="02000000000000000000" pitchFamily="2" charset="0"/>
              </a:rPr>
              <a:t>parent-child</a:t>
            </a:r>
            <a:r>
              <a:rPr lang="nl-BE" dirty="0">
                <a:latin typeface="Roboto" panose="02000000000000000000" pitchFamily="2" charset="0"/>
                <a:ea typeface="Roboto" panose="02000000000000000000" pitchFamily="2" charset="0"/>
              </a:rPr>
              <a:t> relatie hebben.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Hiervoor kan je een Vue instantie maken die werkt als brug tussen de 2 componenten. </a:t>
            </a:r>
          </a:p>
        </p:txBody>
      </p:sp>
      <p:pic>
        <p:nvPicPr>
          <p:cNvPr id="4" name="Afbeelding 3"/>
          <p:cNvPicPr>
            <a:picLocks noChangeAspect="1"/>
          </p:cNvPicPr>
          <p:nvPr/>
        </p:nvPicPr>
        <p:blipFill>
          <a:blip r:embed="rId2"/>
          <a:stretch>
            <a:fillRect/>
          </a:stretch>
        </p:blipFill>
        <p:spPr>
          <a:xfrm>
            <a:off x="612396" y="1656179"/>
            <a:ext cx="1790700" cy="590550"/>
          </a:xfrm>
          <a:prstGeom prst="rect">
            <a:avLst/>
          </a:prstGeom>
        </p:spPr>
      </p:pic>
      <p:sp>
        <p:nvSpPr>
          <p:cNvPr id="5" name="Tekstvak 4"/>
          <p:cNvSpPr txBox="1"/>
          <p:nvPr/>
        </p:nvSpPr>
        <p:spPr>
          <a:xfrm>
            <a:off x="612396" y="2627240"/>
            <a:ext cx="10117123"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vanuit 1 van de componenten een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doen naar de brug.</a:t>
            </a:r>
          </a:p>
          <a:p>
            <a:endParaRPr lang="nl-BE" dirty="0">
              <a:latin typeface="Roboto" panose="02000000000000000000" pitchFamily="2" charset="0"/>
              <a:ea typeface="Roboto" panose="02000000000000000000" pitchFamily="2" charset="0"/>
            </a:endParaRPr>
          </a:p>
        </p:txBody>
      </p:sp>
      <p:pic>
        <p:nvPicPr>
          <p:cNvPr id="6" name="Afbeelding 5"/>
          <p:cNvPicPr>
            <a:picLocks noChangeAspect="1"/>
          </p:cNvPicPr>
          <p:nvPr/>
        </p:nvPicPr>
        <p:blipFill>
          <a:blip r:embed="rId3"/>
          <a:stretch>
            <a:fillRect/>
          </a:stretch>
        </p:blipFill>
        <p:spPr>
          <a:xfrm>
            <a:off x="612396" y="3430244"/>
            <a:ext cx="3324225" cy="447675"/>
          </a:xfrm>
          <a:prstGeom prst="rect">
            <a:avLst/>
          </a:prstGeom>
        </p:spPr>
      </p:pic>
      <p:sp>
        <p:nvSpPr>
          <p:cNvPr id="7" name="Tekstvak 6"/>
          <p:cNvSpPr txBox="1"/>
          <p:nvPr/>
        </p:nvSpPr>
        <p:spPr>
          <a:xfrm>
            <a:off x="679508" y="4420998"/>
            <a:ext cx="1005001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kunnen we opvangen in onze andere component: In de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a:t>
            </a:r>
          </a:p>
        </p:txBody>
      </p:sp>
      <p:pic>
        <p:nvPicPr>
          <p:cNvPr id="8" name="Afbeelding 7"/>
          <p:cNvPicPr>
            <a:picLocks noChangeAspect="1"/>
          </p:cNvPicPr>
          <p:nvPr/>
        </p:nvPicPr>
        <p:blipFill>
          <a:blip r:embed="rId4"/>
          <a:stretch>
            <a:fillRect/>
          </a:stretch>
        </p:blipFill>
        <p:spPr>
          <a:xfrm>
            <a:off x="612396" y="5025346"/>
            <a:ext cx="4467225" cy="1590675"/>
          </a:xfrm>
          <a:prstGeom prst="rect">
            <a:avLst/>
          </a:prstGeom>
        </p:spPr>
      </p:pic>
      <p:sp>
        <p:nvSpPr>
          <p:cNvPr id="9" name="Tekstvak 8"/>
          <p:cNvSpPr txBox="1"/>
          <p:nvPr/>
        </p:nvSpPr>
        <p:spPr>
          <a:xfrm>
            <a:off x="5670957" y="5100506"/>
            <a:ext cx="4764948"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 is er data gecommuniceerd tussen 2 componenten die geen </a:t>
            </a:r>
            <a:r>
              <a:rPr lang="nl-BE" dirty="0" err="1">
                <a:latin typeface="Roboto" panose="02000000000000000000" pitchFamily="2" charset="0"/>
                <a:ea typeface="Roboto" panose="02000000000000000000" pitchFamily="2" charset="0"/>
              </a:rPr>
              <a:t>parent-child</a:t>
            </a:r>
            <a:r>
              <a:rPr lang="nl-BE" dirty="0">
                <a:latin typeface="Roboto" panose="02000000000000000000" pitchFamily="2" charset="0"/>
                <a:ea typeface="Roboto" panose="02000000000000000000" pitchFamily="2" charset="0"/>
              </a:rPr>
              <a:t> relatie hebben.</a:t>
            </a:r>
          </a:p>
        </p:txBody>
      </p:sp>
    </p:spTree>
    <p:extLst>
      <p:ext uri="{BB962C8B-B14F-4D97-AF65-F5344CB8AC3E}">
        <p14:creationId xmlns:p14="http://schemas.microsoft.com/office/powerpoint/2010/main" val="3478918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12396" y="293615"/>
            <a:ext cx="10855354" cy="923330"/>
          </a:xfrm>
          <a:prstGeom prst="rect">
            <a:avLst/>
          </a:prstGeom>
          <a:noFill/>
        </p:spPr>
        <p:txBody>
          <a:bodyPr wrap="square" rtlCol="0">
            <a:spAutoFit/>
          </a:bodyPr>
          <a:lstStyle/>
          <a:p>
            <a:pPr algn="ctr"/>
            <a:r>
              <a:rPr lang="nl-BE" sz="5400" dirty="0">
                <a:latin typeface="Haettenschweiler" panose="020B0706040902060204" pitchFamily="34" charset="0"/>
              </a:rPr>
              <a:t>Ajax en </a:t>
            </a:r>
            <a:r>
              <a:rPr lang="nl-BE" sz="5400" dirty="0" err="1">
                <a:latin typeface="Haettenschweiler" panose="020B0706040902060204" pitchFamily="34" charset="0"/>
              </a:rPr>
              <a:t>Laravel</a:t>
            </a:r>
            <a:endParaRPr lang="nl-BE" sz="5400" dirty="0">
              <a:latin typeface="Haettenschweiler" panose="020B0706040902060204" pitchFamily="34" charset="0"/>
            </a:endParaRPr>
          </a:p>
        </p:txBody>
      </p:sp>
      <p:sp>
        <p:nvSpPr>
          <p:cNvPr id="3" name="Tekstvak 2"/>
          <p:cNvSpPr txBox="1"/>
          <p:nvPr/>
        </p:nvSpPr>
        <p:spPr>
          <a:xfrm>
            <a:off x="755009" y="1434517"/>
            <a:ext cx="10939244"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dit voorbeeld ga ik een eenvoudige </a:t>
            </a:r>
            <a:r>
              <a:rPr lang="nl-BE" dirty="0" err="1">
                <a:latin typeface="Roboto" panose="02000000000000000000" pitchFamily="2" charset="0"/>
                <a:ea typeface="Roboto" panose="02000000000000000000" pitchFamily="2" charset="0"/>
              </a:rPr>
              <a:t>Laravel</a:t>
            </a:r>
            <a:r>
              <a:rPr lang="nl-BE" dirty="0">
                <a:latin typeface="Roboto" panose="02000000000000000000" pitchFamily="2" charset="0"/>
                <a:ea typeface="Roboto" panose="02000000000000000000" pitchFamily="2" charset="0"/>
              </a:rPr>
              <a:t> applicatie maken om kaarten te bekijken en te bewerken.</a:t>
            </a:r>
          </a:p>
        </p:txBody>
      </p:sp>
      <p:sp>
        <p:nvSpPr>
          <p:cNvPr id="4" name="Tekstvak 3"/>
          <p:cNvSpPr txBox="1"/>
          <p:nvPr/>
        </p:nvSpPr>
        <p:spPr>
          <a:xfrm>
            <a:off x="755009" y="2114026"/>
            <a:ext cx="10310070"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Ik heb eerst een databank aangemaakt met een “cards” </a:t>
            </a:r>
            <a:r>
              <a:rPr lang="nl-BE" dirty="0" err="1">
                <a:latin typeface="Roboto" panose="02000000000000000000" pitchFamily="2" charset="0"/>
                <a:ea typeface="Roboto" panose="02000000000000000000" pitchFamily="2" charset="0"/>
              </a:rPr>
              <a:t>table</a:t>
            </a:r>
            <a:r>
              <a:rPr lang="nl-BE" dirty="0">
                <a:latin typeface="Roboto" panose="02000000000000000000" pitchFamily="2" charset="0"/>
                <a:ea typeface="Roboto" panose="02000000000000000000" pitchFamily="2" charset="0"/>
              </a:rPr>
              <a:t> die een “titel” en “body” </a:t>
            </a:r>
            <a:r>
              <a:rPr lang="nl-BE" dirty="0" err="1">
                <a:latin typeface="Roboto" panose="02000000000000000000" pitchFamily="2" charset="0"/>
                <a:ea typeface="Roboto" panose="02000000000000000000" pitchFamily="2" charset="0"/>
              </a:rPr>
              <a:t>row</a:t>
            </a:r>
            <a:r>
              <a:rPr lang="nl-BE" dirty="0">
                <a:latin typeface="Roboto" panose="02000000000000000000" pitchFamily="2" charset="0"/>
                <a:ea typeface="Roboto" panose="02000000000000000000" pitchFamily="2" charset="0"/>
              </a:rPr>
              <a:t> hebben.</a:t>
            </a:r>
          </a:p>
          <a:p>
            <a:r>
              <a:rPr lang="nl-BE" dirty="0">
                <a:latin typeface="Roboto" panose="02000000000000000000" pitchFamily="2" charset="0"/>
                <a:ea typeface="Roboto" panose="02000000000000000000" pitchFamily="2" charset="0"/>
              </a:rPr>
              <a:t>Dan heb ik de 3 </a:t>
            </a:r>
            <a:r>
              <a:rPr lang="nl-BE" dirty="0" err="1">
                <a:latin typeface="Roboto" panose="02000000000000000000" pitchFamily="2" charset="0"/>
                <a:ea typeface="Roboto" panose="02000000000000000000" pitchFamily="2" charset="0"/>
              </a:rPr>
              <a:t>API’s</a:t>
            </a:r>
            <a:r>
              <a:rPr lang="nl-BE" dirty="0">
                <a:latin typeface="Roboto" panose="02000000000000000000" pitchFamily="2" charset="0"/>
                <a:ea typeface="Roboto" panose="02000000000000000000" pitchFamily="2" charset="0"/>
              </a:rPr>
              <a:t> aangemaakt:</a:t>
            </a:r>
          </a:p>
          <a:p>
            <a:endParaRPr lang="nl-BE" dirty="0">
              <a:latin typeface="Roboto" panose="02000000000000000000" pitchFamily="2" charset="0"/>
              <a:ea typeface="Roboto" panose="02000000000000000000" pitchFamily="2" charset="0"/>
            </a:endParaRPr>
          </a:p>
          <a:p>
            <a:pPr marL="342900" indent="-342900">
              <a:buFont typeface="+mj-lt"/>
              <a:buAutoNum type="arabicPeriod"/>
            </a:pPr>
            <a:r>
              <a:rPr lang="nl-BE" dirty="0">
                <a:latin typeface="Roboto" panose="02000000000000000000" pitchFamily="2" charset="0"/>
                <a:ea typeface="Roboto" panose="02000000000000000000" pitchFamily="2" charset="0"/>
              </a:rPr>
              <a:t>Alle kaarten teruggeven - get</a:t>
            </a:r>
          </a:p>
          <a:p>
            <a:pPr marL="342900" indent="-342900">
              <a:buFont typeface="+mj-lt"/>
              <a:buAutoNum type="arabicPeriod"/>
            </a:pPr>
            <a:r>
              <a:rPr lang="nl-BE" dirty="0">
                <a:latin typeface="Roboto" panose="02000000000000000000" pitchFamily="2" charset="0"/>
                <a:ea typeface="Roboto" panose="02000000000000000000" pitchFamily="2" charset="0"/>
              </a:rPr>
              <a:t>Specifieke kaart teruggeven - get</a:t>
            </a:r>
          </a:p>
          <a:p>
            <a:pPr marL="342900" indent="-342900">
              <a:buFont typeface="+mj-lt"/>
              <a:buAutoNum type="arabicPeriod"/>
            </a:pPr>
            <a:r>
              <a:rPr lang="nl-BE" dirty="0">
                <a:latin typeface="Roboto" panose="02000000000000000000" pitchFamily="2" charset="0"/>
                <a:ea typeface="Roboto" panose="02000000000000000000" pitchFamily="2" charset="0"/>
              </a:rPr>
              <a:t>Een bepaalde kaart bewerken - post</a:t>
            </a:r>
          </a:p>
        </p:txBody>
      </p:sp>
      <p:pic>
        <p:nvPicPr>
          <p:cNvPr id="5" name="Afbeelding 4"/>
          <p:cNvPicPr>
            <a:picLocks noChangeAspect="1"/>
          </p:cNvPicPr>
          <p:nvPr/>
        </p:nvPicPr>
        <p:blipFill>
          <a:blip r:embed="rId2"/>
          <a:stretch>
            <a:fillRect/>
          </a:stretch>
        </p:blipFill>
        <p:spPr>
          <a:xfrm>
            <a:off x="6502604" y="2991189"/>
            <a:ext cx="4562475" cy="3571875"/>
          </a:xfrm>
          <a:prstGeom prst="rect">
            <a:avLst/>
          </a:prstGeom>
        </p:spPr>
      </p:pic>
      <p:sp>
        <p:nvSpPr>
          <p:cNvPr id="6" name="Tekstvak 5"/>
          <p:cNvSpPr txBox="1"/>
          <p:nvPr/>
        </p:nvSpPr>
        <p:spPr>
          <a:xfrm>
            <a:off x="755009" y="4229675"/>
            <a:ext cx="489078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3 </a:t>
            </a:r>
            <a:r>
              <a:rPr lang="nl-BE" dirty="0" err="1">
                <a:latin typeface="Roboto" panose="02000000000000000000" pitchFamily="2" charset="0"/>
                <a:ea typeface="Roboto" panose="02000000000000000000" pitchFamily="2" charset="0"/>
              </a:rPr>
              <a:t>API’s</a:t>
            </a:r>
            <a:r>
              <a:rPr lang="nl-BE" dirty="0">
                <a:latin typeface="Roboto" panose="02000000000000000000" pitchFamily="2" charset="0"/>
                <a:ea typeface="Roboto" panose="02000000000000000000" pitchFamily="2" charset="0"/>
              </a:rPr>
              <a:t> ga ik gebruiken om de nodige dingen op te vragen of te bewerken met Vue.</a:t>
            </a:r>
          </a:p>
        </p:txBody>
      </p:sp>
    </p:spTree>
    <p:extLst>
      <p:ext uri="{BB962C8B-B14F-4D97-AF65-F5344CB8AC3E}">
        <p14:creationId xmlns:p14="http://schemas.microsoft.com/office/powerpoint/2010/main" val="399993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7563" y="436228"/>
            <a:ext cx="10830187"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al de </a:t>
            </a:r>
            <a:r>
              <a:rPr lang="nl-BE" dirty="0" err="1">
                <a:latin typeface="Roboto" panose="02000000000000000000" pitchFamily="2" charset="0"/>
                <a:ea typeface="Roboto" panose="02000000000000000000" pitchFamily="2" charset="0"/>
              </a:rPr>
              <a:t>back-end</a:t>
            </a:r>
            <a:r>
              <a:rPr lang="nl-BE" dirty="0">
                <a:latin typeface="Roboto" panose="02000000000000000000" pitchFamily="2" charset="0"/>
                <a:ea typeface="Roboto" panose="02000000000000000000" pitchFamily="2" charset="0"/>
              </a:rPr>
              <a:t> achter de rug is kunnen we aan de front-end beginnen.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Ik ga werken met een component “</a:t>
            </a:r>
            <a:r>
              <a:rPr lang="nl-BE" b="1" dirty="0">
                <a:latin typeface="Roboto" panose="02000000000000000000" pitchFamily="2" charset="0"/>
                <a:ea typeface="Roboto" panose="02000000000000000000" pitchFamily="2" charset="0"/>
              </a:rPr>
              <a:t>cards</a:t>
            </a:r>
            <a:r>
              <a:rPr lang="nl-BE" dirty="0">
                <a:latin typeface="Roboto" panose="02000000000000000000" pitchFamily="2" charset="0"/>
                <a:ea typeface="Roboto" panose="02000000000000000000" pitchFamily="2" charset="0"/>
              </a:rPr>
              <a:t>”</a:t>
            </a:r>
          </a:p>
        </p:txBody>
      </p:sp>
      <p:pic>
        <p:nvPicPr>
          <p:cNvPr id="4" name="Afbeelding 3"/>
          <p:cNvPicPr>
            <a:picLocks noChangeAspect="1"/>
          </p:cNvPicPr>
          <p:nvPr/>
        </p:nvPicPr>
        <p:blipFill>
          <a:blip r:embed="rId2"/>
          <a:stretch>
            <a:fillRect/>
          </a:stretch>
        </p:blipFill>
        <p:spPr>
          <a:xfrm>
            <a:off x="758635" y="1804944"/>
            <a:ext cx="3057525" cy="1771650"/>
          </a:xfrm>
          <a:prstGeom prst="rect">
            <a:avLst/>
          </a:prstGeom>
        </p:spPr>
      </p:pic>
      <p:sp>
        <p:nvSpPr>
          <p:cNvPr id="5" name="Tekstvak 4"/>
          <p:cNvSpPr txBox="1"/>
          <p:nvPr/>
        </p:nvSpPr>
        <p:spPr>
          <a:xfrm>
            <a:off x="4756558" y="1804944"/>
            <a:ext cx="6040073"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template heb ik gelinkt naar de HTML pagina waar ik de inhoud in een div heb gestoken met het </a:t>
            </a:r>
          </a:p>
          <a:p>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cardTemplate</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Dit houd de HTML en Javascript wat beter gescheiden.</a:t>
            </a:r>
          </a:p>
        </p:txBody>
      </p:sp>
      <p:sp>
        <p:nvSpPr>
          <p:cNvPr id="6" name="Tekstvak 5"/>
          <p:cNvSpPr txBox="1"/>
          <p:nvPr/>
        </p:nvSpPr>
        <p:spPr>
          <a:xfrm>
            <a:off x="758635" y="4043494"/>
            <a:ext cx="10331611"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card component bevat 5 data variabelen:</a:t>
            </a:r>
          </a:p>
          <a:p>
            <a:endParaRPr lang="nl-BE"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list : 		Deze array vul ik met al de kaarten.</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newId</a:t>
            </a:r>
            <a:r>
              <a:rPr lang="nl-BE" dirty="0">
                <a:latin typeface="Roboto" panose="02000000000000000000" pitchFamily="2" charset="0"/>
                <a:ea typeface="Roboto" panose="02000000000000000000" pitchFamily="2" charset="0"/>
              </a:rPr>
              <a:t> : 	Deze variabele vul ik met de geselecteerde kaart.</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selectedCard</a:t>
            </a:r>
            <a:r>
              <a:rPr lang="nl-BE" dirty="0">
                <a:latin typeface="Roboto" panose="02000000000000000000" pitchFamily="2" charset="0"/>
                <a:ea typeface="Roboto" panose="02000000000000000000" pitchFamily="2" charset="0"/>
              </a:rPr>
              <a:t> : 	Deze variabele vul ik met het geselecteerde kaart object.</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newTitle</a:t>
            </a:r>
            <a:r>
              <a:rPr lang="nl-BE" dirty="0">
                <a:latin typeface="Roboto" panose="02000000000000000000" pitchFamily="2" charset="0"/>
                <a:ea typeface="Roboto" panose="02000000000000000000" pitchFamily="2" charset="0"/>
              </a:rPr>
              <a:t> : 	Deze variabele vul ik met de nieuw aangemaakte titel voor een update.</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newBody</a:t>
            </a:r>
            <a:r>
              <a:rPr lang="nl-BE" dirty="0">
                <a:latin typeface="Roboto" panose="02000000000000000000" pitchFamily="2" charset="0"/>
                <a:ea typeface="Roboto" panose="02000000000000000000" pitchFamily="2" charset="0"/>
              </a:rPr>
              <a:t> : 	Deze variabele vul ik met een nieuw aangemaakte body voor een update. </a:t>
            </a:r>
          </a:p>
        </p:txBody>
      </p:sp>
    </p:spTree>
    <p:extLst>
      <p:ext uri="{BB962C8B-B14F-4D97-AF65-F5344CB8AC3E}">
        <p14:creationId xmlns:p14="http://schemas.microsoft.com/office/powerpoint/2010/main" val="1177811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2"/>
          <a:stretch>
            <a:fillRect/>
          </a:stretch>
        </p:blipFill>
        <p:spPr>
          <a:xfrm>
            <a:off x="570451" y="1015023"/>
            <a:ext cx="2095500" cy="790575"/>
          </a:xfrm>
          <a:prstGeom prst="rect">
            <a:avLst/>
          </a:prstGeom>
        </p:spPr>
      </p:pic>
      <p:sp>
        <p:nvSpPr>
          <p:cNvPr id="4" name="Tekstvak 3"/>
          <p:cNvSpPr txBox="1"/>
          <p:nvPr/>
        </p:nvSpPr>
        <p:spPr>
          <a:xfrm>
            <a:off x="570451" y="269401"/>
            <a:ext cx="1052818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gebruik ik de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Deze functie zal laden als de component aangemaakt is.</a:t>
            </a:r>
          </a:p>
          <a:p>
            <a:endParaRPr lang="nl-BE" dirty="0">
              <a:latin typeface="Roboto" panose="02000000000000000000" pitchFamily="2" charset="0"/>
              <a:ea typeface="Roboto" panose="02000000000000000000" pitchFamily="2" charset="0"/>
            </a:endParaRPr>
          </a:p>
        </p:txBody>
      </p:sp>
      <p:pic>
        <p:nvPicPr>
          <p:cNvPr id="5" name="Afbeelding 4"/>
          <p:cNvPicPr>
            <a:picLocks noChangeAspect="1"/>
          </p:cNvPicPr>
          <p:nvPr/>
        </p:nvPicPr>
        <p:blipFill>
          <a:blip r:embed="rId3"/>
          <a:stretch>
            <a:fillRect/>
          </a:stretch>
        </p:blipFill>
        <p:spPr>
          <a:xfrm>
            <a:off x="570451" y="2555759"/>
            <a:ext cx="4143375" cy="1257300"/>
          </a:xfrm>
          <a:prstGeom prst="rect">
            <a:avLst/>
          </a:prstGeom>
        </p:spPr>
      </p:pic>
      <p:sp>
        <p:nvSpPr>
          <p:cNvPr id="6" name="Rechthoek 5"/>
          <p:cNvSpPr/>
          <p:nvPr/>
        </p:nvSpPr>
        <p:spPr>
          <a:xfrm>
            <a:off x="570451" y="2002545"/>
            <a:ext cx="10528184" cy="369332"/>
          </a:xfrm>
          <a:prstGeom prst="rect">
            <a:avLst/>
          </a:prstGeom>
        </p:spPr>
        <p:txBody>
          <a:bodyPr wrap="square">
            <a:spAutoFit/>
          </a:bodyPr>
          <a:lstStyle/>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functie roept op zijn beurt een methode op : “update”.</a:t>
            </a:r>
            <a:endParaRPr lang="nl-BE" dirty="0"/>
          </a:p>
        </p:txBody>
      </p:sp>
      <p:pic>
        <p:nvPicPr>
          <p:cNvPr id="7" name="Afbeelding 6"/>
          <p:cNvPicPr>
            <a:picLocks noChangeAspect="1"/>
          </p:cNvPicPr>
          <p:nvPr/>
        </p:nvPicPr>
        <p:blipFill>
          <a:blip r:embed="rId4"/>
          <a:stretch>
            <a:fillRect/>
          </a:stretch>
        </p:blipFill>
        <p:spPr>
          <a:xfrm>
            <a:off x="570451" y="5269204"/>
            <a:ext cx="7600950" cy="1285875"/>
          </a:xfrm>
          <a:prstGeom prst="rect">
            <a:avLst/>
          </a:prstGeom>
        </p:spPr>
      </p:pic>
      <p:sp>
        <p:nvSpPr>
          <p:cNvPr id="8" name="Tekstvak 7"/>
          <p:cNvSpPr txBox="1"/>
          <p:nvPr/>
        </p:nvSpPr>
        <p:spPr>
          <a:xfrm>
            <a:off x="570451" y="4194495"/>
            <a:ext cx="1068757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Zoals je kan zien in de template loop ik door de list variabele die ik gevuld heb met de data die ik heb gekregen van de Ajax </a:t>
            </a:r>
            <a:r>
              <a:rPr lang="nl-BE" dirty="0" err="1">
                <a:latin typeface="Roboto" panose="02000000000000000000" pitchFamily="2" charset="0"/>
                <a:ea typeface="Roboto" panose="02000000000000000000" pitchFamily="2" charset="0"/>
              </a:rPr>
              <a:t>request</a:t>
            </a:r>
            <a:r>
              <a:rPr lang="nl-BE" dirty="0">
                <a:latin typeface="Roboto" panose="02000000000000000000" pitchFamily="2" charset="0"/>
                <a:ea typeface="Roboto" panose="02000000000000000000" pitchFamily="2" charset="0"/>
              </a:rPr>
              <a:t>.</a:t>
            </a:r>
          </a:p>
        </p:txBody>
      </p:sp>
      <p:sp>
        <p:nvSpPr>
          <p:cNvPr id="9" name="Tekstvak 8"/>
          <p:cNvSpPr txBox="1"/>
          <p:nvPr/>
        </p:nvSpPr>
        <p:spPr>
          <a:xfrm>
            <a:off x="8615494" y="5269204"/>
            <a:ext cx="2919368"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staat @{{</a:t>
            </a:r>
            <a:r>
              <a:rPr lang="nl-BE" dirty="0" err="1">
                <a:latin typeface="Roboto" panose="02000000000000000000" pitchFamily="2" charset="0"/>
                <a:ea typeface="Roboto" panose="02000000000000000000" pitchFamily="2" charset="0"/>
              </a:rPr>
              <a:t>card.title</a:t>
            </a:r>
            <a:r>
              <a:rPr lang="nl-BE" dirty="0">
                <a:latin typeface="Roboto" panose="02000000000000000000" pitchFamily="2" charset="0"/>
                <a:ea typeface="Roboto" panose="02000000000000000000" pitchFamily="2" charset="0"/>
              </a:rPr>
              <a:t>}} omdat er anders een conflict is met de </a:t>
            </a:r>
            <a:r>
              <a:rPr lang="nl-BE" dirty="0" err="1">
                <a:latin typeface="Roboto" panose="02000000000000000000" pitchFamily="2" charset="0"/>
                <a:ea typeface="Roboto" panose="02000000000000000000" pitchFamily="2" charset="0"/>
              </a:rPr>
              <a:t>Laravel</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blade</a:t>
            </a:r>
            <a:r>
              <a:rPr lang="nl-BE" dirty="0">
                <a:latin typeface="Roboto" panose="02000000000000000000" pitchFamily="2" charset="0"/>
                <a:ea typeface="Roboto" panose="02000000000000000000" pitchFamily="2" charset="0"/>
              </a:rPr>
              <a:t> syntax.</a:t>
            </a:r>
          </a:p>
        </p:txBody>
      </p:sp>
    </p:spTree>
    <p:extLst>
      <p:ext uri="{BB962C8B-B14F-4D97-AF65-F5344CB8AC3E}">
        <p14:creationId xmlns:p14="http://schemas.microsoft.com/office/powerpoint/2010/main" val="140324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654341" y="394283"/>
            <a:ext cx="1064563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zag ook in de template dat er naar een click event wordt geluisterd. Deze click event roept de “change-</a:t>
            </a:r>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functie op.</a:t>
            </a:r>
          </a:p>
        </p:txBody>
      </p:sp>
      <p:pic>
        <p:nvPicPr>
          <p:cNvPr id="4" name="Afbeelding 3"/>
          <p:cNvPicPr>
            <a:picLocks noChangeAspect="1"/>
          </p:cNvPicPr>
          <p:nvPr/>
        </p:nvPicPr>
        <p:blipFill>
          <a:blip r:embed="rId2"/>
          <a:stretch>
            <a:fillRect/>
          </a:stretch>
        </p:blipFill>
        <p:spPr>
          <a:xfrm>
            <a:off x="654341" y="1461038"/>
            <a:ext cx="4295775" cy="1419225"/>
          </a:xfrm>
          <a:prstGeom prst="rect">
            <a:avLst/>
          </a:prstGeom>
        </p:spPr>
      </p:pic>
      <p:sp>
        <p:nvSpPr>
          <p:cNvPr id="5" name="Tekstvak 4"/>
          <p:cNvSpPr txBox="1"/>
          <p:nvPr/>
        </p:nvSpPr>
        <p:spPr>
          <a:xfrm>
            <a:off x="5561901" y="1461038"/>
            <a:ext cx="5553512" cy="147732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functie krijgt ook een </a:t>
            </a:r>
            <a:r>
              <a:rPr lang="nl-BE" dirty="0" err="1">
                <a:latin typeface="Roboto" panose="02000000000000000000" pitchFamily="2" charset="0"/>
                <a:ea typeface="Roboto" panose="02000000000000000000" pitchFamily="2" charset="0"/>
              </a:rPr>
              <a:t>value</a:t>
            </a:r>
            <a:r>
              <a:rPr lang="nl-BE" dirty="0">
                <a:latin typeface="Roboto" panose="02000000000000000000" pitchFamily="2" charset="0"/>
                <a:ea typeface="Roboto" panose="02000000000000000000" pitchFamily="2" charset="0"/>
              </a:rPr>
              <a:t> mee om de “</a:t>
            </a:r>
            <a:r>
              <a:rPr lang="nl-BE" dirty="0" err="1">
                <a:latin typeface="Roboto" panose="02000000000000000000" pitchFamily="2" charset="0"/>
                <a:ea typeface="Roboto" panose="02000000000000000000" pitchFamily="2" charset="0"/>
              </a:rPr>
              <a:t>newId</a:t>
            </a:r>
            <a:r>
              <a:rPr lang="nl-BE" dirty="0">
                <a:latin typeface="Roboto" panose="02000000000000000000" pitchFamily="2" charset="0"/>
                <a:ea typeface="Roboto" panose="02000000000000000000" pitchFamily="2" charset="0"/>
              </a:rPr>
              <a:t>” variabele te wijzigen naar de aangeklikte kaart.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Deze functie roept dan de informatie op over de aangeklikte kaart met een </a:t>
            </a:r>
            <a:r>
              <a:rPr lang="nl-BE" dirty="0" err="1">
                <a:latin typeface="Roboto" panose="02000000000000000000" pitchFamily="2" charset="0"/>
                <a:ea typeface="Roboto" panose="02000000000000000000" pitchFamily="2" charset="0"/>
              </a:rPr>
              <a:t>json</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request</a:t>
            </a:r>
            <a:r>
              <a:rPr lang="nl-BE" dirty="0">
                <a:latin typeface="Roboto" panose="02000000000000000000" pitchFamily="2" charset="0"/>
                <a:ea typeface="Roboto" panose="02000000000000000000" pitchFamily="2" charset="0"/>
              </a:rPr>
              <a:t>.</a:t>
            </a:r>
          </a:p>
        </p:txBody>
      </p:sp>
      <p:pic>
        <p:nvPicPr>
          <p:cNvPr id="6" name="Afbeelding 5"/>
          <p:cNvPicPr>
            <a:picLocks noChangeAspect="1"/>
          </p:cNvPicPr>
          <p:nvPr/>
        </p:nvPicPr>
        <p:blipFill>
          <a:blip r:embed="rId3"/>
          <a:stretch>
            <a:fillRect/>
          </a:stretch>
        </p:blipFill>
        <p:spPr>
          <a:xfrm>
            <a:off x="562063" y="4426866"/>
            <a:ext cx="4029075" cy="885825"/>
          </a:xfrm>
          <a:prstGeom prst="rect">
            <a:avLst/>
          </a:prstGeom>
        </p:spPr>
      </p:pic>
      <p:sp>
        <p:nvSpPr>
          <p:cNvPr id="7" name="Tekstvak 6"/>
          <p:cNvSpPr txBox="1"/>
          <p:nvPr/>
        </p:nvSpPr>
        <p:spPr>
          <a:xfrm>
            <a:off x="562063" y="3473042"/>
            <a:ext cx="1022618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aangeklikte kaart wordt getoond in de template. Deze template wordt enkel geladen als er een kaart geselecteerd is met behulp van “</a:t>
            </a:r>
            <a:r>
              <a:rPr lang="nl-BE" dirty="0" err="1">
                <a:latin typeface="Roboto" panose="02000000000000000000" pitchFamily="2" charset="0"/>
                <a:ea typeface="Roboto" panose="02000000000000000000" pitchFamily="2" charset="0"/>
              </a:rPr>
              <a:t>v-if</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8306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2"/>
          <a:stretch>
            <a:fillRect/>
          </a:stretch>
        </p:blipFill>
        <p:spPr>
          <a:xfrm>
            <a:off x="679508" y="4598614"/>
            <a:ext cx="8715375" cy="1400175"/>
          </a:xfrm>
          <a:prstGeom prst="rect">
            <a:avLst/>
          </a:prstGeom>
        </p:spPr>
      </p:pic>
      <p:sp>
        <p:nvSpPr>
          <p:cNvPr id="5" name="Tekstvak 4"/>
          <p:cNvSpPr txBox="1"/>
          <p:nvPr/>
        </p:nvSpPr>
        <p:spPr>
          <a:xfrm>
            <a:off x="679508" y="285226"/>
            <a:ext cx="1068757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het laatste deel van de template staan een paar input fields die gelinkt zijn met een variabele met </a:t>
            </a:r>
          </a:p>
          <a:p>
            <a:r>
              <a:rPr lang="nl-BE" dirty="0">
                <a:latin typeface="Roboto" panose="02000000000000000000" pitchFamily="2" charset="0"/>
                <a:ea typeface="Roboto" panose="02000000000000000000" pitchFamily="2" charset="0"/>
              </a:rPr>
              <a:t>“v-model”. Er staat ook een “</a:t>
            </a:r>
            <a:r>
              <a:rPr lang="nl-BE" dirty="0" err="1">
                <a:latin typeface="Roboto" panose="02000000000000000000" pitchFamily="2" charset="0"/>
                <a:ea typeface="Roboto" panose="02000000000000000000" pitchFamily="2" charset="0"/>
              </a:rPr>
              <a:t>CSRF_token</a:t>
            </a:r>
            <a:r>
              <a:rPr lang="nl-BE" dirty="0">
                <a:latin typeface="Roboto" panose="02000000000000000000" pitchFamily="2" charset="0"/>
                <a:ea typeface="Roboto" panose="02000000000000000000" pitchFamily="2" charset="0"/>
              </a:rPr>
              <a:t>”, dit is enkel voor </a:t>
            </a:r>
            <a:r>
              <a:rPr lang="nl-BE" dirty="0" err="1">
                <a:latin typeface="Roboto" panose="02000000000000000000" pitchFamily="2" charset="0"/>
                <a:ea typeface="Roboto" panose="02000000000000000000" pitchFamily="2" charset="0"/>
              </a:rPr>
              <a:t>Laravel</a:t>
            </a:r>
            <a:r>
              <a:rPr lang="nl-BE" dirty="0">
                <a:latin typeface="Roboto" panose="02000000000000000000" pitchFamily="2" charset="0"/>
                <a:ea typeface="Roboto" panose="02000000000000000000" pitchFamily="2" charset="0"/>
              </a:rPr>
              <a:t>. </a:t>
            </a:r>
          </a:p>
        </p:txBody>
      </p:sp>
      <p:pic>
        <p:nvPicPr>
          <p:cNvPr id="6" name="Afbeelding 5"/>
          <p:cNvPicPr>
            <a:picLocks noChangeAspect="1"/>
          </p:cNvPicPr>
          <p:nvPr/>
        </p:nvPicPr>
        <p:blipFill>
          <a:blip r:embed="rId3"/>
          <a:stretch>
            <a:fillRect/>
          </a:stretch>
        </p:blipFill>
        <p:spPr>
          <a:xfrm>
            <a:off x="679508" y="1028822"/>
            <a:ext cx="6191250" cy="1971675"/>
          </a:xfrm>
          <a:prstGeom prst="rect">
            <a:avLst/>
          </a:prstGeom>
        </p:spPr>
      </p:pic>
      <p:sp>
        <p:nvSpPr>
          <p:cNvPr id="8" name="Tekstvak 7"/>
          <p:cNvSpPr txBox="1"/>
          <p:nvPr/>
        </p:nvSpPr>
        <p:spPr>
          <a:xfrm>
            <a:off x="679508" y="3229762"/>
            <a:ext cx="10872132"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laatste functie die gebruikt wordt is de “</a:t>
            </a:r>
            <a:r>
              <a:rPr lang="nl-BE" dirty="0" err="1">
                <a:latin typeface="Roboto" panose="02000000000000000000" pitchFamily="2" charset="0"/>
                <a:ea typeface="Roboto" panose="02000000000000000000" pitchFamily="2" charset="0"/>
              </a:rPr>
              <a:t>addCard</a:t>
            </a:r>
            <a:r>
              <a:rPr lang="nl-BE" dirty="0">
                <a:latin typeface="Roboto" panose="02000000000000000000" pitchFamily="2" charset="0"/>
                <a:ea typeface="Roboto" panose="02000000000000000000" pitchFamily="2" charset="0"/>
              </a:rPr>
              <a:t>” functie. Deze functie wordt opgeroepen bij het klikken op de “voeg toe” knop. </a:t>
            </a:r>
          </a:p>
          <a:p>
            <a:r>
              <a:rPr lang="nl-BE" dirty="0">
                <a:latin typeface="Roboto" panose="02000000000000000000" pitchFamily="2" charset="0"/>
                <a:ea typeface="Roboto" panose="02000000000000000000" pitchFamily="2" charset="0"/>
              </a:rPr>
              <a:t>Er wordt een POST gedaan met de juiste info en daarna wordt er een update gedaan om de wijzigingen te tonen.</a:t>
            </a:r>
          </a:p>
        </p:txBody>
      </p:sp>
      <p:sp>
        <p:nvSpPr>
          <p:cNvPr id="9" name="Tekstvak 8"/>
          <p:cNvSpPr txBox="1"/>
          <p:nvPr/>
        </p:nvSpPr>
        <p:spPr>
          <a:xfrm>
            <a:off x="679508" y="6258187"/>
            <a:ext cx="10570129" cy="369332"/>
          </a:xfrm>
          <a:prstGeom prst="rect">
            <a:avLst/>
          </a:prstGeom>
          <a:noFill/>
        </p:spPr>
        <p:txBody>
          <a:bodyPr wrap="square" rtlCol="0">
            <a:spAutoFit/>
          </a:bodyPr>
          <a:lstStyle/>
          <a:p>
            <a:r>
              <a:rPr lang="nl-BE" dirty="0"/>
              <a:t>Nu zou het moeten werken.</a:t>
            </a:r>
          </a:p>
        </p:txBody>
      </p:sp>
    </p:spTree>
    <p:extLst>
      <p:ext uri="{BB962C8B-B14F-4D97-AF65-F5344CB8AC3E}">
        <p14:creationId xmlns:p14="http://schemas.microsoft.com/office/powerpoint/2010/main" val="2209161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38231" y="385894"/>
            <a:ext cx="10687575"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slideshow bevat de basis van Vue.js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Als je nog meer wil weten, aarzel dan niet om de Vue.js API er bij te halen. Hier staan al de mogelijke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methodes,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enz</a:t>
            </a:r>
            <a:r>
              <a:rPr lang="nl-BE" dirty="0">
                <a:latin typeface="Roboto" panose="02000000000000000000" pitchFamily="2" charset="0"/>
                <a:ea typeface="Roboto" panose="02000000000000000000" pitchFamily="2" charset="0"/>
              </a:rPr>
              <a:t>… in.</a:t>
            </a:r>
          </a:p>
        </p:txBody>
      </p:sp>
    </p:spTree>
    <p:extLst>
      <p:ext uri="{BB962C8B-B14F-4D97-AF65-F5344CB8AC3E}">
        <p14:creationId xmlns:p14="http://schemas.microsoft.com/office/powerpoint/2010/main" val="280964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562062"/>
            <a:ext cx="7977931" cy="923330"/>
          </a:xfrm>
          <a:prstGeom prst="rect">
            <a:avLst/>
          </a:prstGeom>
          <a:noFill/>
        </p:spPr>
        <p:txBody>
          <a:bodyPr wrap="square" rtlCol="0">
            <a:spAutoFit/>
          </a:bodyPr>
          <a:lstStyle/>
          <a:p>
            <a:r>
              <a:rPr lang="nl-BE" sz="5400" dirty="0">
                <a:latin typeface="Headline One" panose="00000400000000000000" pitchFamily="2" charset="0"/>
              </a:rPr>
              <a:t>Het bouwen van componenten</a:t>
            </a:r>
          </a:p>
        </p:txBody>
      </p:sp>
      <p:sp>
        <p:nvSpPr>
          <p:cNvPr id="3" name="Tekstvak 2"/>
          <p:cNvSpPr txBox="1"/>
          <p:nvPr/>
        </p:nvSpPr>
        <p:spPr>
          <a:xfrm>
            <a:off x="805343" y="1912690"/>
            <a:ext cx="7868874" cy="646331"/>
          </a:xfrm>
          <a:prstGeom prst="rect">
            <a:avLst/>
          </a:prstGeom>
          <a:noFill/>
        </p:spPr>
        <p:txBody>
          <a:bodyPr wrap="square" rtlCol="0">
            <a:spAutoFit/>
          </a:bodyPr>
          <a:lstStyle/>
          <a:p>
            <a:r>
              <a:rPr lang="nl-BE" dirty="0"/>
              <a:t>Het is ook heel gemakkelijk om je applicatie op te splitsen in componenten! Dit maakt je code enorm gestructureerd.</a:t>
            </a:r>
          </a:p>
        </p:txBody>
      </p:sp>
      <p:pic>
        <p:nvPicPr>
          <p:cNvPr id="4" name="Afbeelding 3"/>
          <p:cNvPicPr>
            <a:picLocks noChangeAspect="1"/>
          </p:cNvPicPr>
          <p:nvPr/>
        </p:nvPicPr>
        <p:blipFill>
          <a:blip r:embed="rId2"/>
          <a:stretch>
            <a:fillRect/>
          </a:stretch>
        </p:blipFill>
        <p:spPr>
          <a:xfrm>
            <a:off x="805343" y="2928597"/>
            <a:ext cx="4162425" cy="1724025"/>
          </a:xfrm>
          <a:prstGeom prst="rect">
            <a:avLst/>
          </a:prstGeom>
        </p:spPr>
      </p:pic>
      <p:pic>
        <p:nvPicPr>
          <p:cNvPr id="5" name="Afbeelding 4"/>
          <p:cNvPicPr>
            <a:picLocks noChangeAspect="1"/>
          </p:cNvPicPr>
          <p:nvPr/>
        </p:nvPicPr>
        <p:blipFill>
          <a:blip r:embed="rId3"/>
          <a:stretch>
            <a:fillRect/>
          </a:stretch>
        </p:blipFill>
        <p:spPr>
          <a:xfrm>
            <a:off x="5814204" y="2924504"/>
            <a:ext cx="3476625" cy="533400"/>
          </a:xfrm>
          <a:prstGeom prst="rect">
            <a:avLst/>
          </a:prstGeom>
        </p:spPr>
      </p:pic>
      <p:sp>
        <p:nvSpPr>
          <p:cNvPr id="6" name="Tekstvak 5"/>
          <p:cNvSpPr txBox="1"/>
          <p:nvPr/>
        </p:nvSpPr>
        <p:spPr>
          <a:xfrm>
            <a:off x="696286" y="5022198"/>
            <a:ext cx="8758535" cy="369332"/>
          </a:xfrm>
          <a:prstGeom prst="rect">
            <a:avLst/>
          </a:prstGeom>
          <a:noFill/>
        </p:spPr>
        <p:txBody>
          <a:bodyPr wrap="square" rtlCol="0">
            <a:spAutoFit/>
          </a:bodyPr>
          <a:lstStyle/>
          <a:p>
            <a:r>
              <a:rPr lang="nl-BE" dirty="0"/>
              <a:t>Nu kan je stukken HTML en Javascript afsplitsen van de rest en hergebruiken.</a:t>
            </a:r>
          </a:p>
        </p:txBody>
      </p:sp>
    </p:spTree>
    <p:extLst>
      <p:ext uri="{BB962C8B-B14F-4D97-AF65-F5344CB8AC3E}">
        <p14:creationId xmlns:p14="http://schemas.microsoft.com/office/powerpoint/2010/main" val="165172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124125" y="629173"/>
            <a:ext cx="9806729" cy="923330"/>
          </a:xfrm>
          <a:prstGeom prst="rect">
            <a:avLst/>
          </a:prstGeom>
          <a:noFill/>
        </p:spPr>
        <p:txBody>
          <a:bodyPr wrap="square" rtlCol="0">
            <a:spAutoFit/>
          </a:bodyPr>
          <a:lstStyle/>
          <a:p>
            <a:pPr algn="ctr"/>
            <a:r>
              <a:rPr lang="nl-BE" sz="5400" dirty="0">
                <a:latin typeface="Headline One" panose="00000400000000000000" pitchFamily="2" charset="0"/>
              </a:rPr>
              <a:t>performance</a:t>
            </a:r>
          </a:p>
        </p:txBody>
      </p:sp>
      <p:sp>
        <p:nvSpPr>
          <p:cNvPr id="3" name="Tekstvak 2"/>
          <p:cNvSpPr txBox="1"/>
          <p:nvPr/>
        </p:nvSpPr>
        <p:spPr>
          <a:xfrm>
            <a:off x="2176942" y="2130804"/>
            <a:ext cx="7701094" cy="3139321"/>
          </a:xfrm>
          <a:prstGeom prst="rect">
            <a:avLst/>
          </a:prstGeom>
          <a:noFill/>
        </p:spPr>
        <p:txBody>
          <a:bodyPr wrap="square" rtlCol="0">
            <a:spAutoFit/>
          </a:bodyPr>
          <a:lstStyle/>
          <a:p>
            <a:r>
              <a:rPr lang="nl-BE" b="1" dirty="0"/>
              <a:t>Met de </a:t>
            </a:r>
            <a:r>
              <a:rPr lang="nl-BE" b="1" dirty="0" err="1"/>
              <a:t>Two</a:t>
            </a:r>
            <a:r>
              <a:rPr lang="nl-BE" b="1" dirty="0"/>
              <a:t> way data binding zou je denken dat de performance er onder lijdt. </a:t>
            </a:r>
          </a:p>
          <a:p>
            <a:endParaRPr lang="nl-BE" dirty="0"/>
          </a:p>
          <a:p>
            <a:r>
              <a:rPr lang="nl-BE" dirty="0"/>
              <a:t>Vue pakt dit goed aan met de :</a:t>
            </a:r>
          </a:p>
          <a:p>
            <a:endParaRPr lang="nl-BE" dirty="0"/>
          </a:p>
          <a:p>
            <a:r>
              <a:rPr lang="nl-BE" dirty="0"/>
              <a:t> </a:t>
            </a:r>
            <a:r>
              <a:rPr lang="nl-BE" i="1" dirty="0"/>
              <a:t>” </a:t>
            </a:r>
            <a:r>
              <a:rPr lang="en-US" i="1" dirty="0"/>
              <a:t>transparent dependency-tracking observation system with </a:t>
            </a:r>
            <a:r>
              <a:rPr lang="en-US" i="1" dirty="0" err="1"/>
              <a:t>async</a:t>
            </a:r>
            <a:r>
              <a:rPr lang="en-US" i="1" dirty="0"/>
              <a:t> queueing</a:t>
            </a:r>
            <a:r>
              <a:rPr lang="nl-BE" dirty="0"/>
              <a:t>”  </a:t>
            </a:r>
          </a:p>
          <a:p>
            <a:endParaRPr lang="nl-BE" dirty="0"/>
          </a:p>
          <a:p>
            <a:r>
              <a:rPr lang="nl-BE" dirty="0"/>
              <a:t>Wat betekent dit ? </a:t>
            </a:r>
          </a:p>
          <a:p>
            <a:r>
              <a:rPr lang="nl-BE" dirty="0"/>
              <a:t>Alle veranderingen worden onafhankelijk van elkaar getriggerd. </a:t>
            </a:r>
          </a:p>
          <a:p>
            <a:r>
              <a:rPr lang="nl-BE" dirty="0"/>
              <a:t>(als er geen expliciete relaties zijn)</a:t>
            </a:r>
          </a:p>
          <a:p>
            <a:endParaRPr lang="nl-BE" dirty="0"/>
          </a:p>
          <a:p>
            <a:r>
              <a:rPr lang="nl-BE" dirty="0"/>
              <a:t>-&gt; </a:t>
            </a:r>
            <a:r>
              <a:rPr lang="nl-BE" b="1" dirty="0"/>
              <a:t>performance omhoog</a:t>
            </a:r>
            <a:r>
              <a:rPr lang="nl-BE" dirty="0"/>
              <a:t>.</a:t>
            </a:r>
          </a:p>
        </p:txBody>
      </p:sp>
    </p:spTree>
    <p:extLst>
      <p:ext uri="{BB962C8B-B14F-4D97-AF65-F5344CB8AC3E}">
        <p14:creationId xmlns:p14="http://schemas.microsoft.com/office/powerpoint/2010/main" val="367635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503339"/>
            <a:ext cx="11073468" cy="923330"/>
          </a:xfrm>
          <a:prstGeom prst="rect">
            <a:avLst/>
          </a:prstGeom>
          <a:noFill/>
        </p:spPr>
        <p:txBody>
          <a:bodyPr wrap="square" rtlCol="0">
            <a:spAutoFit/>
          </a:bodyPr>
          <a:lstStyle/>
          <a:p>
            <a:pPr algn="ctr"/>
            <a:r>
              <a:rPr lang="nl-BE" sz="5400" dirty="0" err="1">
                <a:latin typeface="Headline One" panose="00000400000000000000" pitchFamily="2" charset="0"/>
              </a:rPr>
              <a:t>Getting</a:t>
            </a:r>
            <a:r>
              <a:rPr lang="nl-BE" sz="5400" dirty="0">
                <a:latin typeface="Headline One" panose="00000400000000000000" pitchFamily="2" charset="0"/>
              </a:rPr>
              <a:t> </a:t>
            </a:r>
            <a:r>
              <a:rPr lang="nl-BE" sz="5400" dirty="0" err="1">
                <a:latin typeface="Headline One" panose="00000400000000000000" pitchFamily="2" charset="0"/>
              </a:rPr>
              <a:t>started</a:t>
            </a:r>
            <a:r>
              <a:rPr lang="nl-BE" sz="5400" dirty="0">
                <a:latin typeface="Headline One" panose="00000400000000000000" pitchFamily="2" charset="0"/>
              </a:rPr>
              <a:t>:</a:t>
            </a:r>
          </a:p>
        </p:txBody>
      </p:sp>
      <p:pic>
        <p:nvPicPr>
          <p:cNvPr id="3" name="Afbeelding 2"/>
          <p:cNvPicPr>
            <a:picLocks noChangeAspect="1"/>
          </p:cNvPicPr>
          <p:nvPr/>
        </p:nvPicPr>
        <p:blipFill>
          <a:blip r:embed="rId2"/>
          <a:stretch>
            <a:fillRect/>
          </a:stretch>
        </p:blipFill>
        <p:spPr>
          <a:xfrm>
            <a:off x="2317844" y="3713510"/>
            <a:ext cx="3143250" cy="1209675"/>
          </a:xfrm>
          <a:prstGeom prst="rect">
            <a:avLst/>
          </a:prstGeom>
        </p:spPr>
      </p:pic>
      <p:pic>
        <p:nvPicPr>
          <p:cNvPr id="4" name="Afbeelding 3"/>
          <p:cNvPicPr>
            <a:picLocks noChangeAspect="1"/>
          </p:cNvPicPr>
          <p:nvPr/>
        </p:nvPicPr>
        <p:blipFill>
          <a:blip r:embed="rId3"/>
          <a:stretch>
            <a:fillRect/>
          </a:stretch>
        </p:blipFill>
        <p:spPr>
          <a:xfrm>
            <a:off x="6644081" y="3692518"/>
            <a:ext cx="2857500" cy="723900"/>
          </a:xfrm>
          <a:prstGeom prst="rect">
            <a:avLst/>
          </a:prstGeom>
        </p:spPr>
      </p:pic>
      <p:sp>
        <p:nvSpPr>
          <p:cNvPr id="5" name="Tekstvak 4"/>
          <p:cNvSpPr txBox="1"/>
          <p:nvPr/>
        </p:nvSpPr>
        <p:spPr>
          <a:xfrm>
            <a:off x="2189526" y="1959429"/>
            <a:ext cx="7312055" cy="1200329"/>
          </a:xfrm>
          <a:prstGeom prst="rect">
            <a:avLst/>
          </a:prstGeom>
          <a:noFill/>
        </p:spPr>
        <p:txBody>
          <a:bodyPr wrap="square" rtlCol="0">
            <a:spAutoFit/>
          </a:bodyPr>
          <a:lstStyle/>
          <a:p>
            <a:r>
              <a:rPr lang="nl-BE" dirty="0"/>
              <a:t>Maak een Vue instantie aan,  bind het aan een HTML element en je bent klaar om te starten ! </a:t>
            </a:r>
          </a:p>
          <a:p>
            <a:endParaRPr lang="nl-BE" dirty="0"/>
          </a:p>
          <a:p>
            <a:r>
              <a:rPr lang="nl-BE" b="1" dirty="0"/>
              <a:t>Hoe binden ? Met behulp van een id.</a:t>
            </a:r>
          </a:p>
        </p:txBody>
      </p:sp>
    </p:spTree>
    <p:extLst>
      <p:ext uri="{BB962C8B-B14F-4D97-AF65-F5344CB8AC3E}">
        <p14:creationId xmlns:p14="http://schemas.microsoft.com/office/powerpoint/2010/main" val="8211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64067" y="280070"/>
            <a:ext cx="10385570" cy="923330"/>
          </a:xfrm>
          <a:prstGeom prst="rect">
            <a:avLst/>
          </a:prstGeom>
        </p:spPr>
        <p:txBody>
          <a:bodyPr wrap="square">
            <a:spAutoFit/>
          </a:bodyPr>
          <a:lstStyle/>
          <a:p>
            <a:pPr algn="ctr"/>
            <a:r>
              <a:rPr lang="nl-BE" sz="5400" dirty="0">
                <a:latin typeface="Headline One" panose="00000400000000000000" pitchFamily="2" charset="0"/>
              </a:rPr>
              <a:t>Basics</a:t>
            </a:r>
          </a:p>
        </p:txBody>
      </p:sp>
      <p:sp>
        <p:nvSpPr>
          <p:cNvPr id="3" name="Tekstvak 2"/>
          <p:cNvSpPr txBox="1"/>
          <p:nvPr/>
        </p:nvSpPr>
        <p:spPr>
          <a:xfrm>
            <a:off x="1256497" y="1540949"/>
            <a:ext cx="3894344" cy="923330"/>
          </a:xfrm>
          <a:prstGeom prst="rect">
            <a:avLst/>
          </a:prstGeom>
          <a:noFill/>
        </p:spPr>
        <p:txBody>
          <a:bodyPr wrap="square" rtlCol="0">
            <a:spAutoFit/>
          </a:bodyPr>
          <a:lstStyle/>
          <a:p>
            <a:pPr marL="285750" indent="-285750">
              <a:buFont typeface="Arial" panose="020B0604020202020204" pitchFamily="34" charset="0"/>
              <a:buChar char="•"/>
            </a:pPr>
            <a:r>
              <a:rPr lang="nl-BE" dirty="0"/>
              <a:t>- </a:t>
            </a:r>
            <a:r>
              <a:rPr lang="nl-BE" b="1" dirty="0" err="1"/>
              <a:t>Conditionals</a:t>
            </a:r>
            <a:r>
              <a:rPr lang="nl-BE" dirty="0"/>
              <a:t> : een </a:t>
            </a:r>
            <a:r>
              <a:rPr lang="nl-BE" dirty="0" err="1"/>
              <a:t>if</a:t>
            </a:r>
            <a:r>
              <a:rPr lang="nl-BE" dirty="0"/>
              <a:t> statement –&gt;</a:t>
            </a:r>
          </a:p>
          <a:p>
            <a:r>
              <a:rPr lang="nl-BE" b="1" dirty="0"/>
              <a:t>      </a:t>
            </a:r>
          </a:p>
          <a:p>
            <a:r>
              <a:rPr lang="nl-BE" b="1" dirty="0" err="1"/>
              <a:t>v-if</a:t>
            </a:r>
            <a:r>
              <a:rPr lang="nl-BE" b="1" dirty="0"/>
              <a:t>  -&gt;   v-</a:t>
            </a:r>
            <a:r>
              <a:rPr lang="nl-BE" b="1" dirty="0" err="1"/>
              <a:t>else</a:t>
            </a:r>
            <a:endParaRPr lang="nl-BE" b="1" dirty="0"/>
          </a:p>
        </p:txBody>
      </p:sp>
      <p:pic>
        <p:nvPicPr>
          <p:cNvPr id="4" name="Afbeelding 3"/>
          <p:cNvPicPr>
            <a:picLocks noChangeAspect="1"/>
          </p:cNvPicPr>
          <p:nvPr/>
        </p:nvPicPr>
        <p:blipFill>
          <a:blip r:embed="rId2"/>
          <a:stretch>
            <a:fillRect/>
          </a:stretch>
        </p:blipFill>
        <p:spPr>
          <a:xfrm>
            <a:off x="6365392" y="1572433"/>
            <a:ext cx="3562350" cy="723900"/>
          </a:xfrm>
          <a:prstGeom prst="rect">
            <a:avLst/>
          </a:prstGeom>
        </p:spPr>
      </p:pic>
      <p:pic>
        <p:nvPicPr>
          <p:cNvPr id="5" name="Afbeelding 4"/>
          <p:cNvPicPr>
            <a:picLocks noChangeAspect="1"/>
          </p:cNvPicPr>
          <p:nvPr/>
        </p:nvPicPr>
        <p:blipFill>
          <a:blip r:embed="rId3"/>
          <a:stretch>
            <a:fillRect/>
          </a:stretch>
        </p:blipFill>
        <p:spPr>
          <a:xfrm>
            <a:off x="6365392" y="2670408"/>
            <a:ext cx="3295650" cy="1609725"/>
          </a:xfrm>
          <a:prstGeom prst="rect">
            <a:avLst/>
          </a:prstGeom>
        </p:spPr>
      </p:pic>
      <p:sp>
        <p:nvSpPr>
          <p:cNvPr id="6" name="Tekstvak 5"/>
          <p:cNvSpPr txBox="1"/>
          <p:nvPr/>
        </p:nvSpPr>
        <p:spPr>
          <a:xfrm>
            <a:off x="1256497" y="2890969"/>
            <a:ext cx="3377681" cy="1477328"/>
          </a:xfrm>
          <a:prstGeom prst="rect">
            <a:avLst/>
          </a:prstGeom>
          <a:noFill/>
        </p:spPr>
        <p:txBody>
          <a:bodyPr wrap="square" rtlCol="0">
            <a:spAutoFit/>
          </a:bodyPr>
          <a:lstStyle/>
          <a:p>
            <a:pPr marL="285750" indent="-285750">
              <a:buFont typeface="Arial" panose="020B0604020202020204" pitchFamily="34" charset="0"/>
              <a:buChar char="•"/>
            </a:pPr>
            <a:r>
              <a:rPr lang="nl-BE" b="1" dirty="0"/>
              <a:t>Loops</a:t>
            </a:r>
            <a:r>
              <a:rPr lang="nl-BE" dirty="0"/>
              <a:t> : een </a:t>
            </a:r>
            <a:r>
              <a:rPr lang="nl-BE" dirty="0" err="1"/>
              <a:t>for</a:t>
            </a:r>
            <a:r>
              <a:rPr lang="nl-BE" dirty="0"/>
              <a:t> loop -&gt;</a:t>
            </a:r>
          </a:p>
          <a:p>
            <a:pPr marL="285750" indent="-285750">
              <a:buFont typeface="Arial" panose="020B0604020202020204" pitchFamily="34" charset="0"/>
              <a:buChar char="•"/>
            </a:pPr>
            <a:endParaRPr lang="nl-BE" dirty="0"/>
          </a:p>
          <a:p>
            <a:r>
              <a:rPr lang="nl-BE" b="1" dirty="0"/>
              <a:t>v-</a:t>
            </a:r>
            <a:r>
              <a:rPr lang="nl-BE" b="1" dirty="0" err="1"/>
              <a:t>for</a:t>
            </a:r>
            <a:r>
              <a:rPr lang="nl-BE" b="1" dirty="0"/>
              <a:t>=“var in array” </a:t>
            </a:r>
          </a:p>
          <a:p>
            <a:r>
              <a:rPr lang="nl-BE" dirty="0"/>
              <a:t>of</a:t>
            </a:r>
          </a:p>
          <a:p>
            <a:r>
              <a:rPr lang="en-US" b="1" dirty="0"/>
              <a:t>v-for="(key, value) in object"</a:t>
            </a:r>
            <a:endParaRPr lang="nl-BE" b="1" dirty="0"/>
          </a:p>
        </p:txBody>
      </p:sp>
      <p:pic>
        <p:nvPicPr>
          <p:cNvPr id="7" name="Afbeelding 6"/>
          <p:cNvPicPr>
            <a:picLocks noChangeAspect="1"/>
          </p:cNvPicPr>
          <p:nvPr/>
        </p:nvPicPr>
        <p:blipFill>
          <a:blip r:embed="rId4"/>
          <a:stretch>
            <a:fillRect/>
          </a:stretch>
        </p:blipFill>
        <p:spPr>
          <a:xfrm>
            <a:off x="6365392" y="4549676"/>
            <a:ext cx="4781550" cy="533400"/>
          </a:xfrm>
          <a:prstGeom prst="rect">
            <a:avLst/>
          </a:prstGeom>
        </p:spPr>
      </p:pic>
      <p:sp>
        <p:nvSpPr>
          <p:cNvPr id="8" name="Tekstvak 7"/>
          <p:cNvSpPr txBox="1"/>
          <p:nvPr/>
        </p:nvSpPr>
        <p:spPr>
          <a:xfrm>
            <a:off x="1256497" y="4549676"/>
            <a:ext cx="4087291" cy="2308324"/>
          </a:xfrm>
          <a:prstGeom prst="rect">
            <a:avLst/>
          </a:prstGeom>
          <a:noFill/>
        </p:spPr>
        <p:txBody>
          <a:bodyPr wrap="square" rtlCol="0">
            <a:spAutoFit/>
          </a:bodyPr>
          <a:lstStyle/>
          <a:p>
            <a:pPr marL="285750" indent="-285750">
              <a:buFont typeface="Arial" panose="020B0604020202020204" pitchFamily="34" charset="0"/>
              <a:buChar char="•"/>
            </a:pPr>
            <a:r>
              <a:rPr lang="nl-BE" dirty="0"/>
              <a:t>-</a:t>
            </a:r>
            <a:r>
              <a:rPr lang="nl-BE" b="1" dirty="0"/>
              <a:t>User-input</a:t>
            </a:r>
            <a:r>
              <a:rPr lang="nl-BE" dirty="0"/>
              <a:t>: een </a:t>
            </a:r>
            <a:r>
              <a:rPr lang="nl-BE" dirty="0" err="1"/>
              <a:t>onclick</a:t>
            </a:r>
            <a:r>
              <a:rPr lang="nl-BE" dirty="0"/>
              <a:t> methode -&gt;</a:t>
            </a:r>
          </a:p>
          <a:p>
            <a:pPr marL="285750" indent="-285750">
              <a:buFont typeface="Arial" panose="020B0604020202020204" pitchFamily="34" charset="0"/>
              <a:buChar char="•"/>
            </a:pPr>
            <a:endParaRPr lang="nl-BE" dirty="0"/>
          </a:p>
          <a:p>
            <a:r>
              <a:rPr lang="nl-BE" b="1" dirty="0" err="1"/>
              <a:t>v-on:”event</a:t>
            </a:r>
            <a:r>
              <a:rPr lang="nl-BE" b="1" dirty="0"/>
              <a:t>”</a:t>
            </a:r>
          </a:p>
          <a:p>
            <a:pPr marL="285750" indent="-285750">
              <a:buFont typeface="Arial" panose="020B0604020202020204" pitchFamily="34" charset="0"/>
              <a:buChar char="•"/>
            </a:pPr>
            <a:endParaRPr lang="nl-BE" dirty="0"/>
          </a:p>
          <a:p>
            <a:r>
              <a:rPr lang="nl-BE" dirty="0"/>
              <a:t>Je Vue instantie zal hierbij ook een “</a:t>
            </a:r>
            <a:r>
              <a:rPr lang="nl-BE" dirty="0" err="1"/>
              <a:t>methods</a:t>
            </a:r>
            <a:r>
              <a:rPr lang="nl-BE" dirty="0"/>
              <a:t>” object moeten hebben -&gt;</a:t>
            </a:r>
          </a:p>
          <a:p>
            <a:pPr marL="285750" indent="-285750">
              <a:buFont typeface="Arial" panose="020B0604020202020204" pitchFamily="34" charset="0"/>
              <a:buChar char="•"/>
            </a:pPr>
            <a:endParaRPr lang="nl-BE" dirty="0"/>
          </a:p>
          <a:p>
            <a:endParaRPr lang="nl-BE" dirty="0"/>
          </a:p>
        </p:txBody>
      </p:sp>
      <p:pic>
        <p:nvPicPr>
          <p:cNvPr id="9" name="Afbeelding 8"/>
          <p:cNvPicPr>
            <a:picLocks noChangeAspect="1"/>
          </p:cNvPicPr>
          <p:nvPr/>
        </p:nvPicPr>
        <p:blipFill>
          <a:blip r:embed="rId5"/>
          <a:stretch>
            <a:fillRect/>
          </a:stretch>
        </p:blipFill>
        <p:spPr>
          <a:xfrm>
            <a:off x="6365392" y="5464537"/>
            <a:ext cx="3152775" cy="1038225"/>
          </a:xfrm>
          <a:prstGeom prst="rect">
            <a:avLst/>
          </a:prstGeom>
        </p:spPr>
      </p:pic>
    </p:spTree>
    <p:extLst>
      <p:ext uri="{BB962C8B-B14F-4D97-AF65-F5344CB8AC3E}">
        <p14:creationId xmlns:p14="http://schemas.microsoft.com/office/powerpoint/2010/main" val="306838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034473" y="258618"/>
            <a:ext cx="9698182" cy="923330"/>
          </a:xfrm>
          <a:prstGeom prst="rect">
            <a:avLst/>
          </a:prstGeom>
          <a:noFill/>
        </p:spPr>
        <p:txBody>
          <a:bodyPr wrap="square" rtlCol="0">
            <a:spAutoFit/>
          </a:bodyPr>
          <a:lstStyle/>
          <a:p>
            <a:pPr algn="ctr"/>
            <a:r>
              <a:rPr lang="nl-BE" sz="5400" dirty="0">
                <a:latin typeface="Headline One" panose="00000400000000000000" pitchFamily="2" charset="0"/>
              </a:rPr>
              <a:t>DATA object</a:t>
            </a:r>
          </a:p>
        </p:txBody>
      </p:sp>
      <p:sp>
        <p:nvSpPr>
          <p:cNvPr id="3" name="Tekstvak 2"/>
          <p:cNvSpPr txBox="1"/>
          <p:nvPr/>
        </p:nvSpPr>
        <p:spPr>
          <a:xfrm>
            <a:off x="775855" y="1625600"/>
            <a:ext cx="10741890"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data object ga je veel gebruiken. Elke Vue instantie gebruikt variabelen uit dit object. Je kan het zien als het model van een Vue instantie. </a:t>
            </a:r>
          </a:p>
          <a:p>
            <a:endParaRPr lang="nl-BE" dirty="0">
              <a:latin typeface="Roboto" panose="02000000000000000000" pitchFamily="2" charset="0"/>
              <a:ea typeface="Roboto" panose="02000000000000000000" pitchFamily="2" charset="0"/>
            </a:endParaRPr>
          </a:p>
          <a:p>
            <a:r>
              <a:rPr lang="nl-BE" b="1" dirty="0">
                <a:latin typeface="Roboto" panose="02000000000000000000" pitchFamily="2" charset="0"/>
                <a:ea typeface="Roboto" panose="02000000000000000000" pitchFamily="2" charset="0"/>
              </a:rPr>
              <a:t>Hoe gebruiken ?</a:t>
            </a:r>
          </a:p>
        </p:txBody>
      </p:sp>
      <p:pic>
        <p:nvPicPr>
          <p:cNvPr id="4" name="Afbeelding 3"/>
          <p:cNvPicPr>
            <a:picLocks noChangeAspect="1"/>
          </p:cNvPicPr>
          <p:nvPr/>
        </p:nvPicPr>
        <p:blipFill>
          <a:blip r:embed="rId2"/>
          <a:stretch>
            <a:fillRect/>
          </a:stretch>
        </p:blipFill>
        <p:spPr>
          <a:xfrm>
            <a:off x="775855" y="3482039"/>
            <a:ext cx="2495550" cy="1295400"/>
          </a:xfrm>
          <a:prstGeom prst="rect">
            <a:avLst/>
          </a:prstGeom>
        </p:spPr>
      </p:pic>
      <p:sp>
        <p:nvSpPr>
          <p:cNvPr id="5" name="Tekstvak 4"/>
          <p:cNvSpPr txBox="1"/>
          <p:nvPr/>
        </p:nvSpPr>
        <p:spPr>
          <a:xfrm>
            <a:off x="4144161" y="3482039"/>
            <a:ext cx="2281806" cy="369332"/>
          </a:xfrm>
          <a:prstGeom prst="rect">
            <a:avLst/>
          </a:prstGeom>
          <a:noFill/>
        </p:spPr>
        <p:txBody>
          <a:bodyPr wrap="square" rtlCol="0">
            <a:spAutoFit/>
          </a:bodyPr>
          <a:lstStyle/>
          <a:p>
            <a:r>
              <a:rPr lang="nl-BE" dirty="0"/>
              <a:t>Of gewoon :</a:t>
            </a:r>
          </a:p>
        </p:txBody>
      </p:sp>
      <p:pic>
        <p:nvPicPr>
          <p:cNvPr id="6" name="Afbeelding 5"/>
          <p:cNvPicPr>
            <a:picLocks noChangeAspect="1"/>
          </p:cNvPicPr>
          <p:nvPr/>
        </p:nvPicPr>
        <p:blipFill>
          <a:blip r:embed="rId3"/>
          <a:stretch>
            <a:fillRect/>
          </a:stretch>
        </p:blipFill>
        <p:spPr>
          <a:xfrm>
            <a:off x="6308564" y="3370358"/>
            <a:ext cx="2695575" cy="962025"/>
          </a:xfrm>
          <a:prstGeom prst="rect">
            <a:avLst/>
          </a:prstGeom>
        </p:spPr>
      </p:pic>
      <p:sp>
        <p:nvSpPr>
          <p:cNvPr id="7" name="Tekstvak 6"/>
          <p:cNvSpPr txBox="1"/>
          <p:nvPr/>
        </p:nvSpPr>
        <p:spPr>
          <a:xfrm>
            <a:off x="775855" y="5142451"/>
            <a:ext cx="10741890" cy="1477328"/>
          </a:xfrm>
          <a:prstGeom prst="rect">
            <a:avLst/>
          </a:prstGeom>
          <a:noFill/>
        </p:spPr>
        <p:txBody>
          <a:bodyPr wrap="square" rtlCol="0">
            <a:spAutoFit/>
          </a:bodyPr>
          <a:lstStyle/>
          <a:p>
            <a:r>
              <a:rPr lang="nl-BE" dirty="0"/>
              <a:t>Hier is </a:t>
            </a:r>
            <a:r>
              <a:rPr lang="nl-BE" dirty="0" err="1"/>
              <a:t>two</a:t>
            </a:r>
            <a:r>
              <a:rPr lang="nl-BE" dirty="0"/>
              <a:t> way data binding ook van toepassing:</a:t>
            </a:r>
          </a:p>
          <a:p>
            <a:endParaRPr lang="nl-BE" dirty="0"/>
          </a:p>
          <a:p>
            <a:r>
              <a:rPr lang="nl-BE" dirty="0"/>
              <a:t>Verander je  “</a:t>
            </a:r>
            <a:r>
              <a:rPr lang="nl-BE" dirty="0" err="1"/>
              <a:t>vm.kop</a:t>
            </a:r>
            <a:r>
              <a:rPr lang="nl-BE" dirty="0"/>
              <a:t>” dan zal “</a:t>
            </a:r>
            <a:r>
              <a:rPr lang="nl-BE" dirty="0" err="1"/>
              <a:t>data.kop</a:t>
            </a:r>
            <a:r>
              <a:rPr lang="nl-BE" dirty="0"/>
              <a:t>” mee veranderen en </a:t>
            </a:r>
            <a:r>
              <a:rPr lang="nl-BE" dirty="0" err="1"/>
              <a:t>vice</a:t>
            </a:r>
            <a:r>
              <a:rPr lang="nl-BE" dirty="0"/>
              <a:t> versa.</a:t>
            </a:r>
          </a:p>
          <a:p>
            <a:endParaRPr lang="nl-BE" dirty="0"/>
          </a:p>
          <a:p>
            <a:r>
              <a:rPr lang="nl-BE" b="1" dirty="0"/>
              <a:t>Heel gemakkelijk en intuïtief in gebruik.</a:t>
            </a:r>
          </a:p>
        </p:txBody>
      </p:sp>
    </p:spTree>
    <p:extLst>
      <p:ext uri="{BB962C8B-B14F-4D97-AF65-F5344CB8AC3E}">
        <p14:creationId xmlns:p14="http://schemas.microsoft.com/office/powerpoint/2010/main" val="122209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696285" y="377505"/>
            <a:ext cx="10788243" cy="923330"/>
          </a:xfrm>
          <a:prstGeom prst="rect">
            <a:avLst/>
          </a:prstGeom>
          <a:noFill/>
        </p:spPr>
        <p:txBody>
          <a:bodyPr wrap="square" rtlCol="0">
            <a:spAutoFit/>
          </a:bodyPr>
          <a:lstStyle/>
          <a:p>
            <a:pPr algn="ctr"/>
            <a:r>
              <a:rPr lang="nl-BE" sz="5400" dirty="0" err="1">
                <a:latin typeface="Headline One" panose="00000400000000000000" pitchFamily="2" charset="0"/>
              </a:rPr>
              <a:t>Vue’s</a:t>
            </a:r>
            <a:r>
              <a:rPr lang="nl-BE" sz="5400" dirty="0">
                <a:latin typeface="Headline One" panose="00000400000000000000" pitchFamily="2" charset="0"/>
              </a:rPr>
              <a:t> eigenschappen en methodes</a:t>
            </a:r>
          </a:p>
        </p:txBody>
      </p:sp>
      <p:sp>
        <p:nvSpPr>
          <p:cNvPr id="4" name="Tekstvak 3"/>
          <p:cNvSpPr txBox="1"/>
          <p:nvPr/>
        </p:nvSpPr>
        <p:spPr>
          <a:xfrm>
            <a:off x="788565" y="1770077"/>
            <a:ext cx="5066951" cy="397031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Vue heeft ook een heleboel voorgeprogrammeerde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en methodes.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Deze worden aangeduid met een “$” teken.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Bijvoorbeeld: </a:t>
            </a:r>
          </a:p>
          <a:p>
            <a:r>
              <a:rPr lang="nl-BE" dirty="0" err="1">
                <a:latin typeface="Roboto" panose="02000000000000000000" pitchFamily="2" charset="0"/>
                <a:ea typeface="Roboto" panose="02000000000000000000" pitchFamily="2" charset="0"/>
              </a:rPr>
              <a:t>app.$data</a:t>
            </a:r>
            <a:r>
              <a:rPr lang="nl-BE" dirty="0">
                <a:latin typeface="Roboto" panose="02000000000000000000" pitchFamily="2" charset="0"/>
                <a:ea typeface="Roboto" panose="02000000000000000000" pitchFamily="2" charset="0"/>
              </a:rPr>
              <a:t> -&gt; dit is het data object van je instantie.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Of </a:t>
            </a:r>
            <a:r>
              <a:rPr lang="nl-BE" dirty="0" err="1">
                <a:latin typeface="Roboto" panose="02000000000000000000" pitchFamily="2" charset="0"/>
                <a:ea typeface="Roboto" panose="02000000000000000000" pitchFamily="2" charset="0"/>
              </a:rPr>
              <a:t>app.$el</a:t>
            </a:r>
            <a:r>
              <a:rPr lang="nl-BE" dirty="0">
                <a:latin typeface="Roboto" panose="02000000000000000000" pitchFamily="2" charset="0"/>
                <a:ea typeface="Roboto" panose="02000000000000000000" pitchFamily="2" charset="0"/>
              </a:rPr>
              <a:t> -&gt; Dit stelt het HTML object voor waaraan de instantie is gekoppeld.</a:t>
            </a:r>
          </a:p>
          <a:p>
            <a:endParaRPr lang="nl-BE" dirty="0">
              <a:latin typeface="Roboto" panose="02000000000000000000" pitchFamily="2" charset="0"/>
              <a:ea typeface="Roboto" panose="02000000000000000000" pitchFamily="2" charset="0"/>
            </a:endParaRPr>
          </a:p>
          <a:p>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5855516" y="2759012"/>
            <a:ext cx="4580389" cy="1200329"/>
          </a:xfrm>
          <a:prstGeom prst="rect">
            <a:avLst/>
          </a:prstGeom>
          <a:noFill/>
        </p:spPr>
        <p:txBody>
          <a:bodyPr wrap="square" rtlCol="0">
            <a:spAutoFit/>
          </a:bodyPr>
          <a:lstStyle/>
          <a:p>
            <a:r>
              <a:rPr lang="nl-BE" dirty="0"/>
              <a:t>Er is ook de $</a:t>
            </a:r>
            <a:r>
              <a:rPr lang="nl-BE" dirty="0" err="1"/>
              <a:t>watch</a:t>
            </a:r>
            <a:r>
              <a:rPr lang="nl-BE" dirty="0"/>
              <a:t> methode. Met deze methode kan je een variabele in het oog houden en een functie uitvoeren wanneer deze variabele wijzigt.</a:t>
            </a:r>
          </a:p>
        </p:txBody>
      </p:sp>
      <p:pic>
        <p:nvPicPr>
          <p:cNvPr id="6" name="Afbeelding 5"/>
          <p:cNvPicPr>
            <a:picLocks noChangeAspect="1"/>
          </p:cNvPicPr>
          <p:nvPr/>
        </p:nvPicPr>
        <p:blipFill>
          <a:blip r:embed="rId2"/>
          <a:stretch>
            <a:fillRect/>
          </a:stretch>
        </p:blipFill>
        <p:spPr>
          <a:xfrm>
            <a:off x="5855516" y="1722696"/>
            <a:ext cx="5791200" cy="876300"/>
          </a:xfrm>
          <a:prstGeom prst="rect">
            <a:avLst/>
          </a:prstGeom>
        </p:spPr>
      </p:pic>
    </p:spTree>
    <p:extLst>
      <p:ext uri="{BB962C8B-B14F-4D97-AF65-F5344CB8AC3E}">
        <p14:creationId xmlns:p14="http://schemas.microsoft.com/office/powerpoint/2010/main" val="113512115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949</TotalTime>
  <Words>2442</Words>
  <Application>Microsoft Office PowerPoint</Application>
  <PresentationFormat>Breedbeeld</PresentationFormat>
  <Paragraphs>249</Paragraphs>
  <Slides>38</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38</vt:i4>
      </vt:variant>
    </vt:vector>
  </HeadingPairs>
  <TitlesOfParts>
    <vt:vector size="45" baseType="lpstr">
      <vt:lpstr>Arial</vt:lpstr>
      <vt:lpstr>Calibri</vt:lpstr>
      <vt:lpstr>Calibri Light</vt:lpstr>
      <vt:lpstr>Haettenschweiler</vt:lpstr>
      <vt:lpstr>Headline One</vt:lpstr>
      <vt:lpstr>Roboto</vt:lpstr>
      <vt:lpstr>Kantoorthema</vt:lpstr>
      <vt:lpstr>    NEW TECHNOLOGY:  VUE.js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 TECHNOLOGY:  VUE.js  </dc:title>
  <dc:creator>seppe renty</dc:creator>
  <cp:lastModifiedBy>seppe renty</cp:lastModifiedBy>
  <cp:revision>163</cp:revision>
  <dcterms:created xsi:type="dcterms:W3CDTF">2016-11-07T11:24:13Z</dcterms:created>
  <dcterms:modified xsi:type="dcterms:W3CDTF">2016-11-11T18:03:15Z</dcterms:modified>
</cp:coreProperties>
</file>