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4"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ppe renty" initials="sr" lastIdx="1" clrIdx="0">
    <p:extLst>
      <p:ext uri="{19B8F6BF-5375-455C-9EA6-DF929625EA0E}">
        <p15:presenceInfo xmlns:p15="http://schemas.microsoft.com/office/powerpoint/2012/main" userId="cd33a2f9775ff9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366A2-5FD3-4BB2-A1EC-9E936BE64237}" type="datetimeFigureOut">
              <a:rPr lang="nl-BE" smtClean="0"/>
              <a:t>9/11/2016</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B32F5-6266-4B76-9EFD-593F4CD0D351}" type="slidenum">
              <a:rPr lang="nl-BE" smtClean="0"/>
              <a:t>‹nr.›</a:t>
            </a:fld>
            <a:endParaRPr lang="nl-BE"/>
          </a:p>
        </p:txBody>
      </p:sp>
    </p:spTree>
    <p:extLst>
      <p:ext uri="{BB962C8B-B14F-4D97-AF65-F5344CB8AC3E}">
        <p14:creationId xmlns:p14="http://schemas.microsoft.com/office/powerpoint/2010/main" val="262804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11255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9433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149360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67638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58753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11075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85176953-FD81-49E3-B684-178BC184E664}" type="datetimeFigureOut">
              <a:rPr lang="nl-BE" smtClean="0"/>
              <a:t>9/11/2016</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10805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85176953-FD81-49E3-B684-178BC184E664}" type="datetimeFigureOut">
              <a:rPr lang="nl-BE" smtClean="0"/>
              <a:t>9/11/2016</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28637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5176953-FD81-49E3-B684-178BC184E664}" type="datetimeFigureOut">
              <a:rPr lang="nl-BE" smtClean="0"/>
              <a:t>9/11/2016</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67896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362749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5176953-FD81-49E3-B684-178BC184E664}" type="datetimeFigureOut">
              <a:rPr lang="nl-BE" smtClean="0"/>
              <a:t>9/11/2016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889275B2-F1A5-4370-8A3E-5163FD8FF6D2}" type="slidenum">
              <a:rPr lang="nl-BE" smtClean="0"/>
              <a:t>‹nr.›</a:t>
            </a:fld>
            <a:endParaRPr lang="nl-BE"/>
          </a:p>
        </p:txBody>
      </p:sp>
    </p:spTree>
    <p:extLst>
      <p:ext uri="{BB962C8B-B14F-4D97-AF65-F5344CB8AC3E}">
        <p14:creationId xmlns:p14="http://schemas.microsoft.com/office/powerpoint/2010/main" val="288917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76953-FD81-49E3-B684-178BC184E664}" type="datetimeFigureOut">
              <a:rPr lang="nl-BE" smtClean="0"/>
              <a:t>9/11/2016</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275B2-F1A5-4370-8A3E-5163FD8FF6D2}" type="slidenum">
              <a:rPr lang="nl-BE" smtClean="0"/>
              <a:t>‹nr.›</a:t>
            </a:fld>
            <a:endParaRPr lang="nl-BE"/>
          </a:p>
        </p:txBody>
      </p:sp>
    </p:spTree>
    <p:extLst>
      <p:ext uri="{BB962C8B-B14F-4D97-AF65-F5344CB8AC3E}">
        <p14:creationId xmlns:p14="http://schemas.microsoft.com/office/powerpoint/2010/main" val="34387849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5270048"/>
          </a:xfrm>
        </p:spPr>
        <p:txBody>
          <a:bodyPr>
            <a:normAutofit fontScale="90000"/>
          </a:bodyPr>
          <a:lstStyle/>
          <a:p>
            <a:br>
              <a:rPr lang="nl-BE" sz="4400" dirty="0">
                <a:latin typeface="Headline One" panose="00000400000000000000" pitchFamily="2" charset="0"/>
              </a:rPr>
            </a:br>
            <a:br>
              <a:rPr lang="nl-BE" sz="4400" dirty="0">
                <a:latin typeface="Headline One" panose="00000400000000000000" pitchFamily="2" charset="0"/>
              </a:rPr>
            </a:br>
            <a:br>
              <a:rPr lang="nl-BE" sz="4400" dirty="0">
                <a:latin typeface="Headline One" panose="00000400000000000000" pitchFamily="2" charset="0"/>
              </a:rPr>
            </a:br>
            <a:br>
              <a:rPr lang="nl-BE" sz="4400" dirty="0">
                <a:latin typeface="Headline One" panose="00000400000000000000" pitchFamily="2" charset="0"/>
              </a:rPr>
            </a:br>
            <a:r>
              <a:rPr lang="nl-BE" sz="4400" dirty="0">
                <a:latin typeface="Headline One" panose="00000400000000000000" pitchFamily="2" charset="0"/>
              </a:rPr>
              <a:t>NEW TECHNOLOGY:</a:t>
            </a:r>
            <a:br>
              <a:rPr lang="nl-BE" dirty="0">
                <a:latin typeface="Headline One" panose="00000400000000000000" pitchFamily="2" charset="0"/>
              </a:rPr>
            </a:br>
            <a:br>
              <a:rPr lang="nl-BE" dirty="0">
                <a:latin typeface="Headline One" panose="00000400000000000000" pitchFamily="2" charset="0"/>
              </a:rPr>
            </a:br>
            <a:r>
              <a:rPr lang="nl-BE" sz="16700" dirty="0">
                <a:latin typeface="Headline One" panose="00000400000000000000" pitchFamily="2" charset="0"/>
              </a:rPr>
              <a:t>VUE.js</a:t>
            </a:r>
            <a:br>
              <a:rPr lang="nl-BE" dirty="0">
                <a:latin typeface="Headline One" panose="00000400000000000000" pitchFamily="2" charset="0"/>
              </a:rPr>
            </a:br>
            <a:br>
              <a:rPr lang="nl-BE" dirty="0">
                <a:latin typeface="Headline One" panose="00000400000000000000" pitchFamily="2" charset="0"/>
              </a:rPr>
            </a:br>
            <a:endParaRPr lang="nl-BE" dirty="0">
              <a:latin typeface="Headline One" panose="00000400000000000000" pitchFamily="2" charset="0"/>
            </a:endParaRPr>
          </a:p>
        </p:txBody>
      </p:sp>
      <p:pic>
        <p:nvPicPr>
          <p:cNvPr id="2050" name="Picture 2" descr="Afbeeldingsresultaat voor vu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46" y="1122363"/>
            <a:ext cx="3520686" cy="415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6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13064" y="343949"/>
            <a:ext cx="10796631" cy="923330"/>
          </a:xfrm>
          <a:prstGeom prst="rect">
            <a:avLst/>
          </a:prstGeom>
          <a:noFill/>
        </p:spPr>
        <p:txBody>
          <a:bodyPr wrap="square" rtlCol="0">
            <a:spAutoFit/>
          </a:bodyPr>
          <a:lstStyle/>
          <a:p>
            <a:pPr algn="ctr"/>
            <a:r>
              <a:rPr lang="nl-BE" sz="5400" dirty="0" err="1">
                <a:latin typeface="Headline One" panose="00000400000000000000" pitchFamily="2" charset="0"/>
              </a:rPr>
              <a:t>lifecycle</a:t>
            </a:r>
            <a:r>
              <a:rPr lang="nl-BE" sz="5400" dirty="0">
                <a:latin typeface="Headline One" panose="00000400000000000000" pitchFamily="2" charset="0"/>
              </a:rPr>
              <a:t> </a:t>
            </a:r>
            <a:r>
              <a:rPr lang="nl-BE" sz="5400" dirty="0" err="1">
                <a:latin typeface="Headline One" panose="00000400000000000000" pitchFamily="2" charset="0"/>
              </a:rPr>
              <a:t>hooks</a:t>
            </a:r>
            <a:endParaRPr lang="nl-BE" sz="5400" dirty="0">
              <a:latin typeface="Headline One" panose="00000400000000000000" pitchFamily="2" charset="0"/>
            </a:endParaRPr>
          </a:p>
        </p:txBody>
      </p:sp>
      <p:sp>
        <p:nvSpPr>
          <p:cNvPr id="3" name="Tekstvak 2"/>
          <p:cNvSpPr txBox="1"/>
          <p:nvPr/>
        </p:nvSpPr>
        <p:spPr>
          <a:xfrm>
            <a:off x="604007" y="1392572"/>
            <a:ext cx="10905688"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Een vue instantie gaat door een hele boel </a:t>
            </a:r>
            <a:r>
              <a:rPr lang="nl-BE" dirty="0" err="1">
                <a:latin typeface="Roboto" panose="02000000000000000000" pitchFamily="2" charset="0"/>
                <a:ea typeface="Roboto" panose="02000000000000000000" pitchFamily="2" charset="0"/>
              </a:rPr>
              <a:t>initialiseringen</a:t>
            </a:r>
            <a:r>
              <a:rPr lang="nl-BE" dirty="0">
                <a:latin typeface="Roboto" panose="02000000000000000000" pitchFamily="2" charset="0"/>
                <a:ea typeface="Roboto" panose="02000000000000000000" pitchFamily="2" charset="0"/>
              </a:rPr>
              <a:t>. Deze worden </a:t>
            </a:r>
            <a:r>
              <a:rPr lang="nl-BE" dirty="0" err="1">
                <a:latin typeface="Roboto" panose="02000000000000000000" pitchFamily="2" charset="0"/>
                <a:ea typeface="Roboto" panose="02000000000000000000" pitchFamily="2" charset="0"/>
              </a:rPr>
              <a:t>lifecycle</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hooks</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genoemt</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kan deze methodes als triggers voor eigen logica.</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bv : </a:t>
            </a:r>
            <a:r>
              <a:rPr lang="nl-BE" dirty="0" err="1">
                <a:latin typeface="Roboto" panose="02000000000000000000" pitchFamily="2" charset="0"/>
                <a:ea typeface="Roboto" panose="02000000000000000000" pitchFamily="2" charset="0"/>
              </a:rPr>
              <a:t>created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mounted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updated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and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destroyed</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Voorbeeld: </a:t>
            </a:r>
          </a:p>
        </p:txBody>
      </p:sp>
      <p:pic>
        <p:nvPicPr>
          <p:cNvPr id="4" name="Afbeelding 3"/>
          <p:cNvPicPr>
            <a:picLocks noChangeAspect="1"/>
          </p:cNvPicPr>
          <p:nvPr/>
        </p:nvPicPr>
        <p:blipFill>
          <a:blip r:embed="rId2"/>
          <a:stretch>
            <a:fillRect/>
          </a:stretch>
        </p:blipFill>
        <p:spPr>
          <a:xfrm>
            <a:off x="4296055" y="3320060"/>
            <a:ext cx="2771775" cy="1838325"/>
          </a:xfrm>
          <a:prstGeom prst="rect">
            <a:avLst/>
          </a:prstGeom>
        </p:spPr>
      </p:pic>
      <p:sp>
        <p:nvSpPr>
          <p:cNvPr id="5" name="Tekstvak 4"/>
          <p:cNvSpPr txBox="1"/>
          <p:nvPr/>
        </p:nvSpPr>
        <p:spPr>
          <a:xfrm>
            <a:off x="604007" y="5503178"/>
            <a:ext cx="10268125" cy="369332"/>
          </a:xfrm>
          <a:prstGeom prst="rect">
            <a:avLst/>
          </a:prstGeom>
          <a:noFill/>
        </p:spPr>
        <p:txBody>
          <a:bodyPr wrap="square" rtlCol="0">
            <a:spAutoFit/>
          </a:bodyPr>
          <a:lstStyle/>
          <a:p>
            <a:r>
              <a:rPr lang="nl-BE" dirty="0"/>
              <a:t>De kop zal worden geprint als de </a:t>
            </a:r>
            <a:r>
              <a:rPr lang="nl-BE" dirty="0" err="1"/>
              <a:t>lifecycle</a:t>
            </a:r>
            <a:r>
              <a:rPr lang="nl-BE" dirty="0"/>
              <a:t> </a:t>
            </a:r>
            <a:r>
              <a:rPr lang="nl-BE" dirty="0" err="1"/>
              <a:t>hook</a:t>
            </a:r>
            <a:r>
              <a:rPr lang="nl-BE" dirty="0"/>
              <a:t> : “</a:t>
            </a:r>
            <a:r>
              <a:rPr lang="nl-BE" dirty="0" err="1"/>
              <a:t>created</a:t>
            </a:r>
            <a:r>
              <a:rPr lang="nl-BE" dirty="0"/>
              <a:t>” is uitgevoegd.</a:t>
            </a:r>
          </a:p>
        </p:txBody>
      </p:sp>
    </p:spTree>
    <p:extLst>
      <p:ext uri="{BB962C8B-B14F-4D97-AF65-F5344CB8AC3E}">
        <p14:creationId xmlns:p14="http://schemas.microsoft.com/office/powerpoint/2010/main" val="120802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87229" y="486561"/>
            <a:ext cx="11039912" cy="923330"/>
          </a:xfrm>
          <a:prstGeom prst="rect">
            <a:avLst/>
          </a:prstGeom>
          <a:noFill/>
        </p:spPr>
        <p:txBody>
          <a:bodyPr wrap="square" rtlCol="0">
            <a:spAutoFit/>
          </a:bodyPr>
          <a:lstStyle/>
          <a:p>
            <a:pPr algn="ctr"/>
            <a:r>
              <a:rPr lang="nl-BE" sz="5400" dirty="0">
                <a:latin typeface="Headline One" panose="00000400000000000000" pitchFamily="2" charset="0"/>
              </a:rPr>
              <a:t>Template syntax</a:t>
            </a:r>
          </a:p>
        </p:txBody>
      </p:sp>
      <p:sp>
        <p:nvSpPr>
          <p:cNvPr id="3" name="Tekstvak 2"/>
          <p:cNvSpPr txBox="1"/>
          <p:nvPr/>
        </p:nvSpPr>
        <p:spPr>
          <a:xfrm>
            <a:off x="687897" y="1761688"/>
            <a:ext cx="1069596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syntax in de html file is zeer vanzelfsprekend en makkelijk </a:t>
            </a:r>
            <a:r>
              <a:rPr lang="nl-BE" dirty="0" err="1">
                <a:latin typeface="Roboto" panose="02000000000000000000" pitchFamily="2" charset="0"/>
                <a:ea typeface="Roboto" panose="02000000000000000000" pitchFamily="2" charset="0"/>
              </a:rPr>
              <a:t>interpreteerbaar</a:t>
            </a:r>
            <a:r>
              <a:rPr lang="nl-BE" dirty="0">
                <a:latin typeface="Roboto" panose="02000000000000000000" pitchFamily="2" charset="0"/>
                <a:ea typeface="Roboto" panose="02000000000000000000" pitchFamily="2" charset="0"/>
              </a:rPr>
              <a:t> hier zijn een paar belangrijke zaken.</a:t>
            </a:r>
          </a:p>
        </p:txBody>
      </p:sp>
      <p:pic>
        <p:nvPicPr>
          <p:cNvPr id="4" name="Afbeelding 3"/>
          <p:cNvPicPr>
            <a:picLocks noChangeAspect="1"/>
          </p:cNvPicPr>
          <p:nvPr/>
        </p:nvPicPr>
        <p:blipFill>
          <a:blip r:embed="rId2"/>
          <a:stretch>
            <a:fillRect/>
          </a:stretch>
        </p:blipFill>
        <p:spPr>
          <a:xfrm>
            <a:off x="3840366" y="2622582"/>
            <a:ext cx="4391025" cy="847725"/>
          </a:xfrm>
          <a:prstGeom prst="rect">
            <a:avLst/>
          </a:prstGeom>
        </p:spPr>
      </p:pic>
      <p:sp>
        <p:nvSpPr>
          <p:cNvPr id="5" name="Tekstvak 4"/>
          <p:cNvSpPr txBox="1"/>
          <p:nvPr/>
        </p:nvSpPr>
        <p:spPr>
          <a:xfrm>
            <a:off x="595618" y="3823340"/>
            <a:ext cx="1007517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variabelen wilt tonen in de html moet het tussen dubbele accolades staan. {{}}</a:t>
            </a:r>
          </a:p>
        </p:txBody>
      </p:sp>
      <p:sp>
        <p:nvSpPr>
          <p:cNvPr id="7" name="Tekstvak 6"/>
          <p:cNvSpPr txBox="1"/>
          <p:nvPr/>
        </p:nvSpPr>
        <p:spPr>
          <a:xfrm>
            <a:off x="587229" y="4192672"/>
            <a:ext cx="1008356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het </a:t>
            </a:r>
            <a:r>
              <a:rPr lang="nl-BE" dirty="0" err="1">
                <a:latin typeface="Roboto" panose="02000000000000000000" pitchFamily="2" charset="0"/>
                <a:ea typeface="Roboto" panose="02000000000000000000" pitchFamily="2" charset="0"/>
              </a:rPr>
              <a:t>attribute</a:t>
            </a:r>
            <a:r>
              <a:rPr lang="nl-BE" dirty="0">
                <a:latin typeface="Roboto" panose="02000000000000000000" pitchFamily="2" charset="0"/>
                <a:ea typeface="Roboto" panose="02000000000000000000" pitchFamily="2" charset="0"/>
              </a:rPr>
              <a:t> v-</a:t>
            </a:r>
            <a:r>
              <a:rPr lang="nl-BE" dirty="0" err="1">
                <a:latin typeface="Roboto" panose="02000000000000000000" pitchFamily="2" charset="0"/>
                <a:ea typeface="Roboto" panose="02000000000000000000" pitchFamily="2" charset="0"/>
              </a:rPr>
              <a:t>once</a:t>
            </a:r>
            <a:r>
              <a:rPr lang="nl-BE" dirty="0">
                <a:latin typeface="Roboto" panose="02000000000000000000" pitchFamily="2" charset="0"/>
                <a:ea typeface="Roboto" panose="02000000000000000000" pitchFamily="2" charset="0"/>
              </a:rPr>
              <a:t> in het element gebruikt zal een verandering van de variabele niet zichtbaar zijn .</a:t>
            </a:r>
          </a:p>
        </p:txBody>
      </p:sp>
      <p:sp>
        <p:nvSpPr>
          <p:cNvPr id="8" name="Tekstvak 7"/>
          <p:cNvSpPr txBox="1"/>
          <p:nvPr/>
        </p:nvSpPr>
        <p:spPr>
          <a:xfrm>
            <a:off x="587229" y="4902692"/>
            <a:ext cx="1005001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Wil je een attribuut binden aan een variabele dan gebruik je niet de dubbele accolades. Dan zet je het tussen aanhalingstekens:</a:t>
            </a:r>
          </a:p>
        </p:txBody>
      </p:sp>
      <p:pic>
        <p:nvPicPr>
          <p:cNvPr id="9" name="Afbeelding 8"/>
          <p:cNvPicPr>
            <a:picLocks noChangeAspect="1"/>
          </p:cNvPicPr>
          <p:nvPr/>
        </p:nvPicPr>
        <p:blipFill>
          <a:blip r:embed="rId3"/>
          <a:stretch>
            <a:fillRect/>
          </a:stretch>
        </p:blipFill>
        <p:spPr>
          <a:xfrm>
            <a:off x="4492828" y="5537879"/>
            <a:ext cx="3086100" cy="342900"/>
          </a:xfrm>
          <a:prstGeom prst="rect">
            <a:avLst/>
          </a:prstGeom>
        </p:spPr>
      </p:pic>
      <p:sp>
        <p:nvSpPr>
          <p:cNvPr id="10" name="Tekstvak 9"/>
          <p:cNvSpPr txBox="1"/>
          <p:nvPr/>
        </p:nvSpPr>
        <p:spPr>
          <a:xfrm>
            <a:off x="587229" y="5999544"/>
            <a:ext cx="10268125"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Hierbij zal het attribuut </a:t>
            </a:r>
            <a:r>
              <a:rPr lang="nl-BE" dirty="0" err="1">
                <a:latin typeface="Roboto" panose="02000000000000000000" pitchFamily="2" charset="0"/>
                <a:ea typeface="Roboto" panose="02000000000000000000" pitchFamily="2" charset="0"/>
              </a:rPr>
              <a:t>id</a:t>
            </a:r>
            <a:r>
              <a:rPr lang="nl-BE" dirty="0">
                <a:latin typeface="Roboto" panose="02000000000000000000" pitchFamily="2" charset="0"/>
                <a:ea typeface="Roboto" panose="02000000000000000000" pitchFamily="2" charset="0"/>
              </a:rPr>
              <a:t> overeenkomen met de variabele </a:t>
            </a:r>
            <a:r>
              <a:rPr lang="nl-BE" dirty="0" err="1">
                <a:latin typeface="Roboto" panose="02000000000000000000" pitchFamily="2" charset="0"/>
                <a:ea typeface="Roboto" panose="02000000000000000000" pitchFamily="2" charset="0"/>
              </a:rPr>
              <a:t>customid</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53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822121" y="3531765"/>
            <a:ext cx="1070435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En ook filters gebruiken om je data te wijzigen.</a:t>
            </a:r>
          </a:p>
        </p:txBody>
      </p:sp>
      <p:pic>
        <p:nvPicPr>
          <p:cNvPr id="3" name="Afbeelding 2"/>
          <p:cNvPicPr>
            <a:picLocks noChangeAspect="1"/>
          </p:cNvPicPr>
          <p:nvPr/>
        </p:nvPicPr>
        <p:blipFill>
          <a:blip r:embed="rId2"/>
          <a:stretch>
            <a:fillRect/>
          </a:stretch>
        </p:blipFill>
        <p:spPr>
          <a:xfrm>
            <a:off x="822121" y="4348416"/>
            <a:ext cx="2324100" cy="485775"/>
          </a:xfrm>
          <a:prstGeom prst="rect">
            <a:avLst/>
          </a:prstGeom>
        </p:spPr>
      </p:pic>
      <p:sp>
        <p:nvSpPr>
          <p:cNvPr id="4" name="Tekstvak 3"/>
          <p:cNvSpPr txBox="1"/>
          <p:nvPr/>
        </p:nvSpPr>
        <p:spPr>
          <a:xfrm>
            <a:off x="3512077" y="4348416"/>
            <a:ext cx="8117632" cy="369332"/>
          </a:xfrm>
          <a:prstGeom prst="rect">
            <a:avLst/>
          </a:prstGeom>
          <a:noFill/>
        </p:spPr>
        <p:txBody>
          <a:bodyPr wrap="square" rtlCol="0">
            <a:spAutoFit/>
          </a:bodyPr>
          <a:lstStyle/>
          <a:p>
            <a:r>
              <a:rPr lang="nl-BE" dirty="0"/>
              <a:t>Dit doe je door er een | tussen te zette. De filters kan je ook </a:t>
            </a:r>
            <a:r>
              <a:rPr lang="nl-BE" dirty="0" err="1"/>
              <a:t>chainen</a:t>
            </a:r>
            <a:r>
              <a:rPr lang="nl-BE" dirty="0"/>
              <a:t>.</a:t>
            </a:r>
          </a:p>
        </p:txBody>
      </p:sp>
      <p:sp>
        <p:nvSpPr>
          <p:cNvPr id="5" name="Tekstvak 4"/>
          <p:cNvSpPr txBox="1"/>
          <p:nvPr/>
        </p:nvSpPr>
        <p:spPr>
          <a:xfrm>
            <a:off x="746620" y="377505"/>
            <a:ext cx="10947633" cy="369332"/>
          </a:xfrm>
          <a:prstGeom prst="rect">
            <a:avLst/>
          </a:prstGeom>
          <a:noFill/>
        </p:spPr>
        <p:txBody>
          <a:bodyPr wrap="square" rtlCol="0">
            <a:spAutoFit/>
          </a:bodyPr>
          <a:lstStyle/>
          <a:p>
            <a:r>
              <a:rPr lang="nl-BE" dirty="0"/>
              <a:t>Je kan ook basis javascript gebruiken tussen deze dubbele accolade. </a:t>
            </a:r>
          </a:p>
        </p:txBody>
      </p:sp>
      <p:pic>
        <p:nvPicPr>
          <p:cNvPr id="6" name="Afbeelding 5"/>
          <p:cNvPicPr>
            <a:picLocks noChangeAspect="1"/>
          </p:cNvPicPr>
          <p:nvPr/>
        </p:nvPicPr>
        <p:blipFill>
          <a:blip r:embed="rId3"/>
          <a:stretch>
            <a:fillRect/>
          </a:stretch>
        </p:blipFill>
        <p:spPr>
          <a:xfrm>
            <a:off x="822121" y="1480826"/>
            <a:ext cx="2790825" cy="1066800"/>
          </a:xfrm>
          <a:prstGeom prst="rect">
            <a:avLst/>
          </a:prstGeom>
        </p:spPr>
      </p:pic>
    </p:spTree>
    <p:extLst>
      <p:ext uri="{BB962C8B-B14F-4D97-AF65-F5344CB8AC3E}">
        <p14:creationId xmlns:p14="http://schemas.microsoft.com/office/powerpoint/2010/main" val="195570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54341" y="302004"/>
            <a:ext cx="10855354" cy="923330"/>
          </a:xfrm>
          <a:prstGeom prst="rect">
            <a:avLst/>
          </a:prstGeom>
          <a:noFill/>
        </p:spPr>
        <p:txBody>
          <a:bodyPr wrap="square" rtlCol="0">
            <a:spAutoFit/>
          </a:bodyPr>
          <a:lstStyle/>
          <a:p>
            <a:pPr algn="ctr"/>
            <a:r>
              <a:rPr lang="nl-BE" sz="5400" dirty="0" err="1">
                <a:latin typeface="Headline One" panose="00000400000000000000" pitchFamily="2" charset="0"/>
              </a:rPr>
              <a:t>Vue’s</a:t>
            </a:r>
            <a:r>
              <a:rPr lang="nl-BE" sz="5400" dirty="0">
                <a:latin typeface="Headline One" panose="00000400000000000000" pitchFamily="2" charset="0"/>
              </a:rPr>
              <a:t> </a:t>
            </a:r>
            <a:r>
              <a:rPr lang="nl-BE" sz="5400" dirty="0" err="1">
                <a:latin typeface="Headline One" panose="00000400000000000000" pitchFamily="2" charset="0"/>
              </a:rPr>
              <a:t>directives</a:t>
            </a:r>
            <a:endParaRPr lang="nl-BE" sz="5400" dirty="0">
              <a:latin typeface="Headline One" panose="00000400000000000000" pitchFamily="2" charset="0"/>
            </a:endParaRPr>
          </a:p>
        </p:txBody>
      </p:sp>
      <p:sp>
        <p:nvSpPr>
          <p:cNvPr id="3" name="Tekstvak 2"/>
          <p:cNvSpPr txBox="1"/>
          <p:nvPr/>
        </p:nvSpPr>
        <p:spPr>
          <a:xfrm>
            <a:off x="654341" y="1451295"/>
            <a:ext cx="1098118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Een zeer belangrijke eigenschap van vue zijn de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Deze worden altijd aangetoond met een v ervoor.</a:t>
            </a:r>
          </a:p>
        </p:txBody>
      </p:sp>
      <p:sp>
        <p:nvSpPr>
          <p:cNvPr id="4" name="Tekstvak 3"/>
          <p:cNvSpPr txBox="1"/>
          <p:nvPr/>
        </p:nvSpPr>
        <p:spPr>
          <a:xfrm>
            <a:off x="654341" y="2323587"/>
            <a:ext cx="1050301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We hebben er al 2 gezien </a:t>
            </a:r>
            <a:r>
              <a:rPr lang="nl-BE" dirty="0" err="1">
                <a:latin typeface="Roboto" panose="02000000000000000000" pitchFamily="2" charset="0"/>
                <a:ea typeface="Roboto" panose="02000000000000000000" pitchFamily="2" charset="0"/>
              </a:rPr>
              <a:t>v-if</a:t>
            </a:r>
            <a:r>
              <a:rPr lang="nl-BE" dirty="0">
                <a:latin typeface="Roboto" panose="02000000000000000000" pitchFamily="2" charset="0"/>
                <a:ea typeface="Roboto" panose="02000000000000000000" pitchFamily="2" charset="0"/>
              </a:rPr>
              <a:t> en v-</a:t>
            </a:r>
            <a:r>
              <a:rPr lang="nl-BE" dirty="0" err="1">
                <a:latin typeface="Roboto" panose="02000000000000000000" pitchFamily="2" charset="0"/>
                <a:ea typeface="Roboto" panose="02000000000000000000" pitchFamily="2" charset="0"/>
              </a:rPr>
              <a:t>for</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Sommige van deze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kunnen ook argumenten aannemen.</a:t>
            </a:r>
          </a:p>
        </p:txBody>
      </p:sp>
      <p:pic>
        <p:nvPicPr>
          <p:cNvPr id="5" name="Afbeelding 4"/>
          <p:cNvPicPr>
            <a:picLocks noChangeAspect="1"/>
          </p:cNvPicPr>
          <p:nvPr/>
        </p:nvPicPr>
        <p:blipFill>
          <a:blip r:embed="rId2"/>
          <a:stretch>
            <a:fillRect/>
          </a:stretch>
        </p:blipFill>
        <p:spPr>
          <a:xfrm>
            <a:off x="654341" y="3488190"/>
            <a:ext cx="2066925" cy="1057275"/>
          </a:xfrm>
          <a:prstGeom prst="rect">
            <a:avLst/>
          </a:prstGeom>
        </p:spPr>
      </p:pic>
      <p:sp>
        <p:nvSpPr>
          <p:cNvPr id="6" name="Tekstvak 5"/>
          <p:cNvSpPr txBox="1"/>
          <p:nvPr/>
        </p:nvSpPr>
        <p:spPr>
          <a:xfrm>
            <a:off x="3028339" y="3488190"/>
            <a:ext cx="7707086"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Deze bijvoorbeeld. Hier zal de klasse afhangen van variabelen in de vue </a:t>
            </a:r>
            <a:r>
              <a:rPr lang="nl-BE" dirty="0" err="1">
                <a:latin typeface="Roboto" panose="02000000000000000000" pitchFamily="2" charset="0"/>
                <a:ea typeface="Roboto" panose="02000000000000000000" pitchFamily="2" charset="0"/>
              </a:rPr>
              <a:t>instance</a:t>
            </a:r>
            <a:r>
              <a:rPr lang="nl-BE" dirty="0">
                <a:latin typeface="Roboto" panose="02000000000000000000" pitchFamily="2" charset="0"/>
                <a:ea typeface="Roboto" panose="02000000000000000000" pitchFamily="2" charset="0"/>
              </a:rPr>
              <a:t>.</a:t>
            </a:r>
          </a:p>
        </p:txBody>
      </p:sp>
      <p:sp>
        <p:nvSpPr>
          <p:cNvPr id="7" name="Tekstvak 6"/>
          <p:cNvSpPr txBox="1"/>
          <p:nvPr/>
        </p:nvSpPr>
        <p:spPr>
          <a:xfrm>
            <a:off x="654341" y="4857226"/>
            <a:ext cx="3833769"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Modifiers</a:t>
            </a:r>
            <a:endParaRPr lang="nl-BE" b="1" dirty="0">
              <a:latin typeface="Roboto" panose="02000000000000000000" pitchFamily="2" charset="0"/>
              <a:ea typeface="Roboto" panose="02000000000000000000" pitchFamily="2" charset="0"/>
            </a:endParaRPr>
          </a:p>
        </p:txBody>
      </p:sp>
      <p:sp>
        <p:nvSpPr>
          <p:cNvPr id="8" name="Tekstvak 7"/>
          <p:cNvSpPr txBox="1"/>
          <p:nvPr/>
        </p:nvSpPr>
        <p:spPr>
          <a:xfrm>
            <a:off x="746620" y="5494789"/>
            <a:ext cx="1066240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ook </a:t>
            </a:r>
            <a:r>
              <a:rPr lang="nl-BE" dirty="0" err="1">
                <a:latin typeface="Roboto" panose="02000000000000000000" pitchFamily="2" charset="0"/>
                <a:ea typeface="Roboto" panose="02000000000000000000" pitchFamily="2" charset="0"/>
              </a:rPr>
              <a:t>modifiers</a:t>
            </a:r>
            <a:r>
              <a:rPr lang="nl-BE" dirty="0">
                <a:latin typeface="Roboto" panose="02000000000000000000" pitchFamily="2" charset="0"/>
                <a:ea typeface="Roboto" panose="02000000000000000000" pitchFamily="2" charset="0"/>
              </a:rPr>
              <a:t> om deze </a:t>
            </a:r>
            <a:r>
              <a:rPr lang="nl-BE" dirty="0" err="1">
                <a:latin typeface="Roboto" panose="02000000000000000000" pitchFamily="2" charset="0"/>
                <a:ea typeface="Roboto" panose="02000000000000000000" pitchFamily="2" charset="0"/>
              </a:rPr>
              <a:t>directives</a:t>
            </a:r>
            <a:r>
              <a:rPr lang="nl-BE" dirty="0">
                <a:latin typeface="Roboto" panose="02000000000000000000" pitchFamily="2" charset="0"/>
                <a:ea typeface="Roboto" panose="02000000000000000000" pitchFamily="2" charset="0"/>
              </a:rPr>
              <a:t> aan te passen. Ze worden </a:t>
            </a:r>
            <a:r>
              <a:rPr lang="nl-BE" dirty="0" err="1">
                <a:latin typeface="Roboto" panose="02000000000000000000" pitchFamily="2" charset="0"/>
                <a:ea typeface="Roboto" panose="02000000000000000000" pitchFamily="2" charset="0"/>
              </a:rPr>
              <a:t>aangetoont</a:t>
            </a:r>
            <a:r>
              <a:rPr lang="nl-BE" dirty="0">
                <a:latin typeface="Roboto" panose="02000000000000000000" pitchFamily="2" charset="0"/>
                <a:ea typeface="Roboto" panose="02000000000000000000" pitchFamily="2" charset="0"/>
              </a:rPr>
              <a:t> met een . </a:t>
            </a:r>
          </a:p>
        </p:txBody>
      </p:sp>
      <p:pic>
        <p:nvPicPr>
          <p:cNvPr id="9" name="Afbeelding 8"/>
          <p:cNvPicPr>
            <a:picLocks noChangeAspect="1"/>
          </p:cNvPicPr>
          <p:nvPr/>
        </p:nvPicPr>
        <p:blipFill>
          <a:blip r:embed="rId3"/>
          <a:stretch>
            <a:fillRect/>
          </a:stretch>
        </p:blipFill>
        <p:spPr>
          <a:xfrm>
            <a:off x="654341" y="6132352"/>
            <a:ext cx="3571875" cy="447675"/>
          </a:xfrm>
          <a:prstGeom prst="rect">
            <a:avLst/>
          </a:prstGeom>
        </p:spPr>
      </p:pic>
      <p:sp>
        <p:nvSpPr>
          <p:cNvPr id="10" name="Tekstvak 9"/>
          <p:cNvSpPr txBox="1"/>
          <p:nvPr/>
        </p:nvSpPr>
        <p:spPr>
          <a:xfrm>
            <a:off x="4616684" y="5984030"/>
            <a:ext cx="654067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de </a:t>
            </a:r>
            <a:r>
              <a:rPr lang="nl-BE" dirty="0" err="1">
                <a:latin typeface="Roboto" panose="02000000000000000000" pitchFamily="2" charset="0"/>
                <a:ea typeface="Roboto" panose="02000000000000000000" pitchFamily="2" charset="0"/>
              </a:rPr>
              <a:t>submit</a:t>
            </a:r>
            <a:r>
              <a:rPr lang="nl-BE" dirty="0">
                <a:latin typeface="Roboto" panose="02000000000000000000" pitchFamily="2" charset="0"/>
                <a:ea typeface="Roboto" panose="02000000000000000000" pitchFamily="2" charset="0"/>
              </a:rPr>
              <a:t> methode niet uit te voeren kan je </a:t>
            </a:r>
            <a:r>
              <a:rPr lang="nl-BE" dirty="0" err="1">
                <a:latin typeface="Roboto" panose="02000000000000000000" pitchFamily="2" charset="0"/>
                <a:ea typeface="Roboto" panose="02000000000000000000" pitchFamily="2" charset="0"/>
              </a:rPr>
              <a:t>debijvoorbeeld</a:t>
            </a:r>
            <a:r>
              <a:rPr lang="nl-BE" dirty="0">
                <a:latin typeface="Roboto" panose="02000000000000000000" pitchFamily="2" charset="0"/>
                <a:ea typeface="Roboto" panose="02000000000000000000" pitchFamily="2" charset="0"/>
              </a:rPr>
              <a:t> de .</a:t>
            </a:r>
            <a:r>
              <a:rPr lang="nl-BE" dirty="0" err="1">
                <a:latin typeface="Roboto" panose="02000000000000000000" pitchFamily="2" charset="0"/>
                <a:ea typeface="Roboto" panose="02000000000000000000" pitchFamily="2" charset="0"/>
              </a:rPr>
              <a:t>prevent</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modifier</a:t>
            </a:r>
            <a:r>
              <a:rPr lang="nl-BE" dirty="0">
                <a:latin typeface="Roboto" panose="02000000000000000000" pitchFamily="2" charset="0"/>
                <a:ea typeface="Roboto" panose="02000000000000000000" pitchFamily="2" charset="0"/>
              </a:rPr>
              <a:t> gebruiken.</a:t>
            </a:r>
          </a:p>
        </p:txBody>
      </p:sp>
    </p:spTree>
    <p:extLst>
      <p:ext uri="{BB962C8B-B14F-4D97-AF65-F5344CB8AC3E}">
        <p14:creationId xmlns:p14="http://schemas.microsoft.com/office/powerpoint/2010/main" val="95554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96286" y="302004"/>
            <a:ext cx="10620463" cy="923330"/>
          </a:xfrm>
          <a:prstGeom prst="rect">
            <a:avLst/>
          </a:prstGeom>
          <a:noFill/>
        </p:spPr>
        <p:txBody>
          <a:bodyPr wrap="square" rtlCol="0">
            <a:spAutoFit/>
          </a:bodyPr>
          <a:lstStyle/>
          <a:p>
            <a:pPr algn="ctr"/>
            <a:r>
              <a:rPr lang="nl-BE" sz="5400" dirty="0" err="1">
                <a:latin typeface="Headline One" panose="00000400000000000000" pitchFamily="2" charset="0"/>
              </a:rPr>
              <a:t>Methods</a:t>
            </a:r>
            <a:endParaRPr lang="nl-BE" sz="5400" dirty="0">
              <a:latin typeface="Headline One" panose="00000400000000000000" pitchFamily="2" charset="0"/>
            </a:endParaRPr>
          </a:p>
        </p:txBody>
      </p:sp>
      <p:sp>
        <p:nvSpPr>
          <p:cNvPr id="3" name="Tekstvak 2"/>
          <p:cNvSpPr txBox="1"/>
          <p:nvPr/>
        </p:nvSpPr>
        <p:spPr>
          <a:xfrm>
            <a:off x="696286" y="1426128"/>
            <a:ext cx="10771464" cy="646331"/>
          </a:xfrm>
          <a:prstGeom prst="rect">
            <a:avLst/>
          </a:prstGeom>
          <a:noFill/>
        </p:spPr>
        <p:txBody>
          <a:bodyPr wrap="square" rtlCol="0">
            <a:spAutoFit/>
          </a:bodyPr>
          <a:lstStyle/>
          <a:p>
            <a:r>
              <a:rPr lang="nl-BE" dirty="0"/>
              <a:t>Met deze bibliotheek is natuurlijk ook makkelijk om methodes uit te voeren. Geef gewoon het methode object mee aan je vue instantie:</a:t>
            </a:r>
          </a:p>
        </p:txBody>
      </p:sp>
      <p:pic>
        <p:nvPicPr>
          <p:cNvPr id="5" name="Afbeelding 4"/>
          <p:cNvPicPr>
            <a:picLocks noChangeAspect="1"/>
          </p:cNvPicPr>
          <p:nvPr/>
        </p:nvPicPr>
        <p:blipFill>
          <a:blip r:embed="rId2"/>
          <a:stretch>
            <a:fillRect/>
          </a:stretch>
        </p:blipFill>
        <p:spPr>
          <a:xfrm>
            <a:off x="696286" y="3014954"/>
            <a:ext cx="4419600" cy="1257300"/>
          </a:xfrm>
          <a:prstGeom prst="rect">
            <a:avLst/>
          </a:prstGeom>
        </p:spPr>
      </p:pic>
      <p:pic>
        <p:nvPicPr>
          <p:cNvPr id="6" name="Afbeelding 5"/>
          <p:cNvPicPr>
            <a:picLocks noChangeAspect="1"/>
          </p:cNvPicPr>
          <p:nvPr/>
        </p:nvPicPr>
        <p:blipFill>
          <a:blip r:embed="rId3"/>
          <a:stretch>
            <a:fillRect/>
          </a:stretch>
        </p:blipFill>
        <p:spPr>
          <a:xfrm>
            <a:off x="6082018" y="3014954"/>
            <a:ext cx="4343400" cy="571500"/>
          </a:xfrm>
          <a:prstGeom prst="rect">
            <a:avLst/>
          </a:prstGeom>
        </p:spPr>
      </p:pic>
      <p:sp>
        <p:nvSpPr>
          <p:cNvPr id="7" name="Tekstvak 6"/>
          <p:cNvSpPr txBox="1"/>
          <p:nvPr/>
        </p:nvSpPr>
        <p:spPr>
          <a:xfrm>
            <a:off x="765110" y="4758612"/>
            <a:ext cx="10356980"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Dit kan je dan heel makkelijk uitvoeren </a:t>
            </a:r>
            <a:r>
              <a:rPr lang="nl-BE" dirty="0" err="1">
                <a:latin typeface="Roboto" panose="02000000000000000000" pitchFamily="2" charset="0"/>
                <a:ea typeface="Roboto" panose="02000000000000000000" pitchFamily="2" charset="0"/>
              </a:rPr>
              <a:t>vie</a:t>
            </a:r>
            <a:r>
              <a:rPr lang="nl-BE" dirty="0">
                <a:latin typeface="Roboto" panose="02000000000000000000" pitchFamily="2" charset="0"/>
                <a:ea typeface="Roboto" panose="02000000000000000000" pitchFamily="2" charset="0"/>
              </a:rPr>
              <a:t> de html achter een click event.</a:t>
            </a:r>
          </a:p>
        </p:txBody>
      </p:sp>
    </p:spTree>
    <p:extLst>
      <p:ext uri="{BB962C8B-B14F-4D97-AF65-F5344CB8AC3E}">
        <p14:creationId xmlns:p14="http://schemas.microsoft.com/office/powerpoint/2010/main" val="167845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03339" y="293615"/>
            <a:ext cx="11115413" cy="923330"/>
          </a:xfrm>
          <a:prstGeom prst="rect">
            <a:avLst/>
          </a:prstGeom>
          <a:noFill/>
        </p:spPr>
        <p:txBody>
          <a:bodyPr wrap="square" rtlCol="0">
            <a:spAutoFit/>
          </a:bodyPr>
          <a:lstStyle/>
          <a:p>
            <a:pPr algn="ctr"/>
            <a:r>
              <a:rPr lang="nl-BE" sz="5400" dirty="0" err="1">
                <a:latin typeface="Headline One" panose="00000400000000000000" pitchFamily="2" charset="0"/>
              </a:rPr>
              <a:t>Computed</a:t>
            </a:r>
            <a:r>
              <a:rPr lang="nl-BE" sz="5400" dirty="0">
                <a:latin typeface="Headline One" panose="00000400000000000000" pitchFamily="2" charset="0"/>
              </a:rPr>
              <a:t> </a:t>
            </a:r>
            <a:r>
              <a:rPr lang="nl-BE" sz="5400" dirty="0" err="1">
                <a:latin typeface="Headline One" panose="00000400000000000000" pitchFamily="2" charset="0"/>
              </a:rPr>
              <a:t>properties</a:t>
            </a:r>
            <a:endParaRPr lang="nl-BE" sz="5400" dirty="0">
              <a:latin typeface="Headline One" panose="00000400000000000000" pitchFamily="2" charset="0"/>
            </a:endParaRPr>
          </a:p>
        </p:txBody>
      </p:sp>
      <p:sp>
        <p:nvSpPr>
          <p:cNvPr id="3" name="Tekstvak 2"/>
          <p:cNvSpPr txBox="1"/>
          <p:nvPr/>
        </p:nvSpPr>
        <p:spPr>
          <a:xfrm>
            <a:off x="713064" y="1426128"/>
            <a:ext cx="10821798" cy="369332"/>
          </a:xfrm>
          <a:prstGeom prst="rect">
            <a:avLst/>
          </a:prstGeom>
          <a:noFill/>
        </p:spPr>
        <p:txBody>
          <a:bodyPr wrap="square" rtlCol="0">
            <a:spAutoFit/>
          </a:bodyPr>
          <a:lstStyle/>
          <a:p>
            <a:r>
              <a:rPr lang="nl-BE" dirty="0"/>
              <a:t>“</a:t>
            </a:r>
            <a:r>
              <a:rPr lang="nl-BE" dirty="0" err="1"/>
              <a:t>Computes</a:t>
            </a:r>
            <a:r>
              <a:rPr lang="nl-BE" dirty="0"/>
              <a:t> </a:t>
            </a:r>
            <a:r>
              <a:rPr lang="nl-BE" dirty="0" err="1"/>
              <a:t>properties</a:t>
            </a:r>
            <a:r>
              <a:rPr lang="nl-BE" dirty="0"/>
              <a:t>” is 1 van de eigenschappen die vue.js zo interessant en makkelijk te gebruiken maakt.</a:t>
            </a:r>
          </a:p>
        </p:txBody>
      </p:sp>
      <p:sp>
        <p:nvSpPr>
          <p:cNvPr id="4" name="Tekstvak 3"/>
          <p:cNvSpPr txBox="1"/>
          <p:nvPr/>
        </p:nvSpPr>
        <p:spPr>
          <a:xfrm>
            <a:off x="851482" y="2097248"/>
            <a:ext cx="1054496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Bijvoorbeeld: je wilt in je applicatie 2 getallen vermenigvuldigen die je zelf kan ingeven. Je kan dit op 2 manieren doen.</a:t>
            </a:r>
          </a:p>
        </p:txBody>
      </p:sp>
      <p:sp>
        <p:nvSpPr>
          <p:cNvPr id="5" name="Tekstvak 4"/>
          <p:cNvSpPr txBox="1"/>
          <p:nvPr/>
        </p:nvSpPr>
        <p:spPr>
          <a:xfrm>
            <a:off x="851482" y="3129094"/>
            <a:ext cx="10205208" cy="646331"/>
          </a:xfrm>
          <a:prstGeom prst="rect">
            <a:avLst/>
          </a:prstGeom>
          <a:noFill/>
        </p:spPr>
        <p:txBody>
          <a:bodyPr wrap="square" rtlCol="0">
            <a:spAutoFit/>
          </a:bodyPr>
          <a:lstStyle/>
          <a:p>
            <a:r>
              <a:rPr lang="nl-BE" dirty="0"/>
              <a:t>Je kan het simpelweg met een javascript </a:t>
            </a:r>
            <a:r>
              <a:rPr lang="nl-BE" dirty="0" err="1"/>
              <a:t>expression</a:t>
            </a:r>
            <a:r>
              <a:rPr lang="nl-BE" dirty="0"/>
              <a:t> doen. Dit zal werken, de </a:t>
            </a:r>
            <a:r>
              <a:rPr lang="nl-BE" dirty="0" err="1"/>
              <a:t>vermenigvulidiging</a:t>
            </a:r>
            <a:r>
              <a:rPr lang="nl-BE" dirty="0"/>
              <a:t> van de 2 factors zal real time worden getoond. </a:t>
            </a:r>
          </a:p>
        </p:txBody>
      </p:sp>
      <p:pic>
        <p:nvPicPr>
          <p:cNvPr id="6" name="Afbeelding 5"/>
          <p:cNvPicPr>
            <a:picLocks noChangeAspect="1"/>
          </p:cNvPicPr>
          <p:nvPr/>
        </p:nvPicPr>
        <p:blipFill>
          <a:blip r:embed="rId2"/>
          <a:stretch>
            <a:fillRect/>
          </a:stretch>
        </p:blipFill>
        <p:spPr>
          <a:xfrm>
            <a:off x="851482" y="4275597"/>
            <a:ext cx="4019550" cy="1943100"/>
          </a:xfrm>
          <a:prstGeom prst="rect">
            <a:avLst/>
          </a:prstGeom>
        </p:spPr>
      </p:pic>
      <p:pic>
        <p:nvPicPr>
          <p:cNvPr id="7" name="Afbeelding 6"/>
          <p:cNvPicPr>
            <a:picLocks noChangeAspect="1"/>
          </p:cNvPicPr>
          <p:nvPr/>
        </p:nvPicPr>
        <p:blipFill>
          <a:blip r:embed="rId3"/>
          <a:stretch>
            <a:fillRect/>
          </a:stretch>
        </p:blipFill>
        <p:spPr>
          <a:xfrm>
            <a:off x="5954086" y="4160940"/>
            <a:ext cx="4581525" cy="1352550"/>
          </a:xfrm>
          <a:prstGeom prst="rect">
            <a:avLst/>
          </a:prstGeom>
        </p:spPr>
      </p:pic>
    </p:spTree>
    <p:extLst>
      <p:ext uri="{BB962C8B-B14F-4D97-AF65-F5344CB8AC3E}">
        <p14:creationId xmlns:p14="http://schemas.microsoft.com/office/powerpoint/2010/main" val="187648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4482" y="494522"/>
            <a:ext cx="10748865"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Zou het niet handiger zijn moesten we al de logica in de </a:t>
            </a:r>
            <a:r>
              <a:rPr lang="nl-BE" dirty="0" err="1">
                <a:latin typeface="Roboto" panose="02000000000000000000" pitchFamily="2" charset="0"/>
                <a:ea typeface="Roboto" panose="02000000000000000000" pitchFamily="2" charset="0"/>
              </a:rPr>
              <a:t>js</a:t>
            </a:r>
            <a:r>
              <a:rPr lang="nl-BE" dirty="0">
                <a:latin typeface="Roboto" panose="02000000000000000000" pitchFamily="2" charset="0"/>
                <a:ea typeface="Roboto" panose="02000000000000000000" pitchFamily="2" charset="0"/>
              </a:rPr>
              <a:t> file kunnen zetten ? Dit is geen complex voorbeeld maar je kan je voorstellen dat er complexe zaken zijn die je niet in de html file kunt zetten. Hiervoor kan je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gebruiken.</a:t>
            </a:r>
          </a:p>
        </p:txBody>
      </p:sp>
      <p:pic>
        <p:nvPicPr>
          <p:cNvPr id="3" name="Afbeelding 2"/>
          <p:cNvPicPr>
            <a:picLocks noChangeAspect="1"/>
          </p:cNvPicPr>
          <p:nvPr/>
        </p:nvPicPr>
        <p:blipFill>
          <a:blip r:embed="rId2"/>
          <a:stretch>
            <a:fillRect/>
          </a:stretch>
        </p:blipFill>
        <p:spPr>
          <a:xfrm>
            <a:off x="6954222" y="1723248"/>
            <a:ext cx="4429125" cy="2971800"/>
          </a:xfrm>
          <a:prstGeom prst="rect">
            <a:avLst/>
          </a:prstGeom>
        </p:spPr>
      </p:pic>
      <p:pic>
        <p:nvPicPr>
          <p:cNvPr id="4" name="Afbeelding 3"/>
          <p:cNvPicPr>
            <a:picLocks noChangeAspect="1"/>
          </p:cNvPicPr>
          <p:nvPr/>
        </p:nvPicPr>
        <p:blipFill>
          <a:blip r:embed="rId3"/>
          <a:stretch>
            <a:fillRect/>
          </a:stretch>
        </p:blipFill>
        <p:spPr>
          <a:xfrm>
            <a:off x="634482" y="1723248"/>
            <a:ext cx="4076700" cy="2486025"/>
          </a:xfrm>
          <a:prstGeom prst="rect">
            <a:avLst/>
          </a:prstGeom>
        </p:spPr>
      </p:pic>
      <p:sp>
        <p:nvSpPr>
          <p:cNvPr id="5" name="Tekstvak 4"/>
          <p:cNvSpPr txBox="1"/>
          <p:nvPr/>
        </p:nvSpPr>
        <p:spPr>
          <a:xfrm>
            <a:off x="634481" y="4872035"/>
            <a:ext cx="1074886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interessante  aan de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is dat ze </a:t>
            </a:r>
            <a:r>
              <a:rPr lang="nl-BE" b="1" dirty="0">
                <a:latin typeface="Roboto" panose="02000000000000000000" pitchFamily="2" charset="0"/>
                <a:ea typeface="Roboto" panose="02000000000000000000" pitchFamily="2" charset="0"/>
              </a:rPr>
              <a:t>zelf kijken </a:t>
            </a:r>
            <a:r>
              <a:rPr lang="nl-BE" dirty="0">
                <a:latin typeface="Roboto" panose="02000000000000000000" pitchFamily="2" charset="0"/>
                <a:ea typeface="Roboto" panose="02000000000000000000" pitchFamily="2" charset="0"/>
              </a:rPr>
              <a:t>wanneer er 1 van de afhankelijke variabelen veranderd en dan zelf </a:t>
            </a:r>
            <a:r>
              <a:rPr lang="nl-BE" b="1" dirty="0">
                <a:latin typeface="Roboto" panose="02000000000000000000" pitchFamily="2" charset="0"/>
                <a:ea typeface="Roboto" panose="02000000000000000000" pitchFamily="2" charset="0"/>
              </a:rPr>
              <a:t>mee veranderd</a:t>
            </a:r>
            <a:r>
              <a:rPr lang="nl-BE" dirty="0">
                <a:latin typeface="Roboto" panose="02000000000000000000" pitchFamily="2" charset="0"/>
                <a:ea typeface="Roboto" panose="02000000000000000000" pitchFamily="2" charset="0"/>
              </a:rPr>
              <a:t>.</a:t>
            </a:r>
          </a:p>
        </p:txBody>
      </p:sp>
      <p:sp>
        <p:nvSpPr>
          <p:cNvPr id="6" name="Tekstvak 5"/>
          <p:cNvSpPr txBox="1"/>
          <p:nvPr/>
        </p:nvSpPr>
        <p:spPr>
          <a:xfrm>
            <a:off x="634482" y="5780015"/>
            <a:ext cx="10748865"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bovenstaande met een methode had gedaan. Dan was de uitkomst niet mee veranderd met de wijzigen van de afhankelijke variabelen.</a:t>
            </a:r>
          </a:p>
        </p:txBody>
      </p:sp>
    </p:spTree>
    <p:extLst>
      <p:ext uri="{BB962C8B-B14F-4D97-AF65-F5344CB8AC3E}">
        <p14:creationId xmlns:p14="http://schemas.microsoft.com/office/powerpoint/2010/main" val="61135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37563" y="444617"/>
            <a:ext cx="1098118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Bovenstaande is een voorbeeld van een </a:t>
            </a:r>
            <a:r>
              <a:rPr lang="nl-BE" dirty="0" err="1">
                <a:latin typeface="Roboto" panose="02000000000000000000" pitchFamily="2" charset="0"/>
                <a:ea typeface="Roboto" panose="02000000000000000000" pitchFamily="2" charset="0"/>
              </a:rPr>
              <a:t>getter</a:t>
            </a:r>
            <a:r>
              <a:rPr lang="nl-BE" dirty="0">
                <a:latin typeface="Roboto" panose="02000000000000000000" pitchFamily="2" charset="0"/>
                <a:ea typeface="Roboto" panose="02000000000000000000" pitchFamily="2" charset="0"/>
              </a:rPr>
              <a:t>, maar we kunnen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ook gebruiken als setters:</a:t>
            </a:r>
          </a:p>
        </p:txBody>
      </p:sp>
      <p:pic>
        <p:nvPicPr>
          <p:cNvPr id="3" name="Afbeelding 2"/>
          <p:cNvPicPr>
            <a:picLocks noChangeAspect="1"/>
          </p:cNvPicPr>
          <p:nvPr/>
        </p:nvPicPr>
        <p:blipFill>
          <a:blip r:embed="rId2"/>
          <a:stretch>
            <a:fillRect/>
          </a:stretch>
        </p:blipFill>
        <p:spPr>
          <a:xfrm>
            <a:off x="732453" y="1656669"/>
            <a:ext cx="3505200" cy="3152775"/>
          </a:xfrm>
          <a:prstGeom prst="rect">
            <a:avLst/>
          </a:prstGeom>
        </p:spPr>
      </p:pic>
      <p:pic>
        <p:nvPicPr>
          <p:cNvPr id="4" name="Afbeelding 3"/>
          <p:cNvPicPr>
            <a:picLocks noChangeAspect="1"/>
          </p:cNvPicPr>
          <p:nvPr/>
        </p:nvPicPr>
        <p:blipFill>
          <a:blip r:embed="rId3"/>
          <a:stretch>
            <a:fillRect/>
          </a:stretch>
        </p:blipFill>
        <p:spPr>
          <a:xfrm>
            <a:off x="5320295" y="1656669"/>
            <a:ext cx="2409825" cy="352425"/>
          </a:xfrm>
          <a:prstGeom prst="rect">
            <a:avLst/>
          </a:prstGeom>
        </p:spPr>
      </p:pic>
      <p:sp>
        <p:nvSpPr>
          <p:cNvPr id="5" name="Tekstvak 4"/>
          <p:cNvSpPr txBox="1"/>
          <p:nvPr/>
        </p:nvSpPr>
        <p:spPr>
          <a:xfrm>
            <a:off x="5261572" y="2683764"/>
            <a:ext cx="6007068"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je dan bovenstaande doet zal de setter worden gebruikt </a:t>
            </a:r>
            <a:r>
              <a:rPr lang="nl-BE" dirty="0" err="1">
                <a:latin typeface="Roboto" panose="02000000000000000000" pitchFamily="2" charset="0"/>
                <a:ea typeface="Roboto" panose="02000000000000000000" pitchFamily="2" charset="0"/>
              </a:rPr>
              <a:t>ipv</a:t>
            </a:r>
            <a:r>
              <a:rPr lang="nl-BE" dirty="0">
                <a:latin typeface="Roboto" panose="02000000000000000000" pitchFamily="2" charset="0"/>
                <a:ea typeface="Roboto" panose="02000000000000000000" pitchFamily="2" charset="0"/>
              </a:rPr>
              <a:t> de </a:t>
            </a:r>
            <a:r>
              <a:rPr lang="nl-BE" dirty="0" err="1">
                <a:latin typeface="Roboto" panose="02000000000000000000" pitchFamily="2" charset="0"/>
                <a:ea typeface="Roboto" panose="02000000000000000000" pitchFamily="2" charset="0"/>
              </a:rPr>
              <a:t>getter</a:t>
            </a:r>
            <a:r>
              <a:rPr lang="nl-BE"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251489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79508" y="377505"/>
            <a:ext cx="10771464" cy="923330"/>
          </a:xfrm>
          <a:prstGeom prst="rect">
            <a:avLst/>
          </a:prstGeom>
          <a:noFill/>
        </p:spPr>
        <p:txBody>
          <a:bodyPr wrap="square" rtlCol="0">
            <a:spAutoFit/>
          </a:bodyPr>
          <a:lstStyle/>
          <a:p>
            <a:pPr algn="ctr"/>
            <a:r>
              <a:rPr lang="nl-BE" sz="5400" dirty="0">
                <a:latin typeface="Headline One" panose="00000400000000000000" pitchFamily="2" charset="0"/>
                <a:ea typeface="Roboto" panose="02000000000000000000" pitchFamily="2" charset="0"/>
              </a:rPr>
              <a:t>Array </a:t>
            </a:r>
            <a:r>
              <a:rPr lang="nl-BE" sz="5400" dirty="0" err="1">
                <a:latin typeface="Headline One" panose="00000400000000000000" pitchFamily="2" charset="0"/>
                <a:ea typeface="Roboto" panose="02000000000000000000" pitchFamily="2" charset="0"/>
              </a:rPr>
              <a:t>manipulation</a:t>
            </a:r>
            <a:endParaRPr lang="nl-BE" sz="5400" dirty="0">
              <a:latin typeface="Headline One" panose="00000400000000000000" pitchFamily="2" charset="0"/>
              <a:ea typeface="Roboto" panose="02000000000000000000" pitchFamily="2" charset="0"/>
            </a:endParaRPr>
          </a:p>
        </p:txBody>
      </p:sp>
      <p:sp>
        <p:nvSpPr>
          <p:cNvPr id="3" name="Tekstvak 2"/>
          <p:cNvSpPr txBox="1"/>
          <p:nvPr/>
        </p:nvSpPr>
        <p:spPr>
          <a:xfrm>
            <a:off x="679508" y="1434517"/>
            <a:ext cx="10771464"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een heleboel functies om </a:t>
            </a:r>
            <a:r>
              <a:rPr lang="nl-BE" dirty="0" err="1">
                <a:latin typeface="Roboto" panose="02000000000000000000" pitchFamily="2" charset="0"/>
                <a:ea typeface="Roboto" panose="02000000000000000000" pitchFamily="2" charset="0"/>
              </a:rPr>
              <a:t>array’s</a:t>
            </a:r>
            <a:r>
              <a:rPr lang="nl-BE" dirty="0">
                <a:latin typeface="Roboto" panose="02000000000000000000" pitchFamily="2" charset="0"/>
                <a:ea typeface="Roboto" panose="02000000000000000000" pitchFamily="2" charset="0"/>
              </a:rPr>
              <a:t> te manipuleren in vue. </a:t>
            </a:r>
          </a:p>
        </p:txBody>
      </p:sp>
      <p:sp>
        <p:nvSpPr>
          <p:cNvPr id="4" name="Tekstvak 3"/>
          <p:cNvSpPr txBox="1"/>
          <p:nvPr/>
        </p:nvSpPr>
        <p:spPr>
          <a:xfrm>
            <a:off x="780176" y="2122414"/>
            <a:ext cx="18791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push()</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pop()</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shift()</a:t>
            </a:r>
          </a:p>
          <a:p>
            <a:pPr marL="285750" indent="-285750">
              <a:buFont typeface="Arial" panose="020B0604020202020204" pitchFamily="34" charset="0"/>
              <a:buChar char="•"/>
            </a:pPr>
            <a:r>
              <a:rPr lang="en-US" dirty="0" err="1">
                <a:latin typeface="Roboto" panose="02000000000000000000" pitchFamily="2" charset="0"/>
                <a:ea typeface="Roboto" panose="02000000000000000000" pitchFamily="2" charset="0"/>
              </a:rPr>
              <a:t>unshift</a:t>
            </a:r>
            <a:r>
              <a:rPr lang="en-US"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splice()</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sort()</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reverse()</a:t>
            </a:r>
            <a:endParaRPr lang="nl-BE" dirty="0">
              <a:latin typeface="Roboto" panose="02000000000000000000" pitchFamily="2" charset="0"/>
              <a:ea typeface="Roboto" panose="02000000000000000000" pitchFamily="2" charset="0"/>
            </a:endParaRPr>
          </a:p>
        </p:txBody>
      </p:sp>
      <p:sp>
        <p:nvSpPr>
          <p:cNvPr id="5" name="Tekstvak 4"/>
          <p:cNvSpPr txBox="1"/>
          <p:nvPr/>
        </p:nvSpPr>
        <p:spPr>
          <a:xfrm>
            <a:off x="2894202" y="2231471"/>
            <a:ext cx="8128932"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-&gt; Deze </a:t>
            </a:r>
            <a:r>
              <a:rPr lang="nl-BE" dirty="0" err="1">
                <a:latin typeface="Roboto" panose="02000000000000000000" pitchFamily="2" charset="0"/>
                <a:ea typeface="Roboto" panose="02000000000000000000" pitchFamily="2" charset="0"/>
              </a:rPr>
              <a:t>fucties</a:t>
            </a:r>
            <a:r>
              <a:rPr lang="nl-BE" dirty="0">
                <a:latin typeface="Roboto" panose="02000000000000000000" pitchFamily="2" charset="0"/>
                <a:ea typeface="Roboto" panose="02000000000000000000" pitchFamily="2" charset="0"/>
              </a:rPr>
              <a:t> wijzigen de array zelf die is meegegeven.</a:t>
            </a:r>
          </a:p>
        </p:txBody>
      </p:sp>
      <p:sp>
        <p:nvSpPr>
          <p:cNvPr id="6" name="Tekstvak 5"/>
          <p:cNvSpPr txBox="1"/>
          <p:nvPr/>
        </p:nvSpPr>
        <p:spPr>
          <a:xfrm>
            <a:off x="780176" y="4447137"/>
            <a:ext cx="1551963" cy="923330"/>
          </a:xfrm>
          <a:prstGeom prst="rect">
            <a:avLst/>
          </a:prstGeom>
          <a:noFill/>
        </p:spPr>
        <p:txBody>
          <a:bodyPr wrap="square" rtlCol="0">
            <a:spAutoFit/>
          </a:bodyPr>
          <a:lstStyle/>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filter()</a:t>
            </a:r>
          </a:p>
          <a:p>
            <a:pPr marL="285750" indent="-285750">
              <a:buFont typeface="Arial" panose="020B0604020202020204" pitchFamily="34" charset="0"/>
              <a:buChar char="•"/>
            </a:pPr>
            <a:r>
              <a:rPr lang="nl-BE" dirty="0" err="1">
                <a:latin typeface="Roboto" panose="02000000000000000000" pitchFamily="2" charset="0"/>
                <a:ea typeface="Roboto" panose="02000000000000000000" pitchFamily="2" charset="0"/>
              </a:rPr>
              <a:t>concat</a:t>
            </a:r>
            <a:r>
              <a:rPr lang="nl-BE" dirty="0">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nl-BE" dirty="0">
                <a:latin typeface="Roboto" panose="02000000000000000000" pitchFamily="2" charset="0"/>
                <a:ea typeface="Roboto" panose="02000000000000000000" pitchFamily="2" charset="0"/>
              </a:rPr>
              <a:t>slice()</a:t>
            </a:r>
          </a:p>
        </p:txBody>
      </p:sp>
      <p:sp>
        <p:nvSpPr>
          <p:cNvPr id="7" name="Tekstvak 6"/>
          <p:cNvSpPr txBox="1"/>
          <p:nvPr/>
        </p:nvSpPr>
        <p:spPr>
          <a:xfrm>
            <a:off x="3003259" y="4572000"/>
            <a:ext cx="6451134" cy="369332"/>
          </a:xfrm>
          <a:prstGeom prst="rect">
            <a:avLst/>
          </a:prstGeom>
          <a:noFill/>
        </p:spPr>
        <p:txBody>
          <a:bodyPr wrap="square" rtlCol="0">
            <a:spAutoFit/>
          </a:bodyPr>
          <a:lstStyle/>
          <a:p>
            <a:r>
              <a:rPr lang="nl-BE" dirty="0"/>
              <a:t>-&gt; deze functie creëren een nieuwe gewijzigde array.</a:t>
            </a:r>
          </a:p>
        </p:txBody>
      </p:sp>
      <p:pic>
        <p:nvPicPr>
          <p:cNvPr id="8" name="Afbeelding 7"/>
          <p:cNvPicPr>
            <a:picLocks noChangeAspect="1"/>
          </p:cNvPicPr>
          <p:nvPr/>
        </p:nvPicPr>
        <p:blipFill>
          <a:blip r:embed="rId2"/>
          <a:stretch>
            <a:fillRect/>
          </a:stretch>
        </p:blipFill>
        <p:spPr>
          <a:xfrm>
            <a:off x="3112314" y="5813715"/>
            <a:ext cx="3295650" cy="371475"/>
          </a:xfrm>
          <a:prstGeom prst="rect">
            <a:avLst/>
          </a:prstGeom>
        </p:spPr>
      </p:pic>
      <p:sp>
        <p:nvSpPr>
          <p:cNvPr id="9" name="Tekstvak 8"/>
          <p:cNvSpPr txBox="1"/>
          <p:nvPr/>
        </p:nvSpPr>
        <p:spPr>
          <a:xfrm>
            <a:off x="855677" y="5815858"/>
            <a:ext cx="1887523"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Gebruik  -&gt;</a:t>
            </a:r>
          </a:p>
        </p:txBody>
      </p:sp>
    </p:spTree>
    <p:extLst>
      <p:ext uri="{BB962C8B-B14F-4D97-AF65-F5344CB8AC3E}">
        <p14:creationId xmlns:p14="http://schemas.microsoft.com/office/powerpoint/2010/main" val="72384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29174" y="329425"/>
            <a:ext cx="10897299" cy="646331"/>
          </a:xfrm>
          <a:prstGeom prst="rect">
            <a:avLst/>
          </a:prstGeom>
          <a:noFill/>
        </p:spPr>
        <p:txBody>
          <a:bodyPr wrap="square" rtlCol="0">
            <a:spAutoFit/>
          </a:bodyPr>
          <a:lstStyle/>
          <a:p>
            <a:r>
              <a:rPr lang="nl-BE" sz="3600" dirty="0">
                <a:latin typeface="Headline One" panose="00000400000000000000" pitchFamily="2" charset="0"/>
              </a:rPr>
              <a:t>uitzonderingen</a:t>
            </a:r>
          </a:p>
        </p:txBody>
      </p:sp>
      <p:sp>
        <p:nvSpPr>
          <p:cNvPr id="3" name="Tekstvak 2"/>
          <p:cNvSpPr txBox="1"/>
          <p:nvPr/>
        </p:nvSpPr>
        <p:spPr>
          <a:xfrm>
            <a:off x="629174" y="1361789"/>
            <a:ext cx="10595296"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zijn een paar zaken die niet werken maar wel logisch lijken. </a:t>
            </a:r>
          </a:p>
        </p:txBody>
      </p:sp>
      <p:pic>
        <p:nvPicPr>
          <p:cNvPr id="4" name="Afbeelding 3"/>
          <p:cNvPicPr>
            <a:picLocks noChangeAspect="1"/>
          </p:cNvPicPr>
          <p:nvPr/>
        </p:nvPicPr>
        <p:blipFill>
          <a:blip r:embed="rId2"/>
          <a:stretch>
            <a:fillRect/>
          </a:stretch>
        </p:blipFill>
        <p:spPr>
          <a:xfrm>
            <a:off x="715736" y="2305633"/>
            <a:ext cx="2400300" cy="361950"/>
          </a:xfrm>
          <a:prstGeom prst="rect">
            <a:avLst/>
          </a:prstGeom>
        </p:spPr>
      </p:pic>
      <p:sp>
        <p:nvSpPr>
          <p:cNvPr id="5" name="Tekstvak 4"/>
          <p:cNvSpPr txBox="1"/>
          <p:nvPr/>
        </p:nvSpPr>
        <p:spPr>
          <a:xfrm>
            <a:off x="629174" y="1856857"/>
            <a:ext cx="733386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Dit zal niet lukken. </a:t>
            </a:r>
          </a:p>
        </p:txBody>
      </p:sp>
      <p:pic>
        <p:nvPicPr>
          <p:cNvPr id="6" name="Afbeelding 5"/>
          <p:cNvPicPr>
            <a:picLocks noChangeAspect="1"/>
          </p:cNvPicPr>
          <p:nvPr/>
        </p:nvPicPr>
        <p:blipFill>
          <a:blip r:embed="rId3"/>
          <a:stretch>
            <a:fillRect/>
          </a:stretch>
        </p:blipFill>
        <p:spPr>
          <a:xfrm>
            <a:off x="715736" y="3425598"/>
            <a:ext cx="3695700" cy="790575"/>
          </a:xfrm>
          <a:prstGeom prst="rect">
            <a:avLst/>
          </a:prstGeom>
        </p:spPr>
      </p:pic>
      <p:sp>
        <p:nvSpPr>
          <p:cNvPr id="8" name="Rechthoek 7"/>
          <p:cNvSpPr/>
          <p:nvPr/>
        </p:nvSpPr>
        <p:spPr>
          <a:xfrm>
            <a:off x="629174" y="2861924"/>
            <a:ext cx="3615092" cy="369332"/>
          </a:xfrm>
          <a:prstGeom prst="rect">
            <a:avLst/>
          </a:prstGeom>
        </p:spPr>
        <p:txBody>
          <a:bodyPr wrap="none">
            <a:spAutoFit/>
          </a:bodyPr>
          <a:lstStyle/>
          <a:p>
            <a:r>
              <a:rPr lang="nl-BE" dirty="0">
                <a:latin typeface="Roboto" panose="02000000000000000000" pitchFamily="2" charset="0"/>
                <a:ea typeface="Roboto" panose="02000000000000000000" pitchFamily="2" charset="0"/>
              </a:rPr>
              <a:t>Hier zijn wel 2 alternatieven voor.</a:t>
            </a:r>
            <a:endParaRPr lang="nl-BE" dirty="0"/>
          </a:p>
        </p:txBody>
      </p:sp>
      <p:sp>
        <p:nvSpPr>
          <p:cNvPr id="9" name="Tekstvak 8"/>
          <p:cNvSpPr txBox="1"/>
          <p:nvPr/>
        </p:nvSpPr>
        <p:spPr>
          <a:xfrm>
            <a:off x="715736" y="4731391"/>
            <a:ext cx="2318583" cy="369332"/>
          </a:xfrm>
          <a:prstGeom prst="rect">
            <a:avLst/>
          </a:prstGeom>
          <a:noFill/>
        </p:spPr>
        <p:txBody>
          <a:bodyPr wrap="none" rtlCol="0">
            <a:spAutoFit/>
          </a:bodyPr>
          <a:lstStyle/>
          <a:p>
            <a:r>
              <a:rPr lang="nl-BE" dirty="0"/>
              <a:t>Ook dit zal niet lukken:</a:t>
            </a:r>
          </a:p>
        </p:txBody>
      </p:sp>
      <p:pic>
        <p:nvPicPr>
          <p:cNvPr id="10" name="Afbeelding 9"/>
          <p:cNvPicPr>
            <a:picLocks noChangeAspect="1"/>
          </p:cNvPicPr>
          <p:nvPr/>
        </p:nvPicPr>
        <p:blipFill>
          <a:blip r:embed="rId4"/>
          <a:stretch>
            <a:fillRect/>
          </a:stretch>
        </p:blipFill>
        <p:spPr>
          <a:xfrm>
            <a:off x="715736" y="5265797"/>
            <a:ext cx="2609850" cy="381000"/>
          </a:xfrm>
          <a:prstGeom prst="rect">
            <a:avLst/>
          </a:prstGeom>
        </p:spPr>
      </p:pic>
      <p:sp>
        <p:nvSpPr>
          <p:cNvPr id="11" name="Tekstvak 10"/>
          <p:cNvSpPr txBox="1"/>
          <p:nvPr/>
        </p:nvSpPr>
        <p:spPr>
          <a:xfrm>
            <a:off x="715736" y="5811871"/>
            <a:ext cx="4527137" cy="369332"/>
          </a:xfrm>
          <a:prstGeom prst="rect">
            <a:avLst/>
          </a:prstGeom>
          <a:noFill/>
        </p:spPr>
        <p:txBody>
          <a:bodyPr wrap="none" rtlCol="0">
            <a:spAutoFit/>
          </a:bodyPr>
          <a:lstStyle/>
          <a:p>
            <a:r>
              <a:rPr lang="nl-BE" dirty="0"/>
              <a:t>Maar ook dit kan je oplossen door dit te doen:</a:t>
            </a:r>
          </a:p>
        </p:txBody>
      </p:sp>
      <p:pic>
        <p:nvPicPr>
          <p:cNvPr id="12" name="Afbeelding 11"/>
          <p:cNvPicPr>
            <a:picLocks noChangeAspect="1"/>
          </p:cNvPicPr>
          <p:nvPr/>
        </p:nvPicPr>
        <p:blipFill>
          <a:blip r:embed="rId5"/>
          <a:stretch>
            <a:fillRect/>
          </a:stretch>
        </p:blipFill>
        <p:spPr>
          <a:xfrm>
            <a:off x="715736" y="6346277"/>
            <a:ext cx="3171825" cy="400050"/>
          </a:xfrm>
          <a:prstGeom prst="rect">
            <a:avLst/>
          </a:prstGeom>
        </p:spPr>
      </p:pic>
    </p:spTree>
    <p:extLst>
      <p:ext uri="{BB962C8B-B14F-4D97-AF65-F5344CB8AC3E}">
        <p14:creationId xmlns:p14="http://schemas.microsoft.com/office/powerpoint/2010/main" val="409163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71787" y="1786855"/>
            <a:ext cx="10838576" cy="830997"/>
          </a:xfrm>
          <a:prstGeom prst="rect">
            <a:avLst/>
          </a:prstGeom>
          <a:noFill/>
        </p:spPr>
        <p:txBody>
          <a:bodyPr wrap="square" rtlCol="0">
            <a:spAutoFit/>
          </a:bodyPr>
          <a:lstStyle/>
          <a:p>
            <a:r>
              <a:rPr lang="nl-BE" sz="2400" dirty="0">
                <a:latin typeface="Roboto" panose="02000000000000000000" pitchFamily="2" charset="0"/>
                <a:ea typeface="Roboto" panose="02000000000000000000" pitchFamily="2" charset="0"/>
              </a:rPr>
              <a:t>- Vue is een javascript  bibliotheek voor het bouwen van web-interfaces. </a:t>
            </a:r>
          </a:p>
          <a:p>
            <a:endParaRPr lang="nl-BE" sz="2400" dirty="0">
              <a:latin typeface="Roboto" panose="02000000000000000000" pitchFamily="2" charset="0"/>
              <a:ea typeface="Roboto" panose="02000000000000000000" pitchFamily="2" charset="0"/>
            </a:endParaRPr>
          </a:p>
        </p:txBody>
      </p:sp>
      <p:sp>
        <p:nvSpPr>
          <p:cNvPr id="3" name="Tekstvak 2"/>
          <p:cNvSpPr txBox="1"/>
          <p:nvPr/>
        </p:nvSpPr>
        <p:spPr>
          <a:xfrm>
            <a:off x="3531765" y="302004"/>
            <a:ext cx="6040074" cy="1200329"/>
          </a:xfrm>
          <a:prstGeom prst="rect">
            <a:avLst/>
          </a:prstGeom>
          <a:noFill/>
        </p:spPr>
        <p:txBody>
          <a:bodyPr wrap="square" rtlCol="0">
            <a:spAutoFit/>
          </a:bodyPr>
          <a:lstStyle/>
          <a:p>
            <a:r>
              <a:rPr lang="nl-BE" sz="7200" dirty="0">
                <a:latin typeface="Headline One" panose="00000400000000000000" pitchFamily="2" charset="0"/>
              </a:rPr>
              <a:t>Wat is vue.js ?</a:t>
            </a:r>
          </a:p>
        </p:txBody>
      </p:sp>
      <p:sp>
        <p:nvSpPr>
          <p:cNvPr id="4" name="Tekstvak 3"/>
          <p:cNvSpPr txBox="1"/>
          <p:nvPr/>
        </p:nvSpPr>
        <p:spPr>
          <a:xfrm>
            <a:off x="956345" y="2617852"/>
            <a:ext cx="9714451" cy="830997"/>
          </a:xfrm>
          <a:prstGeom prst="rect">
            <a:avLst/>
          </a:prstGeom>
          <a:noFill/>
        </p:spPr>
        <p:txBody>
          <a:bodyPr wrap="square" rtlCol="0">
            <a:spAutoFit/>
          </a:bodyPr>
          <a:lstStyle/>
          <a:p>
            <a:r>
              <a:rPr lang="nl-BE" sz="2400" dirty="0"/>
              <a:t>Nog een javascript bibliotheek ? We hebben er al zo veel !</a:t>
            </a:r>
          </a:p>
          <a:p>
            <a:endParaRPr lang="nl-BE" sz="2400" dirty="0"/>
          </a:p>
        </p:txBody>
      </p:sp>
      <p:sp>
        <p:nvSpPr>
          <p:cNvPr id="6" name="Tekstvak 5"/>
          <p:cNvSpPr txBox="1"/>
          <p:nvPr/>
        </p:nvSpPr>
        <p:spPr>
          <a:xfrm>
            <a:off x="771786" y="5368954"/>
            <a:ext cx="7692705" cy="1323439"/>
          </a:xfrm>
          <a:prstGeom prst="rect">
            <a:avLst/>
          </a:prstGeom>
          <a:noFill/>
        </p:spPr>
        <p:txBody>
          <a:bodyPr wrap="square" rtlCol="0">
            <a:spAutoFit/>
          </a:bodyPr>
          <a:lstStyle/>
          <a:p>
            <a:r>
              <a:rPr lang="nl-BE" sz="4000" b="1" dirty="0"/>
              <a:t>Wat zijn de belangrijkste features ? </a:t>
            </a:r>
          </a:p>
          <a:p>
            <a:endParaRPr lang="nl-BE" sz="4000" dirty="0"/>
          </a:p>
        </p:txBody>
      </p:sp>
      <p:pic>
        <p:nvPicPr>
          <p:cNvPr id="1026"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44" y="3489992"/>
            <a:ext cx="1934483" cy="5454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qu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799" y="4337495"/>
            <a:ext cx="2270385" cy="558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beeldingsresultaat voor react.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184" y="3378186"/>
            <a:ext cx="2671601" cy="7435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backbone 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0857" y="4338035"/>
            <a:ext cx="1990466" cy="3542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ravatar.com/avatar/0cf15665a9146ba852bf042b0652780a?s=2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2458" y="3474025"/>
            <a:ext cx="1041137" cy="104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70451" y="436228"/>
            <a:ext cx="11333527" cy="646331"/>
          </a:xfrm>
          <a:prstGeom prst="rect">
            <a:avLst/>
          </a:prstGeom>
          <a:noFill/>
        </p:spPr>
        <p:txBody>
          <a:bodyPr wrap="square" rtlCol="0">
            <a:spAutoFit/>
          </a:bodyPr>
          <a:lstStyle/>
          <a:p>
            <a:r>
              <a:rPr lang="nl-BE" sz="3600" dirty="0">
                <a:latin typeface="Headline One" panose="00000400000000000000" pitchFamily="2" charset="0"/>
              </a:rPr>
              <a:t>Arrays filteren</a:t>
            </a:r>
          </a:p>
        </p:txBody>
      </p:sp>
      <p:sp>
        <p:nvSpPr>
          <p:cNvPr id="3" name="Tekstvak 2"/>
          <p:cNvSpPr txBox="1"/>
          <p:nvPr/>
        </p:nvSpPr>
        <p:spPr>
          <a:xfrm>
            <a:off x="713064" y="1518407"/>
            <a:ext cx="10788242"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Je kan arrays ook makkelijk filteren met vue. Al zijn hier niet echt vue specifieke functie voor is er wel een makkelijke manier met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a:t>
            </a:r>
          </a:p>
        </p:txBody>
      </p:sp>
      <p:pic>
        <p:nvPicPr>
          <p:cNvPr id="4" name="Afbeelding 3"/>
          <p:cNvPicPr>
            <a:picLocks noChangeAspect="1"/>
          </p:cNvPicPr>
          <p:nvPr/>
        </p:nvPicPr>
        <p:blipFill>
          <a:blip r:embed="rId2"/>
          <a:stretch>
            <a:fillRect/>
          </a:stretch>
        </p:blipFill>
        <p:spPr>
          <a:xfrm>
            <a:off x="570451" y="2600586"/>
            <a:ext cx="4219575" cy="2047875"/>
          </a:xfrm>
          <a:prstGeom prst="rect">
            <a:avLst/>
          </a:prstGeom>
        </p:spPr>
      </p:pic>
      <p:pic>
        <p:nvPicPr>
          <p:cNvPr id="5" name="Afbeelding 4"/>
          <p:cNvPicPr>
            <a:picLocks noChangeAspect="1"/>
          </p:cNvPicPr>
          <p:nvPr/>
        </p:nvPicPr>
        <p:blipFill>
          <a:blip r:embed="rId3"/>
          <a:stretch>
            <a:fillRect/>
          </a:stretch>
        </p:blipFill>
        <p:spPr>
          <a:xfrm>
            <a:off x="6406339" y="2600586"/>
            <a:ext cx="3876675" cy="323850"/>
          </a:xfrm>
          <a:prstGeom prst="rect">
            <a:avLst/>
          </a:prstGeom>
        </p:spPr>
      </p:pic>
    </p:spTree>
    <p:extLst>
      <p:ext uri="{BB962C8B-B14F-4D97-AF65-F5344CB8AC3E}">
        <p14:creationId xmlns:p14="http://schemas.microsoft.com/office/powerpoint/2010/main" val="259917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87229" y="369116"/>
            <a:ext cx="10997967" cy="923330"/>
          </a:xfrm>
          <a:prstGeom prst="rect">
            <a:avLst/>
          </a:prstGeom>
          <a:noFill/>
        </p:spPr>
        <p:txBody>
          <a:bodyPr wrap="square" rtlCol="0">
            <a:spAutoFit/>
          </a:bodyPr>
          <a:lstStyle/>
          <a:p>
            <a:pPr algn="ctr"/>
            <a:r>
              <a:rPr lang="nl-BE" sz="5400" dirty="0">
                <a:latin typeface="Headline One" panose="00000400000000000000" pitchFamily="2" charset="0"/>
              </a:rPr>
              <a:t>Event handling</a:t>
            </a:r>
          </a:p>
        </p:txBody>
      </p:sp>
      <p:sp>
        <p:nvSpPr>
          <p:cNvPr id="3" name="Tekstvak 2"/>
          <p:cNvSpPr txBox="1"/>
          <p:nvPr/>
        </p:nvSpPr>
        <p:spPr>
          <a:xfrm>
            <a:off x="444617" y="1442906"/>
            <a:ext cx="11308359"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Bij event handling is v-on het meest </a:t>
            </a:r>
            <a:r>
              <a:rPr lang="nl-BE" dirty="0" err="1">
                <a:latin typeface="Roboto" panose="02000000000000000000" pitchFamily="2" charset="0"/>
                <a:ea typeface="Roboto" panose="02000000000000000000" pitchFamily="2" charset="0"/>
              </a:rPr>
              <a:t>gebruike</a:t>
            </a:r>
            <a:r>
              <a:rPr lang="nl-BE" dirty="0">
                <a:latin typeface="Roboto" panose="02000000000000000000" pitchFamily="2" charset="0"/>
                <a:ea typeface="Roboto" panose="02000000000000000000" pitchFamily="2" charset="0"/>
              </a:rPr>
              <a:t> attribuut. Hier kan zowel een methode als een expressie achter zitten:</a:t>
            </a:r>
          </a:p>
        </p:txBody>
      </p:sp>
      <p:pic>
        <p:nvPicPr>
          <p:cNvPr id="5" name="Afbeelding 4"/>
          <p:cNvPicPr>
            <a:picLocks noChangeAspect="1"/>
          </p:cNvPicPr>
          <p:nvPr/>
        </p:nvPicPr>
        <p:blipFill>
          <a:blip r:embed="rId2"/>
          <a:stretch>
            <a:fillRect/>
          </a:stretch>
        </p:blipFill>
        <p:spPr>
          <a:xfrm>
            <a:off x="587229" y="2420180"/>
            <a:ext cx="4162425" cy="809625"/>
          </a:xfrm>
          <a:prstGeom prst="rect">
            <a:avLst/>
          </a:prstGeom>
        </p:spPr>
      </p:pic>
      <p:pic>
        <p:nvPicPr>
          <p:cNvPr id="6" name="Afbeelding 5"/>
          <p:cNvPicPr>
            <a:picLocks noChangeAspect="1"/>
          </p:cNvPicPr>
          <p:nvPr/>
        </p:nvPicPr>
        <p:blipFill>
          <a:blip r:embed="rId3"/>
          <a:stretch>
            <a:fillRect/>
          </a:stretch>
        </p:blipFill>
        <p:spPr>
          <a:xfrm>
            <a:off x="587229" y="4422920"/>
            <a:ext cx="4638675" cy="495300"/>
          </a:xfrm>
          <a:prstGeom prst="rect">
            <a:avLst/>
          </a:prstGeom>
        </p:spPr>
      </p:pic>
      <p:sp>
        <p:nvSpPr>
          <p:cNvPr id="7" name="Tekstvak 6"/>
          <p:cNvSpPr txBox="1"/>
          <p:nvPr/>
        </p:nvSpPr>
        <p:spPr>
          <a:xfrm>
            <a:off x="444617" y="3718580"/>
            <a:ext cx="6062878" cy="369332"/>
          </a:xfrm>
          <a:prstGeom prst="rect">
            <a:avLst/>
          </a:prstGeom>
          <a:noFill/>
        </p:spPr>
        <p:txBody>
          <a:bodyPr wrap="none" rtlCol="0">
            <a:spAutoFit/>
          </a:bodyPr>
          <a:lstStyle/>
          <a:p>
            <a:r>
              <a:rPr lang="nl-BE" dirty="0">
                <a:latin typeface="Roboto" panose="02000000000000000000" pitchFamily="2" charset="0"/>
                <a:ea typeface="Roboto" panose="02000000000000000000" pitchFamily="2" charset="0"/>
              </a:rPr>
              <a:t>Wil je het event meegeven ? Geen probleem doe gewoon.</a:t>
            </a:r>
          </a:p>
        </p:txBody>
      </p:sp>
      <p:pic>
        <p:nvPicPr>
          <p:cNvPr id="8" name="Afbeelding 7"/>
          <p:cNvPicPr>
            <a:picLocks noChangeAspect="1"/>
          </p:cNvPicPr>
          <p:nvPr/>
        </p:nvPicPr>
        <p:blipFill>
          <a:blip r:embed="rId4"/>
          <a:stretch>
            <a:fillRect/>
          </a:stretch>
        </p:blipFill>
        <p:spPr>
          <a:xfrm>
            <a:off x="587229" y="5752792"/>
            <a:ext cx="2800350" cy="1038225"/>
          </a:xfrm>
          <a:prstGeom prst="rect">
            <a:avLst/>
          </a:prstGeom>
        </p:spPr>
      </p:pic>
      <p:sp>
        <p:nvSpPr>
          <p:cNvPr id="10" name="Tekstvak 9"/>
          <p:cNvSpPr txBox="1"/>
          <p:nvPr/>
        </p:nvSpPr>
        <p:spPr>
          <a:xfrm>
            <a:off x="444617" y="5150840"/>
            <a:ext cx="3661900" cy="369332"/>
          </a:xfrm>
          <a:prstGeom prst="rect">
            <a:avLst/>
          </a:prstGeom>
          <a:noFill/>
        </p:spPr>
        <p:txBody>
          <a:bodyPr wrap="none" rtlCol="0">
            <a:spAutoFit/>
          </a:bodyPr>
          <a:lstStyle/>
          <a:p>
            <a:r>
              <a:rPr lang="nl-BE" dirty="0"/>
              <a:t>En dan kan je bijvoorbeeld die doen :</a:t>
            </a:r>
          </a:p>
        </p:txBody>
      </p:sp>
    </p:spTree>
    <p:extLst>
      <p:ext uri="{BB962C8B-B14F-4D97-AF65-F5344CB8AC3E}">
        <p14:creationId xmlns:p14="http://schemas.microsoft.com/office/powerpoint/2010/main" val="428693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71119" y="520117"/>
            <a:ext cx="10771464" cy="5078313"/>
          </a:xfrm>
          <a:prstGeom prst="rect">
            <a:avLst/>
          </a:prstGeom>
          <a:noFill/>
        </p:spPr>
        <p:txBody>
          <a:bodyPr wrap="square" rtlCol="0">
            <a:spAutoFit/>
          </a:bodyPr>
          <a:lstStyle/>
          <a:p>
            <a:r>
              <a:rPr lang="nl-BE" dirty="0"/>
              <a:t>Het is beter om de </a:t>
            </a:r>
            <a:r>
              <a:rPr lang="nl-BE" dirty="0" err="1"/>
              <a:t>preventdefault</a:t>
            </a:r>
            <a:r>
              <a:rPr lang="nl-BE" dirty="0"/>
              <a:t> in de html te zetten en de </a:t>
            </a:r>
            <a:r>
              <a:rPr lang="nl-BE" dirty="0" err="1"/>
              <a:t>js</a:t>
            </a:r>
            <a:r>
              <a:rPr lang="nl-BE" dirty="0"/>
              <a:t> op pure logica te houden</a:t>
            </a:r>
          </a:p>
          <a:p>
            <a:r>
              <a:rPr lang="nl-BE" dirty="0"/>
              <a:t>Vue heeft een aantal </a:t>
            </a:r>
            <a:r>
              <a:rPr lang="nl-BE" b="1" dirty="0"/>
              <a:t>event </a:t>
            </a:r>
            <a:r>
              <a:rPr lang="nl-BE" b="1" dirty="0" err="1"/>
              <a:t>modifiers</a:t>
            </a:r>
            <a:r>
              <a:rPr lang="nl-BE" b="1" dirty="0"/>
              <a:t> </a:t>
            </a:r>
            <a:r>
              <a:rPr lang="nl-BE" dirty="0"/>
              <a:t>om dit te doen, ze worden aangetoond met een punt.</a:t>
            </a:r>
          </a:p>
          <a:p>
            <a:endParaRPr lang="nl-BE" dirty="0"/>
          </a:p>
          <a:p>
            <a:r>
              <a:rPr lang="nl-BE" dirty="0"/>
              <a:t>.stop</a:t>
            </a:r>
          </a:p>
          <a:p>
            <a:r>
              <a:rPr lang="nl-BE" dirty="0"/>
              <a:t>.</a:t>
            </a:r>
            <a:r>
              <a:rPr lang="nl-BE" dirty="0" err="1"/>
              <a:t>prevent</a:t>
            </a:r>
            <a:endParaRPr lang="nl-BE" dirty="0"/>
          </a:p>
          <a:p>
            <a:r>
              <a:rPr lang="nl-BE" dirty="0"/>
              <a:t>.</a:t>
            </a:r>
            <a:r>
              <a:rPr lang="nl-BE" dirty="0" err="1"/>
              <a:t>capture</a:t>
            </a:r>
            <a:endParaRPr lang="nl-BE" dirty="0"/>
          </a:p>
          <a:p>
            <a:r>
              <a:rPr lang="nl-BE" dirty="0"/>
              <a:t>.</a:t>
            </a:r>
            <a:r>
              <a:rPr lang="nl-BE" dirty="0" err="1"/>
              <a:t>self</a:t>
            </a:r>
            <a:endParaRPr lang="nl-BE" dirty="0"/>
          </a:p>
          <a:p>
            <a:endParaRPr lang="nl-BE" dirty="0"/>
          </a:p>
          <a:p>
            <a:endParaRPr lang="nl-BE" dirty="0"/>
          </a:p>
          <a:p>
            <a:r>
              <a:rPr lang="nl-BE" dirty="0"/>
              <a:t>Er zijn ook </a:t>
            </a:r>
            <a:r>
              <a:rPr lang="nl-BE" dirty="0" err="1"/>
              <a:t>key</a:t>
            </a:r>
            <a:r>
              <a:rPr lang="nl-BE" dirty="0"/>
              <a:t> </a:t>
            </a:r>
            <a:r>
              <a:rPr lang="nl-BE" dirty="0" err="1"/>
              <a:t>modifiers</a:t>
            </a:r>
            <a:r>
              <a:rPr lang="nl-BE" dirty="0"/>
              <a:t> </a:t>
            </a:r>
          </a:p>
          <a:p>
            <a:endParaRPr lang="nl-BE" dirty="0"/>
          </a:p>
          <a:p>
            <a:endParaRPr lang="nl-BE" dirty="0"/>
          </a:p>
          <a:p>
            <a:endParaRPr lang="nl-BE" dirty="0"/>
          </a:p>
          <a:p>
            <a:r>
              <a:rPr lang="nl-BE" dirty="0"/>
              <a:t>voor de meeste </a:t>
            </a:r>
            <a:r>
              <a:rPr lang="nl-BE" dirty="0" err="1"/>
              <a:t>keycodes</a:t>
            </a:r>
            <a:r>
              <a:rPr lang="nl-BE" dirty="0"/>
              <a:t> heeft vue een alias</a:t>
            </a:r>
            <a:r>
              <a:rPr lang="en-US" dirty="0"/>
              <a:t>enter</a:t>
            </a:r>
          </a:p>
          <a:p>
            <a:r>
              <a:rPr lang="en-US" dirty="0"/>
              <a:t>.tab</a:t>
            </a:r>
          </a:p>
          <a:p>
            <a:r>
              <a:rPr lang="en-US" dirty="0"/>
              <a:t>.delete</a:t>
            </a:r>
          </a:p>
          <a:p>
            <a:r>
              <a:rPr lang="en-US" dirty="0"/>
              <a:t>.esc</a:t>
            </a:r>
          </a:p>
          <a:p>
            <a:r>
              <a:rPr lang="en-US" dirty="0"/>
              <a:t>…</a:t>
            </a:r>
            <a:endParaRPr lang="nl-BE" dirty="0"/>
          </a:p>
        </p:txBody>
      </p:sp>
      <p:pic>
        <p:nvPicPr>
          <p:cNvPr id="3" name="Afbeelding 2"/>
          <p:cNvPicPr>
            <a:picLocks noChangeAspect="1"/>
          </p:cNvPicPr>
          <p:nvPr/>
        </p:nvPicPr>
        <p:blipFill>
          <a:blip r:embed="rId2"/>
          <a:stretch>
            <a:fillRect/>
          </a:stretch>
        </p:blipFill>
        <p:spPr>
          <a:xfrm>
            <a:off x="671119" y="3608752"/>
            <a:ext cx="3990975" cy="361950"/>
          </a:xfrm>
          <a:prstGeom prst="rect">
            <a:avLst/>
          </a:prstGeom>
        </p:spPr>
      </p:pic>
    </p:spTree>
    <p:extLst>
      <p:ext uri="{BB962C8B-B14F-4D97-AF65-F5344CB8AC3E}">
        <p14:creationId xmlns:p14="http://schemas.microsoft.com/office/powerpoint/2010/main" val="3717230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62730" y="318782"/>
            <a:ext cx="10796631" cy="923330"/>
          </a:xfrm>
          <a:prstGeom prst="rect">
            <a:avLst/>
          </a:prstGeom>
          <a:noFill/>
        </p:spPr>
        <p:txBody>
          <a:bodyPr wrap="square" rtlCol="0">
            <a:spAutoFit/>
          </a:bodyPr>
          <a:lstStyle/>
          <a:p>
            <a:pPr algn="ctr"/>
            <a:r>
              <a:rPr lang="nl-BE" sz="5400" dirty="0">
                <a:latin typeface="Headline One" panose="00000400000000000000" pitchFamily="2" charset="0"/>
              </a:rPr>
              <a:t>FORM INPUT BINDINGS</a:t>
            </a:r>
          </a:p>
        </p:txBody>
      </p:sp>
      <p:sp>
        <p:nvSpPr>
          <p:cNvPr id="3" name="Tekstvak 2"/>
          <p:cNvSpPr txBox="1"/>
          <p:nvPr/>
        </p:nvSpPr>
        <p:spPr>
          <a:xfrm>
            <a:off x="662730" y="1493240"/>
            <a:ext cx="10620463"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een variabele aan een html element te binden is er v-model</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Hierbij kiest vue zelf hoe ze de data moet updaten, gebaseerd op het input type.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Je kan zelfs </a:t>
            </a:r>
            <a:r>
              <a:rPr lang="nl-BE" b="1" dirty="0">
                <a:latin typeface="Roboto" panose="02000000000000000000" pitchFamily="2" charset="0"/>
                <a:ea typeface="Roboto" panose="02000000000000000000" pitchFamily="2" charset="0"/>
              </a:rPr>
              <a:t>meerdere</a:t>
            </a:r>
            <a:r>
              <a:rPr lang="nl-BE" dirty="0">
                <a:latin typeface="Roboto" panose="02000000000000000000" pitchFamily="2" charset="0"/>
                <a:ea typeface="Roboto" panose="02000000000000000000" pitchFamily="2" charset="0"/>
              </a:rPr>
              <a:t> checkboxen binden aan dezelfde </a:t>
            </a:r>
            <a:r>
              <a:rPr lang="nl-BE" b="1" dirty="0">
                <a:latin typeface="Roboto" panose="02000000000000000000" pitchFamily="2" charset="0"/>
                <a:ea typeface="Roboto" panose="02000000000000000000" pitchFamily="2" charset="0"/>
              </a:rPr>
              <a:t>array</a:t>
            </a:r>
            <a:r>
              <a:rPr lang="nl-BE" dirty="0">
                <a:latin typeface="Roboto" panose="02000000000000000000" pitchFamily="2" charset="0"/>
                <a:ea typeface="Roboto" panose="02000000000000000000" pitchFamily="2" charset="0"/>
              </a:rPr>
              <a:t> -&gt;</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 array wordt dan </a:t>
            </a:r>
            <a:r>
              <a:rPr lang="nl-BE" dirty="0" err="1">
                <a:latin typeface="Roboto" panose="02000000000000000000" pitchFamily="2" charset="0"/>
                <a:ea typeface="Roboto" panose="02000000000000000000" pitchFamily="2" charset="0"/>
              </a:rPr>
              <a:t>gevult</a:t>
            </a:r>
            <a:r>
              <a:rPr lang="nl-BE" dirty="0">
                <a:latin typeface="Roboto" panose="02000000000000000000" pitchFamily="2" charset="0"/>
                <a:ea typeface="Roboto" panose="02000000000000000000" pitchFamily="2" charset="0"/>
              </a:rPr>
              <a:t> met de data van de </a:t>
            </a:r>
            <a:r>
              <a:rPr lang="nl-BE" dirty="0" err="1">
                <a:latin typeface="Roboto" panose="02000000000000000000" pitchFamily="2" charset="0"/>
                <a:ea typeface="Roboto" panose="02000000000000000000" pitchFamily="2" charset="0"/>
              </a:rPr>
              <a:t>checkbox</a:t>
            </a:r>
            <a:r>
              <a:rPr lang="nl-BE" dirty="0">
                <a:latin typeface="Roboto" panose="02000000000000000000" pitchFamily="2" charset="0"/>
                <a:ea typeface="Roboto" panose="02000000000000000000" pitchFamily="2" charset="0"/>
              </a:rPr>
              <a:t>.</a:t>
            </a:r>
          </a:p>
        </p:txBody>
      </p:sp>
      <p:pic>
        <p:nvPicPr>
          <p:cNvPr id="8" name="Afbeelding 7"/>
          <p:cNvPicPr>
            <a:picLocks noChangeAspect="1"/>
          </p:cNvPicPr>
          <p:nvPr/>
        </p:nvPicPr>
        <p:blipFill>
          <a:blip r:embed="rId2"/>
          <a:stretch>
            <a:fillRect/>
          </a:stretch>
        </p:blipFill>
        <p:spPr>
          <a:xfrm>
            <a:off x="662730" y="3691329"/>
            <a:ext cx="8305800" cy="1790700"/>
          </a:xfrm>
          <a:prstGeom prst="rect">
            <a:avLst/>
          </a:prstGeom>
        </p:spPr>
      </p:pic>
      <p:pic>
        <p:nvPicPr>
          <p:cNvPr id="9" name="Afbeelding 8"/>
          <p:cNvPicPr>
            <a:picLocks noChangeAspect="1"/>
          </p:cNvPicPr>
          <p:nvPr/>
        </p:nvPicPr>
        <p:blipFill>
          <a:blip r:embed="rId3"/>
          <a:stretch>
            <a:fillRect/>
          </a:stretch>
        </p:blipFill>
        <p:spPr>
          <a:xfrm>
            <a:off x="9482137" y="2081604"/>
            <a:ext cx="2371725" cy="3400425"/>
          </a:xfrm>
          <a:prstGeom prst="rect">
            <a:avLst/>
          </a:prstGeom>
        </p:spPr>
      </p:pic>
      <p:sp>
        <p:nvSpPr>
          <p:cNvPr id="10" name="Tekstvak 9"/>
          <p:cNvSpPr txBox="1"/>
          <p:nvPr/>
        </p:nvSpPr>
        <p:spPr>
          <a:xfrm>
            <a:off x="755009" y="5830349"/>
            <a:ext cx="1036040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Hierbij zal origineel lege array </a:t>
            </a:r>
            <a:r>
              <a:rPr lang="nl-BE" dirty="0" err="1">
                <a:latin typeface="Roboto" panose="02000000000000000000" pitchFamily="2" charset="0"/>
                <a:ea typeface="Roboto" panose="02000000000000000000" pitchFamily="2" charset="0"/>
              </a:rPr>
              <a:t>selected</a:t>
            </a:r>
            <a:r>
              <a:rPr lang="nl-BE" dirty="0">
                <a:latin typeface="Roboto" panose="02000000000000000000" pitchFamily="2" charset="0"/>
                <a:ea typeface="Roboto" panose="02000000000000000000" pitchFamily="2" charset="0"/>
              </a:rPr>
              <a:t> gevuld worden met de geselecteerde </a:t>
            </a:r>
            <a:r>
              <a:rPr lang="nl-BE" dirty="0" err="1">
                <a:latin typeface="Roboto" panose="02000000000000000000" pitchFamily="2" charset="0"/>
                <a:ea typeface="Roboto" panose="02000000000000000000" pitchFamily="2" charset="0"/>
              </a:rPr>
              <a:t>values</a:t>
            </a:r>
            <a:r>
              <a:rPr lang="nl-BE" dirty="0">
                <a:latin typeface="Roboto" panose="02000000000000000000" pitchFamily="2" charset="0"/>
                <a:ea typeface="Roboto" panose="02000000000000000000" pitchFamily="2" charset="0"/>
              </a:rPr>
              <a:t> van de </a:t>
            </a:r>
            <a:r>
              <a:rPr lang="nl-BE" dirty="0" err="1">
                <a:latin typeface="Roboto" panose="02000000000000000000" pitchFamily="2" charset="0"/>
                <a:ea typeface="Roboto" panose="02000000000000000000" pitchFamily="2" charset="0"/>
              </a:rPr>
              <a:t>checkboxes</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130478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80176" y="327171"/>
            <a:ext cx="10595296" cy="923330"/>
          </a:xfrm>
          <a:prstGeom prst="rect">
            <a:avLst/>
          </a:prstGeom>
          <a:noFill/>
        </p:spPr>
        <p:txBody>
          <a:bodyPr wrap="square" rtlCol="0">
            <a:spAutoFit/>
          </a:bodyPr>
          <a:lstStyle/>
          <a:p>
            <a:pPr algn="ctr"/>
            <a:r>
              <a:rPr lang="nl-BE" sz="5400" dirty="0">
                <a:latin typeface="Headline One" panose="00000400000000000000" pitchFamily="2" charset="0"/>
              </a:rPr>
              <a:t>COMPONENTEN</a:t>
            </a:r>
          </a:p>
        </p:txBody>
      </p:sp>
      <p:sp>
        <p:nvSpPr>
          <p:cNvPr id="3" name="Tekstvak 2"/>
          <p:cNvSpPr txBox="1"/>
          <p:nvPr/>
        </p:nvSpPr>
        <p:spPr>
          <a:xfrm>
            <a:off x="629174" y="1333850"/>
            <a:ext cx="10746298"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Componenten zijn 1 van de belangrijkste elementen van Vue.js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Dit geeft je de mogelijkheid code te hergebruiken zonder ze afhankelijk van elkaar te maken. </a:t>
            </a:r>
          </a:p>
          <a:p>
            <a:r>
              <a:rPr lang="nl-BE" dirty="0">
                <a:latin typeface="Roboto" panose="02000000000000000000" pitchFamily="2" charset="0"/>
                <a:ea typeface="Roboto" panose="02000000000000000000" pitchFamily="2" charset="0"/>
              </a:rPr>
              <a:t>Ik zal het aantonen met een simpel voorbeeld. </a:t>
            </a:r>
          </a:p>
          <a:p>
            <a:r>
              <a:rPr lang="nl-BE" dirty="0">
                <a:latin typeface="Roboto" panose="02000000000000000000" pitchFamily="2" charset="0"/>
                <a:ea typeface="Roboto" panose="02000000000000000000" pitchFamily="2" charset="0"/>
              </a:rPr>
              <a:t>Je wil in je applicatie 2 input velden die een ingegeven woord omgekeerd afprint. </a:t>
            </a:r>
          </a:p>
          <a:p>
            <a:r>
              <a:rPr lang="nl-BE" dirty="0">
                <a:latin typeface="Roboto" panose="02000000000000000000" pitchFamily="2" charset="0"/>
                <a:ea typeface="Roboto" panose="02000000000000000000" pitchFamily="2" charset="0"/>
              </a:rPr>
              <a:t>Hoe kan je dit maken zonder code te herhalen ?</a:t>
            </a:r>
          </a:p>
        </p:txBody>
      </p:sp>
      <p:sp>
        <p:nvSpPr>
          <p:cNvPr id="4" name="Tekstvak 3"/>
          <p:cNvSpPr txBox="1"/>
          <p:nvPr/>
        </p:nvSpPr>
        <p:spPr>
          <a:xfrm>
            <a:off x="713064" y="3304484"/>
            <a:ext cx="5150841" cy="3078760"/>
          </a:xfrm>
          <a:prstGeom prst="rect">
            <a:avLst/>
          </a:prstGeom>
          <a:noFill/>
        </p:spPr>
        <p:txBody>
          <a:bodyPr wrap="square" rtlCol="0">
            <a:spAutoFit/>
          </a:bodyPr>
          <a:lstStyle/>
          <a:p>
            <a:endParaRPr lang="nl-BE" dirty="0"/>
          </a:p>
        </p:txBody>
      </p:sp>
      <p:sp>
        <p:nvSpPr>
          <p:cNvPr id="6" name="Tekstvak 5"/>
          <p:cNvSpPr txBox="1"/>
          <p:nvPr/>
        </p:nvSpPr>
        <p:spPr>
          <a:xfrm>
            <a:off x="629174" y="5699292"/>
            <a:ext cx="9982899"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zullen we de nieuwe component aanmaken. We declareren het globaal dus we kunnen die component gebruiken in elke vue instantie. Let op, het moet wel binnen een vue instantie gebruikt worden.</a:t>
            </a:r>
          </a:p>
        </p:txBody>
      </p:sp>
      <p:pic>
        <p:nvPicPr>
          <p:cNvPr id="7" name="Afbeelding 6"/>
          <p:cNvPicPr>
            <a:picLocks noChangeAspect="1"/>
          </p:cNvPicPr>
          <p:nvPr/>
        </p:nvPicPr>
        <p:blipFill>
          <a:blip r:embed="rId2"/>
          <a:stretch>
            <a:fillRect/>
          </a:stretch>
        </p:blipFill>
        <p:spPr>
          <a:xfrm>
            <a:off x="7960191" y="3393609"/>
            <a:ext cx="3486150" cy="819150"/>
          </a:xfrm>
          <a:prstGeom prst="rect">
            <a:avLst/>
          </a:prstGeom>
        </p:spPr>
      </p:pic>
      <p:pic>
        <p:nvPicPr>
          <p:cNvPr id="8" name="Afbeelding 7"/>
          <p:cNvPicPr>
            <a:picLocks noChangeAspect="1"/>
          </p:cNvPicPr>
          <p:nvPr/>
        </p:nvPicPr>
        <p:blipFill>
          <a:blip r:embed="rId3"/>
          <a:stretch>
            <a:fillRect/>
          </a:stretch>
        </p:blipFill>
        <p:spPr>
          <a:xfrm>
            <a:off x="713064" y="3393609"/>
            <a:ext cx="6381750" cy="2000250"/>
          </a:xfrm>
          <a:prstGeom prst="rect">
            <a:avLst/>
          </a:prstGeom>
        </p:spPr>
      </p:pic>
    </p:spTree>
    <p:extLst>
      <p:ext uri="{BB962C8B-B14F-4D97-AF65-F5344CB8AC3E}">
        <p14:creationId xmlns:p14="http://schemas.microsoft.com/office/powerpoint/2010/main" val="62724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75861" y="1145249"/>
            <a:ext cx="8191500" cy="2828925"/>
          </a:xfrm>
          <a:prstGeom prst="rect">
            <a:avLst/>
          </a:prstGeom>
        </p:spPr>
      </p:pic>
      <p:sp>
        <p:nvSpPr>
          <p:cNvPr id="3" name="Tekstvak 2"/>
          <p:cNvSpPr txBox="1"/>
          <p:nvPr/>
        </p:nvSpPr>
        <p:spPr>
          <a:xfrm>
            <a:off x="475861" y="270588"/>
            <a:ext cx="1063689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Nu kunnen we de logica makkelijk verder uitwerken. Door een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a:t>
            </a:r>
            <a:r>
              <a:rPr lang="nl-BE" dirty="0">
                <a:latin typeface="Roboto" panose="02000000000000000000" pitchFamily="2" charset="0"/>
                <a:ea typeface="Roboto" panose="02000000000000000000" pitchFamily="2" charset="0"/>
              </a:rPr>
              <a:t> mee te geven. </a:t>
            </a:r>
          </a:p>
        </p:txBody>
      </p:sp>
      <p:sp>
        <p:nvSpPr>
          <p:cNvPr id="5" name="Tekstvak 4"/>
          <p:cNvSpPr txBox="1"/>
          <p:nvPr/>
        </p:nvSpPr>
        <p:spPr>
          <a:xfrm>
            <a:off x="475861" y="4102217"/>
            <a:ext cx="10018767"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Als we dan dit doen in de html zal je zien dat het component 4 keer wordt herhaald zonder afhankelijk te zijn van elkaar.</a:t>
            </a:r>
          </a:p>
        </p:txBody>
      </p:sp>
      <p:pic>
        <p:nvPicPr>
          <p:cNvPr id="7" name="Afbeelding 6"/>
          <p:cNvPicPr>
            <a:picLocks noChangeAspect="1"/>
          </p:cNvPicPr>
          <p:nvPr/>
        </p:nvPicPr>
        <p:blipFill>
          <a:blip r:embed="rId3"/>
          <a:stretch>
            <a:fillRect/>
          </a:stretch>
        </p:blipFill>
        <p:spPr>
          <a:xfrm>
            <a:off x="475861" y="5106449"/>
            <a:ext cx="3533775" cy="990600"/>
          </a:xfrm>
          <a:prstGeom prst="rect">
            <a:avLst/>
          </a:prstGeom>
        </p:spPr>
      </p:pic>
    </p:spTree>
    <p:extLst>
      <p:ext uri="{BB962C8B-B14F-4D97-AF65-F5344CB8AC3E}">
        <p14:creationId xmlns:p14="http://schemas.microsoft.com/office/powerpoint/2010/main" val="237427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715217" y="288634"/>
            <a:ext cx="6219825" cy="3143250"/>
          </a:xfrm>
          <a:prstGeom prst="rect">
            <a:avLst/>
          </a:prstGeom>
        </p:spPr>
      </p:pic>
      <p:sp>
        <p:nvSpPr>
          <p:cNvPr id="3" name="Tekstvak 2"/>
          <p:cNvSpPr txBox="1"/>
          <p:nvPr/>
        </p:nvSpPr>
        <p:spPr>
          <a:xfrm>
            <a:off x="796954" y="3716323"/>
            <a:ext cx="10242958" cy="646331"/>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Opmerking : </a:t>
            </a:r>
            <a:r>
              <a:rPr lang="nl-BE" dirty="0">
                <a:latin typeface="Roboto" panose="02000000000000000000" pitchFamily="2" charset="0"/>
                <a:ea typeface="Roboto" panose="02000000000000000000" pitchFamily="2" charset="0"/>
              </a:rPr>
              <a:t>is je iets opgevallen aan het data object van het component ? Inderdaad het is een functie die een object </a:t>
            </a:r>
            <a:r>
              <a:rPr lang="nl-BE" dirty="0" err="1">
                <a:latin typeface="Roboto" panose="02000000000000000000" pitchFamily="2" charset="0"/>
                <a:ea typeface="Roboto" panose="02000000000000000000" pitchFamily="2" charset="0"/>
              </a:rPr>
              <a:t>returnt</a:t>
            </a:r>
            <a:r>
              <a:rPr lang="nl-BE" dirty="0">
                <a:latin typeface="Roboto" panose="02000000000000000000" pitchFamily="2" charset="0"/>
                <a:ea typeface="Roboto" panose="02000000000000000000" pitchFamily="2" charset="0"/>
              </a:rPr>
              <a:t>. Bij componenten moet het data element dus een functie zijn.</a:t>
            </a:r>
            <a:endParaRPr lang="nl-BE" b="1" dirty="0">
              <a:latin typeface="Roboto" panose="02000000000000000000" pitchFamily="2" charset="0"/>
              <a:ea typeface="Roboto" panose="02000000000000000000" pitchFamily="2" charset="0"/>
            </a:endParaRPr>
          </a:p>
        </p:txBody>
      </p:sp>
      <p:sp>
        <p:nvSpPr>
          <p:cNvPr id="4" name="Tekstvak 3"/>
          <p:cNvSpPr txBox="1"/>
          <p:nvPr/>
        </p:nvSpPr>
        <p:spPr>
          <a:xfrm>
            <a:off x="796954" y="4655890"/>
            <a:ext cx="10242958"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We kunnen componenten ook nesten in elkaar:</a:t>
            </a:r>
          </a:p>
        </p:txBody>
      </p:sp>
      <p:pic>
        <p:nvPicPr>
          <p:cNvPr id="5" name="Afbeelding 4"/>
          <p:cNvPicPr>
            <a:picLocks noChangeAspect="1"/>
          </p:cNvPicPr>
          <p:nvPr/>
        </p:nvPicPr>
        <p:blipFill>
          <a:blip r:embed="rId3"/>
          <a:stretch>
            <a:fillRect/>
          </a:stretch>
        </p:blipFill>
        <p:spPr>
          <a:xfrm>
            <a:off x="796954" y="5436634"/>
            <a:ext cx="4933950" cy="447675"/>
          </a:xfrm>
          <a:prstGeom prst="rect">
            <a:avLst/>
          </a:prstGeom>
        </p:spPr>
      </p:pic>
      <p:sp>
        <p:nvSpPr>
          <p:cNvPr id="6" name="Tekstvak 5"/>
          <p:cNvSpPr txBox="1"/>
          <p:nvPr/>
        </p:nvSpPr>
        <p:spPr>
          <a:xfrm>
            <a:off x="796954" y="6149130"/>
            <a:ext cx="10486239"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Zoals je ziet gebruikt vue een heel efficiënte manier om herhaling van code te voorkomen.</a:t>
            </a:r>
          </a:p>
        </p:txBody>
      </p:sp>
    </p:spTree>
    <p:extLst>
      <p:ext uri="{BB962C8B-B14F-4D97-AF65-F5344CB8AC3E}">
        <p14:creationId xmlns:p14="http://schemas.microsoft.com/office/powerpoint/2010/main" val="764489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04007" y="360727"/>
            <a:ext cx="10914077" cy="369332"/>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Communicatie tussen </a:t>
            </a:r>
            <a:r>
              <a:rPr lang="nl-BE" b="1" dirty="0" err="1">
                <a:latin typeface="Roboto" panose="02000000000000000000" pitchFamily="2" charset="0"/>
                <a:ea typeface="Roboto" panose="02000000000000000000" pitchFamily="2" charset="0"/>
              </a:rPr>
              <a:t>parent</a:t>
            </a:r>
            <a:r>
              <a:rPr lang="nl-BE" b="1" dirty="0">
                <a:latin typeface="Roboto" panose="02000000000000000000" pitchFamily="2" charset="0"/>
                <a:ea typeface="Roboto" panose="02000000000000000000" pitchFamily="2" charset="0"/>
              </a:rPr>
              <a:t> en </a:t>
            </a:r>
            <a:r>
              <a:rPr lang="nl-BE" b="1" dirty="0" err="1">
                <a:latin typeface="Roboto" panose="02000000000000000000" pitchFamily="2" charset="0"/>
                <a:ea typeface="Roboto" panose="02000000000000000000" pitchFamily="2" charset="0"/>
              </a:rPr>
              <a:t>child</a:t>
            </a:r>
            <a:r>
              <a:rPr lang="nl-BE" b="1" dirty="0">
                <a:latin typeface="Roboto" panose="02000000000000000000" pitchFamily="2" charset="0"/>
                <a:ea typeface="Roboto" panose="02000000000000000000" pitchFamily="2" charset="0"/>
              </a:rPr>
              <a:t> componenten.</a:t>
            </a:r>
          </a:p>
        </p:txBody>
      </p:sp>
      <p:pic>
        <p:nvPicPr>
          <p:cNvPr id="3" name="Afbeelding 2"/>
          <p:cNvPicPr>
            <a:picLocks noChangeAspect="1"/>
          </p:cNvPicPr>
          <p:nvPr/>
        </p:nvPicPr>
        <p:blipFill>
          <a:blip r:embed="rId2"/>
          <a:stretch>
            <a:fillRect/>
          </a:stretch>
        </p:blipFill>
        <p:spPr>
          <a:xfrm>
            <a:off x="813103" y="2055977"/>
            <a:ext cx="3143250" cy="2962275"/>
          </a:xfrm>
          <a:prstGeom prst="rect">
            <a:avLst/>
          </a:prstGeom>
        </p:spPr>
      </p:pic>
      <p:sp>
        <p:nvSpPr>
          <p:cNvPr id="7" name="Tekstvak 6"/>
          <p:cNvSpPr txBox="1"/>
          <p:nvPr/>
        </p:nvSpPr>
        <p:spPr>
          <a:xfrm>
            <a:off x="4077050" y="2768367"/>
            <a:ext cx="7080308" cy="1754326"/>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componenten van vue zijn gemaakt om in elkaar te gebruiken. Om goed te begrijpen hoe 2 geneste componenten met elkaar communiceren bestaat er dit schema.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We zullen beginnen met de communicatie van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naar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met behulp van </a:t>
            </a:r>
            <a:r>
              <a:rPr lang="nl-BE" b="1"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02491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755009" y="444617"/>
            <a:ext cx="10645630"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Props</a:t>
            </a:r>
            <a:endParaRPr lang="nl-BE" b="1" dirty="0">
              <a:latin typeface="Roboto" panose="02000000000000000000" pitchFamily="2" charset="0"/>
              <a:ea typeface="Roboto" panose="02000000000000000000" pitchFamily="2" charset="0"/>
            </a:endParaRPr>
          </a:p>
        </p:txBody>
      </p:sp>
      <p:sp>
        <p:nvSpPr>
          <p:cNvPr id="3" name="Tekstvak 2"/>
          <p:cNvSpPr txBox="1"/>
          <p:nvPr/>
        </p:nvSpPr>
        <p:spPr>
          <a:xfrm>
            <a:off x="755009" y="1060683"/>
            <a:ext cx="10553351" cy="646331"/>
          </a:xfrm>
          <a:prstGeom prst="rect">
            <a:avLst/>
          </a:prstGeom>
          <a:noFill/>
        </p:spPr>
        <p:txBody>
          <a:bodyPr wrap="square" rtlCol="0">
            <a:spAutoFit/>
          </a:bodyPr>
          <a:lstStyle/>
          <a:p>
            <a:r>
              <a:rPr lang="nl-BE" dirty="0"/>
              <a:t>Om data van de </a:t>
            </a:r>
            <a:r>
              <a:rPr lang="nl-BE" dirty="0" err="1"/>
              <a:t>parent</a:t>
            </a:r>
            <a:r>
              <a:rPr lang="nl-BE" dirty="0"/>
              <a:t> component naar de </a:t>
            </a:r>
            <a:r>
              <a:rPr lang="nl-BE" dirty="0" err="1"/>
              <a:t>child</a:t>
            </a:r>
            <a:r>
              <a:rPr lang="nl-BE" dirty="0"/>
              <a:t> component te krijgen moeten we </a:t>
            </a:r>
            <a:r>
              <a:rPr lang="nl-BE" dirty="0" err="1"/>
              <a:t>props</a:t>
            </a:r>
            <a:r>
              <a:rPr lang="nl-BE" dirty="0"/>
              <a:t> gebruiken. Om dit mogelijk te maken moeten we bij de </a:t>
            </a:r>
            <a:r>
              <a:rPr lang="nl-BE" dirty="0" err="1"/>
              <a:t>child</a:t>
            </a:r>
            <a:r>
              <a:rPr lang="nl-BE" dirty="0"/>
              <a:t> component een </a:t>
            </a:r>
            <a:r>
              <a:rPr lang="nl-BE" dirty="0" err="1"/>
              <a:t>props</a:t>
            </a:r>
            <a:r>
              <a:rPr lang="nl-BE" dirty="0"/>
              <a:t> array meegeven.</a:t>
            </a:r>
          </a:p>
        </p:txBody>
      </p:sp>
      <p:pic>
        <p:nvPicPr>
          <p:cNvPr id="4" name="Afbeelding 3"/>
          <p:cNvPicPr>
            <a:picLocks noChangeAspect="1"/>
          </p:cNvPicPr>
          <p:nvPr/>
        </p:nvPicPr>
        <p:blipFill>
          <a:blip r:embed="rId2"/>
          <a:stretch>
            <a:fillRect/>
          </a:stretch>
        </p:blipFill>
        <p:spPr>
          <a:xfrm>
            <a:off x="847288" y="2097410"/>
            <a:ext cx="1809750" cy="371475"/>
          </a:xfrm>
          <a:prstGeom prst="rect">
            <a:avLst/>
          </a:prstGeom>
        </p:spPr>
      </p:pic>
      <p:pic>
        <p:nvPicPr>
          <p:cNvPr id="5" name="Afbeelding 4"/>
          <p:cNvPicPr>
            <a:picLocks noChangeAspect="1"/>
          </p:cNvPicPr>
          <p:nvPr/>
        </p:nvPicPr>
        <p:blipFill>
          <a:blip r:embed="rId3"/>
          <a:stretch>
            <a:fillRect/>
          </a:stretch>
        </p:blipFill>
        <p:spPr>
          <a:xfrm>
            <a:off x="847288" y="3410998"/>
            <a:ext cx="3600450" cy="400050"/>
          </a:xfrm>
          <a:prstGeom prst="rect">
            <a:avLst/>
          </a:prstGeom>
        </p:spPr>
      </p:pic>
      <p:sp>
        <p:nvSpPr>
          <p:cNvPr id="6" name="Tekstvak 5"/>
          <p:cNvSpPr txBox="1"/>
          <p:nvPr/>
        </p:nvSpPr>
        <p:spPr>
          <a:xfrm>
            <a:off x="755009" y="2757402"/>
            <a:ext cx="9103774" cy="369332"/>
          </a:xfrm>
          <a:prstGeom prst="rect">
            <a:avLst/>
          </a:prstGeom>
          <a:noFill/>
        </p:spPr>
        <p:txBody>
          <a:bodyPr wrap="none" rtlCol="0">
            <a:spAutoFit/>
          </a:bodyPr>
          <a:lstStyle/>
          <a:p>
            <a:r>
              <a:rPr lang="nl-BE" dirty="0">
                <a:latin typeface="Roboto" panose="02000000000000000000" pitchFamily="2" charset="0"/>
                <a:ea typeface="Roboto" panose="02000000000000000000" pitchFamily="2" charset="0"/>
              </a:rPr>
              <a:t>Dit kan dan gebruikt worden door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in de html of in de template van de Parent.</a:t>
            </a:r>
          </a:p>
        </p:txBody>
      </p:sp>
      <p:sp>
        <p:nvSpPr>
          <p:cNvPr id="7" name="Tekstvak 6"/>
          <p:cNvSpPr txBox="1"/>
          <p:nvPr/>
        </p:nvSpPr>
        <p:spPr>
          <a:xfrm>
            <a:off x="755009" y="4095312"/>
            <a:ext cx="10855354"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In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kan de prop ook gebruikt worden in methodes of </a:t>
            </a:r>
            <a:r>
              <a:rPr lang="nl-BE" dirty="0" err="1">
                <a:latin typeface="Roboto" panose="02000000000000000000" pitchFamily="2" charset="0"/>
                <a:ea typeface="Roboto" panose="02000000000000000000" pitchFamily="2" charset="0"/>
              </a:rPr>
              <a:t>computed</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uiteraard.</a:t>
            </a:r>
          </a:p>
          <a:p>
            <a:r>
              <a:rPr lang="nl-BE" dirty="0">
                <a:latin typeface="Roboto" panose="02000000000000000000" pitchFamily="2" charset="0"/>
                <a:ea typeface="Roboto" panose="02000000000000000000" pitchFamily="2" charset="0"/>
              </a:rPr>
              <a:t>De prop kan gebruik maken van deze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op dezelfde manier als een ander element van het data object.</a:t>
            </a:r>
          </a:p>
          <a:p>
            <a:endParaRPr lang="nl-BE" dirty="0"/>
          </a:p>
        </p:txBody>
      </p:sp>
      <p:pic>
        <p:nvPicPr>
          <p:cNvPr id="8" name="Afbeelding 7"/>
          <p:cNvPicPr>
            <a:picLocks noChangeAspect="1"/>
          </p:cNvPicPr>
          <p:nvPr/>
        </p:nvPicPr>
        <p:blipFill>
          <a:blip r:embed="rId4"/>
          <a:stretch>
            <a:fillRect/>
          </a:stretch>
        </p:blipFill>
        <p:spPr>
          <a:xfrm>
            <a:off x="847288" y="5216160"/>
            <a:ext cx="4810125" cy="1190625"/>
          </a:xfrm>
          <a:prstGeom prst="rect">
            <a:avLst/>
          </a:prstGeom>
        </p:spPr>
      </p:pic>
      <p:sp>
        <p:nvSpPr>
          <p:cNvPr id="9" name="Tekstvak 8"/>
          <p:cNvSpPr txBox="1"/>
          <p:nvPr/>
        </p:nvSpPr>
        <p:spPr>
          <a:xfrm>
            <a:off x="6090407" y="5216160"/>
            <a:ext cx="5310232" cy="923330"/>
          </a:xfrm>
          <a:prstGeom prst="rect">
            <a:avLst/>
          </a:prstGeom>
          <a:noFill/>
        </p:spPr>
        <p:txBody>
          <a:bodyPr wrap="square" rtlCol="0">
            <a:spAutoFit/>
          </a:bodyPr>
          <a:lstStyle/>
          <a:p>
            <a:r>
              <a:rPr lang="nl-BE" dirty="0"/>
              <a:t>Een prop werkt maar in 1 richting. De </a:t>
            </a:r>
            <a:r>
              <a:rPr lang="nl-BE" dirty="0" err="1"/>
              <a:t>parent</a:t>
            </a:r>
            <a:r>
              <a:rPr lang="nl-BE" dirty="0"/>
              <a:t> is de enige die de prop kan wijzigen. Als deze wordt </a:t>
            </a:r>
            <a:r>
              <a:rPr lang="nl-BE" dirty="0" err="1"/>
              <a:t>gewijzigt</a:t>
            </a:r>
            <a:r>
              <a:rPr lang="nl-BE" dirty="0"/>
              <a:t>, wijzigt de </a:t>
            </a:r>
            <a:r>
              <a:rPr lang="nl-BE" dirty="0" err="1"/>
              <a:t>child</a:t>
            </a:r>
            <a:r>
              <a:rPr lang="nl-BE" dirty="0"/>
              <a:t> component mee.</a:t>
            </a:r>
          </a:p>
        </p:txBody>
      </p:sp>
    </p:spTree>
    <p:extLst>
      <p:ext uri="{BB962C8B-B14F-4D97-AF65-F5344CB8AC3E}">
        <p14:creationId xmlns:p14="http://schemas.microsoft.com/office/powerpoint/2010/main" val="417951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11728" y="369116"/>
            <a:ext cx="11140580" cy="369332"/>
          </a:xfrm>
          <a:prstGeom prst="rect">
            <a:avLst/>
          </a:prstGeom>
          <a:noFill/>
        </p:spPr>
        <p:txBody>
          <a:bodyPr wrap="square" rtlCol="0">
            <a:spAutoFit/>
          </a:bodyPr>
          <a:lstStyle/>
          <a:p>
            <a:r>
              <a:rPr lang="nl-BE" b="1" dirty="0" err="1">
                <a:latin typeface="Roboto" panose="02000000000000000000" pitchFamily="2" charset="0"/>
                <a:ea typeface="Roboto" panose="02000000000000000000" pitchFamily="2" charset="0"/>
              </a:rPr>
              <a:t>Literal</a:t>
            </a:r>
            <a:r>
              <a:rPr lang="nl-BE" b="1" dirty="0">
                <a:latin typeface="Roboto" panose="02000000000000000000" pitchFamily="2" charset="0"/>
                <a:ea typeface="Roboto" panose="02000000000000000000" pitchFamily="2" charset="0"/>
              </a:rPr>
              <a:t> &amp; </a:t>
            </a:r>
            <a:r>
              <a:rPr lang="nl-BE" b="1" dirty="0" err="1">
                <a:latin typeface="Roboto" panose="02000000000000000000" pitchFamily="2" charset="0"/>
                <a:ea typeface="Roboto" panose="02000000000000000000" pitchFamily="2" charset="0"/>
              </a:rPr>
              <a:t>dynamic</a:t>
            </a:r>
            <a:r>
              <a:rPr lang="nl-BE" b="1" dirty="0">
                <a:latin typeface="Roboto" panose="02000000000000000000" pitchFamily="2" charset="0"/>
                <a:ea typeface="Roboto" panose="02000000000000000000" pitchFamily="2" charset="0"/>
              </a:rPr>
              <a:t> </a:t>
            </a:r>
            <a:r>
              <a:rPr lang="nl-BE" b="1" dirty="0" err="1">
                <a:latin typeface="Roboto" panose="02000000000000000000" pitchFamily="2" charset="0"/>
                <a:ea typeface="Roboto" panose="02000000000000000000" pitchFamily="2" charset="0"/>
              </a:rPr>
              <a:t>props</a:t>
            </a:r>
            <a:endParaRPr lang="nl-BE" b="1" dirty="0">
              <a:latin typeface="Roboto" panose="02000000000000000000" pitchFamily="2" charset="0"/>
              <a:ea typeface="Roboto" panose="02000000000000000000" pitchFamily="2" charset="0"/>
            </a:endParaRPr>
          </a:p>
        </p:txBody>
      </p:sp>
      <p:sp>
        <p:nvSpPr>
          <p:cNvPr id="3" name="Tekstvak 2"/>
          <p:cNvSpPr txBox="1"/>
          <p:nvPr/>
        </p:nvSpPr>
        <p:spPr>
          <a:xfrm>
            <a:off x="511728" y="1206892"/>
            <a:ext cx="10729520"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Er worden vaak fouten gemaakt waarbij </a:t>
            </a:r>
            <a:r>
              <a:rPr lang="nl-BE" dirty="0" err="1">
                <a:latin typeface="Roboto" panose="02000000000000000000" pitchFamily="2" charset="0"/>
                <a:ea typeface="Roboto" panose="02000000000000000000" pitchFamily="2" charset="0"/>
              </a:rPr>
              <a:t>dynamic</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worden meegegeven als </a:t>
            </a:r>
            <a:r>
              <a:rPr lang="nl-BE" dirty="0" err="1">
                <a:latin typeface="Roboto" panose="02000000000000000000" pitchFamily="2" charset="0"/>
                <a:ea typeface="Roboto" panose="02000000000000000000" pitchFamily="2" charset="0"/>
              </a:rPr>
              <a:t>literal</a:t>
            </a:r>
            <a:r>
              <a:rPr lang="nl-BE" dirty="0">
                <a:latin typeface="Roboto" panose="02000000000000000000" pitchFamily="2" charset="0"/>
                <a:ea typeface="Roboto" panose="02000000000000000000" pitchFamily="2" charset="0"/>
              </a:rPr>
              <a:t> </a:t>
            </a:r>
            <a:r>
              <a:rPr lang="nl-BE" dirty="0" err="1">
                <a:latin typeface="Roboto" panose="02000000000000000000" pitchFamily="2" charset="0"/>
                <a:ea typeface="Roboto" panose="02000000000000000000" pitchFamily="2" charset="0"/>
              </a:rPr>
              <a:t>props</a:t>
            </a:r>
            <a:r>
              <a:rPr lang="nl-BE" dirty="0">
                <a:latin typeface="Roboto" panose="02000000000000000000" pitchFamily="2" charset="0"/>
                <a:ea typeface="Roboto" panose="02000000000000000000" pitchFamily="2" charset="0"/>
              </a:rPr>
              <a:t>. </a:t>
            </a:r>
            <a:br>
              <a:rPr lang="nl-BE" dirty="0">
                <a:latin typeface="Roboto" panose="02000000000000000000" pitchFamily="2" charset="0"/>
                <a:ea typeface="Roboto" panose="02000000000000000000" pitchFamily="2" charset="0"/>
              </a:rPr>
            </a:br>
            <a:r>
              <a:rPr lang="nl-BE" dirty="0">
                <a:latin typeface="Roboto" panose="02000000000000000000" pitchFamily="2" charset="0"/>
                <a:ea typeface="Roboto" panose="02000000000000000000" pitchFamily="2" charset="0"/>
              </a:rPr>
              <a:t>Daarom dit puntje.</a:t>
            </a:r>
          </a:p>
        </p:txBody>
      </p:sp>
      <p:pic>
        <p:nvPicPr>
          <p:cNvPr id="4" name="Afbeelding 3"/>
          <p:cNvPicPr>
            <a:picLocks noChangeAspect="1"/>
          </p:cNvPicPr>
          <p:nvPr/>
        </p:nvPicPr>
        <p:blipFill>
          <a:blip r:embed="rId2"/>
          <a:stretch>
            <a:fillRect/>
          </a:stretch>
        </p:blipFill>
        <p:spPr>
          <a:xfrm>
            <a:off x="590943" y="2895906"/>
            <a:ext cx="2352675" cy="428625"/>
          </a:xfrm>
          <a:prstGeom prst="rect">
            <a:avLst/>
          </a:prstGeom>
        </p:spPr>
      </p:pic>
      <p:sp>
        <p:nvSpPr>
          <p:cNvPr id="5" name="Tekstvak 4"/>
          <p:cNvSpPr txBox="1"/>
          <p:nvPr/>
        </p:nvSpPr>
        <p:spPr>
          <a:xfrm>
            <a:off x="511728" y="2093425"/>
            <a:ext cx="9588617"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Wil je iets </a:t>
            </a:r>
            <a:r>
              <a:rPr lang="nl-BE" dirty="0" err="1">
                <a:latin typeface="Roboto" panose="02000000000000000000" pitchFamily="2" charset="0"/>
                <a:ea typeface="Roboto" panose="02000000000000000000" pitchFamily="2" charset="0"/>
              </a:rPr>
              <a:t>literal</a:t>
            </a:r>
            <a:r>
              <a:rPr lang="nl-BE" dirty="0">
                <a:latin typeface="Roboto" panose="02000000000000000000" pitchFamily="2" charset="0"/>
                <a:ea typeface="Roboto" panose="02000000000000000000" pitchFamily="2" charset="0"/>
              </a:rPr>
              <a:t> meegeven ? Dan kan het zo:</a:t>
            </a:r>
          </a:p>
        </p:txBody>
      </p:sp>
      <p:sp>
        <p:nvSpPr>
          <p:cNvPr id="7" name="Tekstvak 6"/>
          <p:cNvSpPr txBox="1"/>
          <p:nvPr/>
        </p:nvSpPr>
        <p:spPr>
          <a:xfrm>
            <a:off x="590943" y="3833769"/>
            <a:ext cx="10096631" cy="923330"/>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Maar wil je iets </a:t>
            </a:r>
            <a:r>
              <a:rPr lang="nl-BE" dirty="0" err="1">
                <a:latin typeface="Roboto" panose="02000000000000000000" pitchFamily="2" charset="0"/>
                <a:ea typeface="Roboto" panose="02000000000000000000" pitchFamily="2" charset="0"/>
              </a:rPr>
              <a:t>dynamic</a:t>
            </a:r>
            <a:r>
              <a:rPr lang="nl-BE" dirty="0">
                <a:latin typeface="Roboto" panose="02000000000000000000" pitchFamily="2" charset="0"/>
                <a:ea typeface="Roboto" panose="02000000000000000000" pitchFamily="2" charset="0"/>
              </a:rPr>
              <a:t> meegeven ? Dus wil je die “1” niet als string maar als getal meegeven ? Dan zal je v-bind moeten gebruiken.</a:t>
            </a:r>
          </a:p>
          <a:p>
            <a:endParaRPr lang="nl-BE" dirty="0">
              <a:latin typeface="Roboto" panose="02000000000000000000" pitchFamily="2" charset="0"/>
              <a:ea typeface="Roboto" panose="02000000000000000000" pitchFamily="2" charset="0"/>
            </a:endParaRPr>
          </a:p>
        </p:txBody>
      </p:sp>
      <p:pic>
        <p:nvPicPr>
          <p:cNvPr id="8" name="Afbeelding 7"/>
          <p:cNvPicPr>
            <a:picLocks noChangeAspect="1"/>
          </p:cNvPicPr>
          <p:nvPr/>
        </p:nvPicPr>
        <p:blipFill>
          <a:blip r:embed="rId3"/>
          <a:stretch>
            <a:fillRect/>
          </a:stretch>
        </p:blipFill>
        <p:spPr>
          <a:xfrm>
            <a:off x="590943" y="5112171"/>
            <a:ext cx="2933700" cy="542925"/>
          </a:xfrm>
          <a:prstGeom prst="rect">
            <a:avLst/>
          </a:prstGeom>
        </p:spPr>
      </p:pic>
    </p:spTree>
    <p:extLst>
      <p:ext uri="{BB962C8B-B14F-4D97-AF65-F5344CB8AC3E}">
        <p14:creationId xmlns:p14="http://schemas.microsoft.com/office/powerpoint/2010/main" val="212722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964734" y="528506"/>
            <a:ext cx="6082018" cy="923330"/>
          </a:xfrm>
          <a:prstGeom prst="rect">
            <a:avLst/>
          </a:prstGeom>
          <a:noFill/>
        </p:spPr>
        <p:txBody>
          <a:bodyPr wrap="square" rtlCol="0">
            <a:spAutoFit/>
          </a:bodyPr>
          <a:lstStyle/>
          <a:p>
            <a:r>
              <a:rPr lang="nl-BE" sz="5400" dirty="0">
                <a:latin typeface="Headline One" panose="00000400000000000000" pitchFamily="2" charset="0"/>
              </a:rPr>
              <a:t>Reactiviteit</a:t>
            </a:r>
          </a:p>
        </p:txBody>
      </p:sp>
      <p:sp>
        <p:nvSpPr>
          <p:cNvPr id="3" name="Tekstvak 2"/>
          <p:cNvSpPr txBox="1"/>
          <p:nvPr/>
        </p:nvSpPr>
        <p:spPr>
          <a:xfrm>
            <a:off x="864066" y="4360332"/>
            <a:ext cx="9756396" cy="646331"/>
          </a:xfrm>
          <a:prstGeom prst="rect">
            <a:avLst/>
          </a:prstGeom>
          <a:noFill/>
        </p:spPr>
        <p:txBody>
          <a:bodyPr wrap="square" rtlCol="0">
            <a:spAutoFit/>
          </a:bodyPr>
          <a:lstStyle/>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 er is </a:t>
            </a:r>
            <a:r>
              <a:rPr lang="nl-BE" dirty="0" err="1">
                <a:latin typeface="Roboto" panose="02000000000000000000" pitchFamily="2" charset="0"/>
                <a:ea typeface="Roboto" panose="02000000000000000000" pitchFamily="2" charset="0"/>
              </a:rPr>
              <a:t>two</a:t>
            </a:r>
            <a:r>
              <a:rPr lang="nl-BE" dirty="0">
                <a:latin typeface="Roboto" panose="02000000000000000000" pitchFamily="2" charset="0"/>
                <a:ea typeface="Roboto" panose="02000000000000000000" pitchFamily="2" charset="0"/>
              </a:rPr>
              <a:t>-way binding-&gt; als de ene veranderd, veranderd de ander mee !</a:t>
            </a:r>
          </a:p>
        </p:txBody>
      </p:sp>
      <p:pic>
        <p:nvPicPr>
          <p:cNvPr id="4" name="Afbeelding 3"/>
          <p:cNvPicPr>
            <a:picLocks noChangeAspect="1"/>
          </p:cNvPicPr>
          <p:nvPr/>
        </p:nvPicPr>
        <p:blipFill>
          <a:blip r:embed="rId2"/>
          <a:stretch>
            <a:fillRect/>
          </a:stretch>
        </p:blipFill>
        <p:spPr>
          <a:xfrm>
            <a:off x="964734" y="2815326"/>
            <a:ext cx="3543300" cy="1371600"/>
          </a:xfrm>
          <a:prstGeom prst="rect">
            <a:avLst/>
          </a:prstGeom>
        </p:spPr>
      </p:pic>
      <p:pic>
        <p:nvPicPr>
          <p:cNvPr id="5" name="Afbeelding 4"/>
          <p:cNvPicPr>
            <a:picLocks noChangeAspect="1"/>
          </p:cNvPicPr>
          <p:nvPr/>
        </p:nvPicPr>
        <p:blipFill>
          <a:blip r:embed="rId3"/>
          <a:stretch>
            <a:fillRect/>
          </a:stretch>
        </p:blipFill>
        <p:spPr>
          <a:xfrm>
            <a:off x="5842932" y="2817350"/>
            <a:ext cx="2686050" cy="895350"/>
          </a:xfrm>
          <a:prstGeom prst="rect">
            <a:avLst/>
          </a:prstGeom>
        </p:spPr>
      </p:pic>
      <p:sp>
        <p:nvSpPr>
          <p:cNvPr id="6" name="Tekstvak 5"/>
          <p:cNvSpPr txBox="1"/>
          <p:nvPr/>
        </p:nvSpPr>
        <p:spPr>
          <a:xfrm>
            <a:off x="864066" y="5180069"/>
            <a:ext cx="5801358" cy="1200329"/>
          </a:xfrm>
          <a:prstGeom prst="rect">
            <a:avLst/>
          </a:prstGeom>
          <a:noFill/>
        </p:spPr>
        <p:txBody>
          <a:bodyPr wrap="square" rtlCol="0">
            <a:spAutoFit/>
          </a:bodyPr>
          <a:lstStyle/>
          <a:p>
            <a:r>
              <a:rPr lang="nl-BE" sz="2400" dirty="0"/>
              <a:t> -&gt; Geen event </a:t>
            </a:r>
            <a:r>
              <a:rPr lang="nl-BE" sz="2400" dirty="0" err="1"/>
              <a:t>listener</a:t>
            </a:r>
            <a:r>
              <a:rPr lang="nl-BE" sz="2400" dirty="0"/>
              <a:t> nodig om het in de html aan te  passen. Vue doet dit allemaal vanzelf.</a:t>
            </a:r>
          </a:p>
        </p:txBody>
      </p:sp>
      <p:sp>
        <p:nvSpPr>
          <p:cNvPr id="7" name="Tekstvak 6"/>
          <p:cNvSpPr txBox="1"/>
          <p:nvPr/>
        </p:nvSpPr>
        <p:spPr>
          <a:xfrm>
            <a:off x="964734" y="1862356"/>
            <a:ext cx="8137321"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Variabelen in vue koppelen aan een html element is een eitje.</a:t>
            </a:r>
          </a:p>
          <a:p>
            <a:endParaRPr lang="nl-BE" dirty="0"/>
          </a:p>
        </p:txBody>
      </p:sp>
    </p:spTree>
    <p:extLst>
      <p:ext uri="{BB962C8B-B14F-4D97-AF65-F5344CB8AC3E}">
        <p14:creationId xmlns:p14="http://schemas.microsoft.com/office/powerpoint/2010/main" val="928306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20785" y="226503"/>
            <a:ext cx="11031523" cy="369332"/>
          </a:xfrm>
          <a:prstGeom prst="rect">
            <a:avLst/>
          </a:prstGeom>
          <a:noFill/>
        </p:spPr>
        <p:txBody>
          <a:bodyPr wrap="square" rtlCol="0">
            <a:spAutoFit/>
          </a:bodyPr>
          <a:lstStyle/>
          <a:p>
            <a:r>
              <a:rPr lang="nl-BE" b="1" dirty="0">
                <a:latin typeface="Roboto" panose="02000000000000000000" pitchFamily="2" charset="0"/>
                <a:ea typeface="Roboto" panose="02000000000000000000" pitchFamily="2" charset="0"/>
              </a:rPr>
              <a:t>Events</a:t>
            </a:r>
          </a:p>
        </p:txBody>
      </p:sp>
      <p:sp>
        <p:nvSpPr>
          <p:cNvPr id="3" name="Tekstvak 2"/>
          <p:cNvSpPr txBox="1"/>
          <p:nvPr/>
        </p:nvSpPr>
        <p:spPr>
          <a:xfrm>
            <a:off x="620785" y="906011"/>
            <a:ext cx="10612074" cy="646331"/>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Om data van 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naar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te brengen zal er een event </a:t>
            </a:r>
            <a:r>
              <a:rPr lang="nl-BE" dirty="0" err="1">
                <a:latin typeface="Roboto" panose="02000000000000000000" pitchFamily="2" charset="0"/>
                <a:ea typeface="Roboto" panose="02000000000000000000" pitchFamily="2" charset="0"/>
              </a:rPr>
              <a:t>geëmit</a:t>
            </a:r>
            <a:r>
              <a:rPr lang="nl-BE" dirty="0">
                <a:latin typeface="Roboto" panose="02000000000000000000" pitchFamily="2" charset="0"/>
                <a:ea typeface="Roboto" panose="02000000000000000000" pitchFamily="2" charset="0"/>
              </a:rPr>
              <a:t> moeten worden.</a:t>
            </a:r>
          </a:p>
        </p:txBody>
      </p:sp>
      <p:sp>
        <p:nvSpPr>
          <p:cNvPr id="4" name="Tekstvak 3"/>
          <p:cNvSpPr txBox="1"/>
          <p:nvPr/>
        </p:nvSpPr>
        <p:spPr>
          <a:xfrm>
            <a:off x="620785" y="1778466"/>
            <a:ext cx="10637241" cy="147732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De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zal dus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emitName</a:t>
            </a:r>
            <a:r>
              <a:rPr lang="nl-BE" dirty="0">
                <a:latin typeface="Roboto" panose="02000000000000000000" pitchFamily="2" charset="0"/>
                <a:ea typeface="Roboto" panose="02000000000000000000" pitchFamily="2" charset="0"/>
              </a:rPr>
              <a:t>') moeten doen en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zal op die event kunnen gebruiken om iets te </a:t>
            </a:r>
            <a:r>
              <a:rPr lang="nl-BE" dirty="0" err="1">
                <a:latin typeface="Roboto" panose="02000000000000000000" pitchFamily="2" charset="0"/>
                <a:ea typeface="Roboto" panose="02000000000000000000" pitchFamily="2" charset="0"/>
              </a:rPr>
              <a:t>triggeren</a:t>
            </a:r>
            <a:r>
              <a:rPr lang="nl-BE" dirty="0">
                <a:latin typeface="Roboto" panose="02000000000000000000" pitchFamily="2" charset="0"/>
                <a:ea typeface="Roboto" panose="02000000000000000000" pitchFamily="2" charset="0"/>
              </a:rPr>
              <a:t> met </a:t>
            </a:r>
            <a:r>
              <a:rPr lang="nl-BE" dirty="0" err="1">
                <a:latin typeface="Roboto" panose="02000000000000000000" pitchFamily="2" charset="0"/>
                <a:ea typeface="Roboto" panose="02000000000000000000" pitchFamily="2" charset="0"/>
              </a:rPr>
              <a:t>v-on:emitName</a:t>
            </a:r>
            <a:r>
              <a:rPr lang="nl-BE" dirty="0">
                <a:latin typeface="Roboto" panose="02000000000000000000" pitchFamily="2" charset="0"/>
                <a:ea typeface="Roboto" panose="02000000000000000000" pitchFamily="2" charset="0"/>
              </a:rPr>
              <a:t>=“</a:t>
            </a:r>
            <a:r>
              <a:rPr lang="nl-BE" dirty="0" err="1">
                <a:latin typeface="Roboto" panose="02000000000000000000" pitchFamily="2" charset="0"/>
                <a:ea typeface="Roboto" panose="02000000000000000000" pitchFamily="2" charset="0"/>
              </a:rPr>
              <a:t>function</a:t>
            </a:r>
            <a:r>
              <a:rPr lang="nl-BE" dirty="0">
                <a:latin typeface="Roboto" panose="02000000000000000000" pitchFamily="2" charset="0"/>
                <a:ea typeface="Roboto" panose="02000000000000000000" pitchFamily="2" charset="0"/>
              </a:rPr>
              <a:t>”. </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Een voorbeeld: Ik wil een input field de mogelijkheid geven om de achtergrond van de div waarin het zich bevind te wijzigen door het </a:t>
            </a:r>
            <a:r>
              <a:rPr lang="nl-BE" dirty="0" err="1">
                <a:latin typeface="Roboto" panose="02000000000000000000" pitchFamily="2" charset="0"/>
                <a:ea typeface="Roboto" panose="02000000000000000000" pitchFamily="2" charset="0"/>
              </a:rPr>
              <a:t>inputten</a:t>
            </a:r>
            <a:r>
              <a:rPr lang="nl-BE" dirty="0">
                <a:latin typeface="Roboto" panose="02000000000000000000" pitchFamily="2" charset="0"/>
                <a:ea typeface="Roboto" panose="02000000000000000000" pitchFamily="2" charset="0"/>
              </a:rPr>
              <a:t> van een kleur.</a:t>
            </a:r>
          </a:p>
        </p:txBody>
      </p:sp>
      <p:pic>
        <p:nvPicPr>
          <p:cNvPr id="5" name="Afbeelding 4"/>
          <p:cNvPicPr>
            <a:picLocks noChangeAspect="1"/>
          </p:cNvPicPr>
          <p:nvPr/>
        </p:nvPicPr>
        <p:blipFill>
          <a:blip r:embed="rId2"/>
          <a:stretch>
            <a:fillRect/>
          </a:stretch>
        </p:blipFill>
        <p:spPr>
          <a:xfrm>
            <a:off x="4971526" y="3753155"/>
            <a:ext cx="6286500" cy="2371725"/>
          </a:xfrm>
          <a:prstGeom prst="rect">
            <a:avLst/>
          </a:prstGeom>
        </p:spPr>
      </p:pic>
      <p:sp>
        <p:nvSpPr>
          <p:cNvPr id="6" name="Tekstvak 5"/>
          <p:cNvSpPr txBox="1"/>
          <p:nvPr/>
        </p:nvSpPr>
        <p:spPr>
          <a:xfrm>
            <a:off x="620785" y="3753155"/>
            <a:ext cx="4236441" cy="2031325"/>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Eerst maak je het </a:t>
            </a:r>
            <a:r>
              <a:rPr lang="nl-BE" dirty="0" err="1">
                <a:latin typeface="Roboto" panose="02000000000000000000" pitchFamily="2" charset="0"/>
                <a:ea typeface="Roboto" panose="02000000000000000000" pitchFamily="2" charset="0"/>
              </a:rPr>
              <a:t>child</a:t>
            </a:r>
            <a:r>
              <a:rPr lang="nl-BE" dirty="0">
                <a:latin typeface="Roboto" panose="02000000000000000000" pitchFamily="2" charset="0"/>
                <a:ea typeface="Roboto" panose="02000000000000000000" pitchFamily="2" charset="0"/>
              </a:rPr>
              <a:t> component aan.</a:t>
            </a:r>
          </a:p>
          <a:p>
            <a:r>
              <a:rPr lang="nl-BE" dirty="0">
                <a:latin typeface="Roboto" panose="02000000000000000000" pitchFamily="2" charset="0"/>
                <a:ea typeface="Roboto" panose="02000000000000000000" pitchFamily="2" charset="0"/>
              </a:rPr>
              <a:t> Hier met de naam </a:t>
            </a:r>
            <a:r>
              <a:rPr lang="nl-BE" dirty="0" err="1">
                <a:latin typeface="Roboto" panose="02000000000000000000" pitchFamily="2" charset="0"/>
                <a:ea typeface="Roboto" panose="02000000000000000000" pitchFamily="2" charset="0"/>
              </a:rPr>
              <a:t>color</a:t>
            </a:r>
            <a:r>
              <a:rPr lang="nl-BE" dirty="0">
                <a:latin typeface="Roboto" panose="02000000000000000000" pitchFamily="2" charset="0"/>
                <a:ea typeface="Roboto" panose="02000000000000000000" pitchFamily="2" charset="0"/>
              </a:rPr>
              <a:t>-input-</a:t>
            </a:r>
            <a:r>
              <a:rPr lang="nl-BE" dirty="0" err="1">
                <a:latin typeface="Roboto" panose="02000000000000000000" pitchFamily="2" charset="0"/>
                <a:ea typeface="Roboto" panose="02000000000000000000" pitchFamily="2" charset="0"/>
              </a:rPr>
              <a:t>filed</a:t>
            </a:r>
            <a:r>
              <a:rPr lang="nl-BE" dirty="0">
                <a:latin typeface="Roboto" panose="02000000000000000000" pitchFamily="2" charset="0"/>
                <a:ea typeface="Roboto" panose="02000000000000000000" pitchFamily="2" charset="0"/>
              </a:rPr>
              <a:t>.</a:t>
            </a:r>
          </a:p>
          <a:p>
            <a:r>
              <a:rPr lang="nl-BE" dirty="0">
                <a:latin typeface="Roboto" panose="02000000000000000000" pitchFamily="2" charset="0"/>
                <a:ea typeface="Roboto" panose="02000000000000000000" pitchFamily="2" charset="0"/>
              </a:rPr>
              <a:t>Deze component heeft een </a:t>
            </a:r>
            <a:r>
              <a:rPr lang="nl-BE" dirty="0" err="1">
                <a:latin typeface="Roboto" panose="02000000000000000000" pitchFamily="2" charset="0"/>
                <a:ea typeface="Roboto" panose="02000000000000000000" pitchFamily="2" charset="0"/>
              </a:rPr>
              <a:t>watch</a:t>
            </a:r>
            <a:r>
              <a:rPr lang="nl-BE" dirty="0">
                <a:latin typeface="Roboto" panose="02000000000000000000" pitchFamily="2" charset="0"/>
                <a:ea typeface="Roboto" panose="02000000000000000000" pitchFamily="2" charset="0"/>
              </a:rPr>
              <a:t> op een variabele, als deze veranderd </a:t>
            </a:r>
            <a:r>
              <a:rPr lang="nl-BE" dirty="0" err="1">
                <a:latin typeface="Roboto" panose="02000000000000000000" pitchFamily="2" charset="0"/>
                <a:ea typeface="Roboto" panose="02000000000000000000" pitchFamily="2" charset="0"/>
              </a:rPr>
              <a:t>emit</a:t>
            </a:r>
            <a:r>
              <a:rPr lang="nl-BE" dirty="0">
                <a:latin typeface="Roboto" panose="02000000000000000000" pitchFamily="2" charset="0"/>
                <a:ea typeface="Roboto" panose="02000000000000000000" pitchFamily="2" charset="0"/>
              </a:rPr>
              <a:t> die “</a:t>
            </a:r>
            <a:r>
              <a:rPr lang="nl-BE" dirty="0" err="1">
                <a:latin typeface="Roboto" panose="02000000000000000000" pitchFamily="2" charset="0"/>
                <a:ea typeface="Roboto" panose="02000000000000000000" pitchFamily="2" charset="0"/>
              </a:rPr>
              <a:t>color</a:t>
            </a:r>
            <a:r>
              <a:rPr lang="nl-BE" dirty="0">
                <a:latin typeface="Roboto" panose="02000000000000000000" pitchFamily="2" charset="0"/>
                <a:ea typeface="Roboto" panose="02000000000000000000" pitchFamily="2" charset="0"/>
              </a:rPr>
              <a:t>-change” en geeft de nieuwe kleur mee.</a:t>
            </a:r>
          </a:p>
        </p:txBody>
      </p:sp>
    </p:spTree>
    <p:extLst>
      <p:ext uri="{BB962C8B-B14F-4D97-AF65-F5344CB8AC3E}">
        <p14:creationId xmlns:p14="http://schemas.microsoft.com/office/powerpoint/2010/main" val="2758525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478172" y="369116"/>
            <a:ext cx="11048301" cy="369332"/>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Dan maak je de </a:t>
            </a:r>
            <a:r>
              <a:rPr lang="nl-BE" dirty="0" err="1">
                <a:latin typeface="Roboto" panose="02000000000000000000" pitchFamily="2" charset="0"/>
                <a:ea typeface="Roboto" panose="02000000000000000000" pitchFamily="2" charset="0"/>
              </a:rPr>
              <a:t>parent</a:t>
            </a:r>
            <a:r>
              <a:rPr lang="nl-BE" dirty="0">
                <a:latin typeface="Roboto" panose="02000000000000000000" pitchFamily="2" charset="0"/>
                <a:ea typeface="Roboto" panose="02000000000000000000" pitchFamily="2" charset="0"/>
              </a:rPr>
              <a:t> component </a:t>
            </a:r>
          </a:p>
        </p:txBody>
      </p:sp>
      <p:pic>
        <p:nvPicPr>
          <p:cNvPr id="3" name="Afbeelding 2"/>
          <p:cNvPicPr>
            <a:picLocks noChangeAspect="1"/>
          </p:cNvPicPr>
          <p:nvPr/>
        </p:nvPicPr>
        <p:blipFill>
          <a:blip r:embed="rId2"/>
          <a:stretch>
            <a:fillRect/>
          </a:stretch>
        </p:blipFill>
        <p:spPr>
          <a:xfrm>
            <a:off x="478172" y="910205"/>
            <a:ext cx="9829800" cy="2286000"/>
          </a:xfrm>
          <a:prstGeom prst="rect">
            <a:avLst/>
          </a:prstGeom>
        </p:spPr>
      </p:pic>
      <p:sp>
        <p:nvSpPr>
          <p:cNvPr id="4" name="Tekstvak 3"/>
          <p:cNvSpPr txBox="1"/>
          <p:nvPr/>
        </p:nvSpPr>
        <p:spPr>
          <a:xfrm>
            <a:off x="478172" y="3545633"/>
            <a:ext cx="10597265" cy="2585323"/>
          </a:xfrm>
          <a:prstGeom prst="rect">
            <a:avLst/>
          </a:prstGeom>
          <a:noFill/>
        </p:spPr>
        <p:txBody>
          <a:bodyPr wrap="square" rtlCol="0">
            <a:spAutoFit/>
          </a:bodyPr>
          <a:lstStyle/>
          <a:p>
            <a:r>
              <a:rPr lang="nl-BE" dirty="0"/>
              <a:t>Deze component heeft een methode “</a:t>
            </a:r>
            <a:r>
              <a:rPr lang="nl-BE" dirty="0" err="1"/>
              <a:t>changeColor</a:t>
            </a:r>
            <a:r>
              <a:rPr lang="nl-BE" dirty="0"/>
              <a:t>(</a:t>
            </a:r>
            <a:r>
              <a:rPr lang="nl-BE" dirty="0" err="1"/>
              <a:t>color</a:t>
            </a:r>
            <a:r>
              <a:rPr lang="nl-BE" dirty="0"/>
              <a:t>)”. Deze methode veranderd de achtergrond kleur van de component naar de meegegeven </a:t>
            </a:r>
            <a:r>
              <a:rPr lang="nl-BE" dirty="0" err="1"/>
              <a:t>color</a:t>
            </a:r>
            <a:r>
              <a:rPr lang="nl-BE" dirty="0"/>
              <a:t> variabele.</a:t>
            </a:r>
          </a:p>
          <a:p>
            <a:endParaRPr lang="nl-BE" dirty="0"/>
          </a:p>
          <a:p>
            <a:r>
              <a:rPr lang="nl-BE" dirty="0"/>
              <a:t>In de template zie je ook dat er een </a:t>
            </a:r>
            <a:r>
              <a:rPr lang="nl-BE" dirty="0" err="1"/>
              <a:t>color</a:t>
            </a:r>
            <a:r>
              <a:rPr lang="nl-BE" dirty="0"/>
              <a:t>-input-field component wordt gebruikt.</a:t>
            </a:r>
          </a:p>
          <a:p>
            <a:endParaRPr lang="nl-BE" dirty="0"/>
          </a:p>
          <a:p>
            <a:r>
              <a:rPr lang="nl-BE" dirty="0"/>
              <a:t>De </a:t>
            </a:r>
            <a:r>
              <a:rPr lang="nl-BE" dirty="0" err="1"/>
              <a:t>parent</a:t>
            </a:r>
            <a:r>
              <a:rPr lang="nl-BE" dirty="0"/>
              <a:t> component voert de </a:t>
            </a:r>
            <a:r>
              <a:rPr lang="nl-BE" dirty="0" err="1"/>
              <a:t>changeColor</a:t>
            </a:r>
            <a:r>
              <a:rPr lang="nl-BE" dirty="0"/>
              <a:t> methode uit wanneer </a:t>
            </a:r>
            <a:r>
              <a:rPr lang="nl-BE" dirty="0" err="1"/>
              <a:t>color</a:t>
            </a:r>
            <a:r>
              <a:rPr lang="nl-BE" dirty="0"/>
              <a:t>-change </a:t>
            </a:r>
            <a:r>
              <a:rPr lang="nl-BE" dirty="0" err="1"/>
              <a:t>geëmit</a:t>
            </a:r>
            <a:r>
              <a:rPr lang="nl-BE" dirty="0"/>
              <a:t> wordt.</a:t>
            </a:r>
          </a:p>
          <a:p>
            <a:r>
              <a:rPr lang="nl-BE" dirty="0"/>
              <a:t>Het krijgt de kleur mee en verandert de kleur dus als er een juist kleur wordt meegegeven.</a:t>
            </a:r>
          </a:p>
          <a:p>
            <a:endParaRPr lang="nl-BE" dirty="0"/>
          </a:p>
          <a:p>
            <a:r>
              <a:rPr lang="nl-BE" dirty="0"/>
              <a:t>In de html hoef je alleen de </a:t>
            </a:r>
            <a:r>
              <a:rPr lang="nl-BE" dirty="0" err="1"/>
              <a:t>parent</a:t>
            </a:r>
            <a:r>
              <a:rPr lang="nl-BE" dirty="0"/>
              <a:t> aan de maken en </a:t>
            </a:r>
            <a:r>
              <a:rPr lang="nl-BE"/>
              <a:t>het werkt.</a:t>
            </a:r>
            <a:endParaRPr lang="nl-BE" dirty="0"/>
          </a:p>
        </p:txBody>
      </p:sp>
    </p:spTree>
    <p:extLst>
      <p:ext uri="{BB962C8B-B14F-4D97-AF65-F5344CB8AC3E}">
        <p14:creationId xmlns:p14="http://schemas.microsoft.com/office/powerpoint/2010/main" val="168389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696286" y="562062"/>
            <a:ext cx="7977931" cy="923330"/>
          </a:xfrm>
          <a:prstGeom prst="rect">
            <a:avLst/>
          </a:prstGeom>
          <a:noFill/>
        </p:spPr>
        <p:txBody>
          <a:bodyPr wrap="square" rtlCol="0">
            <a:spAutoFit/>
          </a:bodyPr>
          <a:lstStyle/>
          <a:p>
            <a:r>
              <a:rPr lang="nl-BE" sz="5400" dirty="0">
                <a:latin typeface="Headline One" panose="00000400000000000000" pitchFamily="2" charset="0"/>
              </a:rPr>
              <a:t>Het bouwen van componenten</a:t>
            </a:r>
          </a:p>
        </p:txBody>
      </p:sp>
      <p:sp>
        <p:nvSpPr>
          <p:cNvPr id="3" name="Tekstvak 2"/>
          <p:cNvSpPr txBox="1"/>
          <p:nvPr/>
        </p:nvSpPr>
        <p:spPr>
          <a:xfrm>
            <a:off x="805343" y="1912690"/>
            <a:ext cx="7868874" cy="646331"/>
          </a:xfrm>
          <a:prstGeom prst="rect">
            <a:avLst/>
          </a:prstGeom>
          <a:noFill/>
        </p:spPr>
        <p:txBody>
          <a:bodyPr wrap="square" rtlCol="0">
            <a:spAutoFit/>
          </a:bodyPr>
          <a:lstStyle/>
          <a:p>
            <a:r>
              <a:rPr lang="nl-BE" dirty="0"/>
              <a:t>Het is ook heel makkelijk om je applicatie op te splitsen in componenten! Dit maakt je code enorm gestructureerd.</a:t>
            </a:r>
          </a:p>
        </p:txBody>
      </p:sp>
      <p:pic>
        <p:nvPicPr>
          <p:cNvPr id="4" name="Afbeelding 3"/>
          <p:cNvPicPr>
            <a:picLocks noChangeAspect="1"/>
          </p:cNvPicPr>
          <p:nvPr/>
        </p:nvPicPr>
        <p:blipFill>
          <a:blip r:embed="rId2"/>
          <a:stretch>
            <a:fillRect/>
          </a:stretch>
        </p:blipFill>
        <p:spPr>
          <a:xfrm>
            <a:off x="805343" y="2928597"/>
            <a:ext cx="4162425" cy="1724025"/>
          </a:xfrm>
          <a:prstGeom prst="rect">
            <a:avLst/>
          </a:prstGeom>
        </p:spPr>
      </p:pic>
      <p:pic>
        <p:nvPicPr>
          <p:cNvPr id="5" name="Afbeelding 4"/>
          <p:cNvPicPr>
            <a:picLocks noChangeAspect="1"/>
          </p:cNvPicPr>
          <p:nvPr/>
        </p:nvPicPr>
        <p:blipFill>
          <a:blip r:embed="rId3"/>
          <a:stretch>
            <a:fillRect/>
          </a:stretch>
        </p:blipFill>
        <p:spPr>
          <a:xfrm>
            <a:off x="5814204" y="2924504"/>
            <a:ext cx="3476625" cy="533400"/>
          </a:xfrm>
          <a:prstGeom prst="rect">
            <a:avLst/>
          </a:prstGeom>
        </p:spPr>
      </p:pic>
      <p:sp>
        <p:nvSpPr>
          <p:cNvPr id="6" name="Tekstvak 5"/>
          <p:cNvSpPr txBox="1"/>
          <p:nvPr/>
        </p:nvSpPr>
        <p:spPr>
          <a:xfrm>
            <a:off x="696286" y="5022198"/>
            <a:ext cx="8758535" cy="646331"/>
          </a:xfrm>
          <a:prstGeom prst="rect">
            <a:avLst/>
          </a:prstGeom>
          <a:noFill/>
        </p:spPr>
        <p:txBody>
          <a:bodyPr wrap="square" rtlCol="0">
            <a:spAutoFit/>
          </a:bodyPr>
          <a:lstStyle/>
          <a:p>
            <a:r>
              <a:rPr lang="nl-BE" b="1" dirty="0"/>
              <a:t>Nu kan 1 functie binnen verschillende instanties van hetzelfde component onafhankelijk van elkaar werken.</a:t>
            </a:r>
          </a:p>
        </p:txBody>
      </p:sp>
    </p:spTree>
    <p:extLst>
      <p:ext uri="{BB962C8B-B14F-4D97-AF65-F5344CB8AC3E}">
        <p14:creationId xmlns:p14="http://schemas.microsoft.com/office/powerpoint/2010/main" val="165172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124125" y="629173"/>
            <a:ext cx="9806729" cy="923330"/>
          </a:xfrm>
          <a:prstGeom prst="rect">
            <a:avLst/>
          </a:prstGeom>
          <a:noFill/>
        </p:spPr>
        <p:txBody>
          <a:bodyPr wrap="square" rtlCol="0">
            <a:spAutoFit/>
          </a:bodyPr>
          <a:lstStyle/>
          <a:p>
            <a:pPr algn="ctr"/>
            <a:r>
              <a:rPr lang="nl-BE" sz="5400" dirty="0">
                <a:latin typeface="Headline One" panose="00000400000000000000" pitchFamily="2" charset="0"/>
              </a:rPr>
              <a:t>performance</a:t>
            </a:r>
          </a:p>
        </p:txBody>
      </p:sp>
      <p:sp>
        <p:nvSpPr>
          <p:cNvPr id="3" name="Tekstvak 2"/>
          <p:cNvSpPr txBox="1"/>
          <p:nvPr/>
        </p:nvSpPr>
        <p:spPr>
          <a:xfrm>
            <a:off x="2176942" y="2130804"/>
            <a:ext cx="7701094" cy="3416320"/>
          </a:xfrm>
          <a:prstGeom prst="rect">
            <a:avLst/>
          </a:prstGeom>
          <a:noFill/>
        </p:spPr>
        <p:txBody>
          <a:bodyPr wrap="square" rtlCol="0">
            <a:spAutoFit/>
          </a:bodyPr>
          <a:lstStyle/>
          <a:p>
            <a:r>
              <a:rPr lang="nl-BE" b="1" dirty="0"/>
              <a:t>Met al de </a:t>
            </a:r>
            <a:r>
              <a:rPr lang="nl-BE" b="1" dirty="0" err="1"/>
              <a:t>dublle</a:t>
            </a:r>
            <a:r>
              <a:rPr lang="nl-BE" b="1" dirty="0"/>
              <a:t> data binding zou je denken dat met een grote applicatie, de </a:t>
            </a:r>
            <a:r>
              <a:rPr lang="nl-BE" b="1" dirty="0" err="1"/>
              <a:t>performantie</a:t>
            </a:r>
            <a:r>
              <a:rPr lang="nl-BE" b="1" dirty="0"/>
              <a:t> er onder kan lijden.</a:t>
            </a:r>
          </a:p>
          <a:p>
            <a:endParaRPr lang="nl-BE" dirty="0"/>
          </a:p>
          <a:p>
            <a:r>
              <a:rPr lang="nl-BE" dirty="0"/>
              <a:t>Vue pakt dit goed aan. Met de :</a:t>
            </a:r>
          </a:p>
          <a:p>
            <a:endParaRPr lang="nl-BE" dirty="0"/>
          </a:p>
          <a:p>
            <a:r>
              <a:rPr lang="nl-BE" dirty="0"/>
              <a:t> </a:t>
            </a:r>
            <a:r>
              <a:rPr lang="nl-BE" i="1" dirty="0"/>
              <a:t>” </a:t>
            </a:r>
            <a:r>
              <a:rPr lang="en-US" i="1" dirty="0"/>
              <a:t>transparent dependency-tracking observation system with </a:t>
            </a:r>
            <a:r>
              <a:rPr lang="en-US" i="1" dirty="0" err="1"/>
              <a:t>async</a:t>
            </a:r>
            <a:r>
              <a:rPr lang="en-US" i="1" dirty="0"/>
              <a:t> queueing</a:t>
            </a:r>
            <a:r>
              <a:rPr lang="nl-BE" dirty="0"/>
              <a:t>”  </a:t>
            </a:r>
          </a:p>
          <a:p>
            <a:endParaRPr lang="nl-BE" dirty="0"/>
          </a:p>
          <a:p>
            <a:r>
              <a:rPr lang="nl-BE" dirty="0"/>
              <a:t>Wat betekent dit ? </a:t>
            </a:r>
          </a:p>
          <a:p>
            <a:r>
              <a:rPr lang="nl-BE" dirty="0"/>
              <a:t>Alle veranderingen worden onafhankelijk van elkaar getriggerd. </a:t>
            </a:r>
          </a:p>
          <a:p>
            <a:r>
              <a:rPr lang="nl-BE" dirty="0"/>
              <a:t>(als er geen expliciete relaties met elkaar hebben)</a:t>
            </a:r>
          </a:p>
          <a:p>
            <a:endParaRPr lang="nl-BE" dirty="0"/>
          </a:p>
          <a:p>
            <a:r>
              <a:rPr lang="nl-BE" dirty="0"/>
              <a:t>-&gt; </a:t>
            </a:r>
            <a:r>
              <a:rPr lang="nl-BE" b="1" dirty="0"/>
              <a:t>performance omhoog</a:t>
            </a:r>
            <a:r>
              <a:rPr lang="nl-BE" dirty="0"/>
              <a:t>.</a:t>
            </a:r>
          </a:p>
        </p:txBody>
      </p:sp>
    </p:spTree>
    <p:extLst>
      <p:ext uri="{BB962C8B-B14F-4D97-AF65-F5344CB8AC3E}">
        <p14:creationId xmlns:p14="http://schemas.microsoft.com/office/powerpoint/2010/main" val="367635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503339" y="503339"/>
            <a:ext cx="11073468" cy="923330"/>
          </a:xfrm>
          <a:prstGeom prst="rect">
            <a:avLst/>
          </a:prstGeom>
          <a:noFill/>
        </p:spPr>
        <p:txBody>
          <a:bodyPr wrap="square" rtlCol="0">
            <a:spAutoFit/>
          </a:bodyPr>
          <a:lstStyle/>
          <a:p>
            <a:pPr algn="ctr"/>
            <a:r>
              <a:rPr lang="nl-BE" sz="5400" dirty="0" err="1">
                <a:latin typeface="Headline One" panose="00000400000000000000" pitchFamily="2" charset="0"/>
              </a:rPr>
              <a:t>Getting</a:t>
            </a:r>
            <a:r>
              <a:rPr lang="nl-BE" sz="5400" dirty="0">
                <a:latin typeface="Headline One" panose="00000400000000000000" pitchFamily="2" charset="0"/>
              </a:rPr>
              <a:t> </a:t>
            </a:r>
            <a:r>
              <a:rPr lang="nl-BE" sz="5400" dirty="0" err="1">
                <a:latin typeface="Headline One" panose="00000400000000000000" pitchFamily="2" charset="0"/>
              </a:rPr>
              <a:t>started</a:t>
            </a:r>
            <a:r>
              <a:rPr lang="nl-BE" sz="5400" dirty="0">
                <a:latin typeface="Headline One" panose="00000400000000000000" pitchFamily="2" charset="0"/>
              </a:rPr>
              <a:t>:</a:t>
            </a:r>
          </a:p>
        </p:txBody>
      </p:sp>
      <p:pic>
        <p:nvPicPr>
          <p:cNvPr id="3" name="Afbeelding 2"/>
          <p:cNvPicPr>
            <a:picLocks noChangeAspect="1"/>
          </p:cNvPicPr>
          <p:nvPr/>
        </p:nvPicPr>
        <p:blipFill>
          <a:blip r:embed="rId2"/>
          <a:stretch>
            <a:fillRect/>
          </a:stretch>
        </p:blipFill>
        <p:spPr>
          <a:xfrm>
            <a:off x="2317844" y="3713510"/>
            <a:ext cx="3143250" cy="1209675"/>
          </a:xfrm>
          <a:prstGeom prst="rect">
            <a:avLst/>
          </a:prstGeom>
        </p:spPr>
      </p:pic>
      <p:pic>
        <p:nvPicPr>
          <p:cNvPr id="4" name="Afbeelding 3"/>
          <p:cNvPicPr>
            <a:picLocks noChangeAspect="1"/>
          </p:cNvPicPr>
          <p:nvPr/>
        </p:nvPicPr>
        <p:blipFill>
          <a:blip r:embed="rId3"/>
          <a:stretch>
            <a:fillRect/>
          </a:stretch>
        </p:blipFill>
        <p:spPr>
          <a:xfrm>
            <a:off x="6644081" y="3692518"/>
            <a:ext cx="2857500" cy="723900"/>
          </a:xfrm>
          <a:prstGeom prst="rect">
            <a:avLst/>
          </a:prstGeom>
        </p:spPr>
      </p:pic>
      <p:sp>
        <p:nvSpPr>
          <p:cNvPr id="5" name="Tekstvak 4"/>
          <p:cNvSpPr txBox="1"/>
          <p:nvPr/>
        </p:nvSpPr>
        <p:spPr>
          <a:xfrm>
            <a:off x="2189526" y="1959429"/>
            <a:ext cx="7312055" cy="1200329"/>
          </a:xfrm>
          <a:prstGeom prst="rect">
            <a:avLst/>
          </a:prstGeom>
          <a:noFill/>
        </p:spPr>
        <p:txBody>
          <a:bodyPr wrap="square" rtlCol="0">
            <a:spAutoFit/>
          </a:bodyPr>
          <a:lstStyle/>
          <a:p>
            <a:r>
              <a:rPr lang="nl-BE" dirty="0"/>
              <a:t>Maak Vue instantie aan,  bind het aan een html element en je bent klaar om te starten ! </a:t>
            </a:r>
          </a:p>
          <a:p>
            <a:endParaRPr lang="nl-BE" dirty="0"/>
          </a:p>
          <a:p>
            <a:r>
              <a:rPr lang="nl-BE" b="1" dirty="0"/>
              <a:t>Hoe binden ? Met behulp van een id.</a:t>
            </a:r>
          </a:p>
        </p:txBody>
      </p:sp>
    </p:spTree>
    <p:extLst>
      <p:ext uri="{BB962C8B-B14F-4D97-AF65-F5344CB8AC3E}">
        <p14:creationId xmlns:p14="http://schemas.microsoft.com/office/powerpoint/2010/main" val="8211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864067" y="280070"/>
            <a:ext cx="10385570" cy="923330"/>
          </a:xfrm>
          <a:prstGeom prst="rect">
            <a:avLst/>
          </a:prstGeom>
        </p:spPr>
        <p:txBody>
          <a:bodyPr wrap="square">
            <a:spAutoFit/>
          </a:bodyPr>
          <a:lstStyle/>
          <a:p>
            <a:pPr algn="ctr"/>
            <a:r>
              <a:rPr lang="nl-BE" sz="5400" dirty="0">
                <a:latin typeface="Headline One" panose="00000400000000000000" pitchFamily="2" charset="0"/>
              </a:rPr>
              <a:t>Basics</a:t>
            </a:r>
          </a:p>
        </p:txBody>
      </p:sp>
      <p:sp>
        <p:nvSpPr>
          <p:cNvPr id="3" name="Tekstvak 2"/>
          <p:cNvSpPr txBox="1"/>
          <p:nvPr/>
        </p:nvSpPr>
        <p:spPr>
          <a:xfrm>
            <a:off x="1256497" y="1540949"/>
            <a:ext cx="3894344" cy="923330"/>
          </a:xfrm>
          <a:prstGeom prst="rect">
            <a:avLst/>
          </a:prstGeom>
          <a:noFill/>
        </p:spPr>
        <p:txBody>
          <a:bodyPr wrap="square" rtlCol="0">
            <a:spAutoFit/>
          </a:bodyPr>
          <a:lstStyle/>
          <a:p>
            <a:pPr marL="285750" indent="-285750">
              <a:buFont typeface="Arial" panose="020B0604020202020204" pitchFamily="34" charset="0"/>
              <a:buChar char="•"/>
            </a:pPr>
            <a:r>
              <a:rPr lang="nl-BE" dirty="0"/>
              <a:t>- </a:t>
            </a:r>
            <a:r>
              <a:rPr lang="nl-BE" b="1" dirty="0" err="1"/>
              <a:t>Conditionals</a:t>
            </a:r>
            <a:r>
              <a:rPr lang="nl-BE" dirty="0"/>
              <a:t> : een </a:t>
            </a:r>
            <a:r>
              <a:rPr lang="nl-BE" dirty="0" err="1"/>
              <a:t>if</a:t>
            </a:r>
            <a:r>
              <a:rPr lang="nl-BE" dirty="0"/>
              <a:t> statement –&gt;</a:t>
            </a:r>
          </a:p>
          <a:p>
            <a:r>
              <a:rPr lang="nl-BE" b="1" dirty="0"/>
              <a:t>      </a:t>
            </a:r>
          </a:p>
          <a:p>
            <a:r>
              <a:rPr lang="nl-BE" b="1" dirty="0" err="1"/>
              <a:t>v-if</a:t>
            </a:r>
            <a:r>
              <a:rPr lang="nl-BE" b="1" dirty="0"/>
              <a:t>  -&gt;   v-</a:t>
            </a:r>
            <a:r>
              <a:rPr lang="nl-BE" b="1" dirty="0" err="1"/>
              <a:t>else</a:t>
            </a:r>
            <a:endParaRPr lang="nl-BE" b="1" dirty="0"/>
          </a:p>
        </p:txBody>
      </p:sp>
      <p:pic>
        <p:nvPicPr>
          <p:cNvPr id="4" name="Afbeelding 3"/>
          <p:cNvPicPr>
            <a:picLocks noChangeAspect="1"/>
          </p:cNvPicPr>
          <p:nvPr/>
        </p:nvPicPr>
        <p:blipFill>
          <a:blip r:embed="rId2"/>
          <a:stretch>
            <a:fillRect/>
          </a:stretch>
        </p:blipFill>
        <p:spPr>
          <a:xfrm>
            <a:off x="6365392" y="1572433"/>
            <a:ext cx="3562350" cy="723900"/>
          </a:xfrm>
          <a:prstGeom prst="rect">
            <a:avLst/>
          </a:prstGeom>
        </p:spPr>
      </p:pic>
      <p:pic>
        <p:nvPicPr>
          <p:cNvPr id="5" name="Afbeelding 4"/>
          <p:cNvPicPr>
            <a:picLocks noChangeAspect="1"/>
          </p:cNvPicPr>
          <p:nvPr/>
        </p:nvPicPr>
        <p:blipFill>
          <a:blip r:embed="rId3"/>
          <a:stretch>
            <a:fillRect/>
          </a:stretch>
        </p:blipFill>
        <p:spPr>
          <a:xfrm>
            <a:off x="6365392" y="2670408"/>
            <a:ext cx="3295650" cy="1609725"/>
          </a:xfrm>
          <a:prstGeom prst="rect">
            <a:avLst/>
          </a:prstGeom>
        </p:spPr>
      </p:pic>
      <p:sp>
        <p:nvSpPr>
          <p:cNvPr id="6" name="Tekstvak 5"/>
          <p:cNvSpPr txBox="1"/>
          <p:nvPr/>
        </p:nvSpPr>
        <p:spPr>
          <a:xfrm>
            <a:off x="1256497" y="2890969"/>
            <a:ext cx="3377681" cy="1477328"/>
          </a:xfrm>
          <a:prstGeom prst="rect">
            <a:avLst/>
          </a:prstGeom>
          <a:noFill/>
        </p:spPr>
        <p:txBody>
          <a:bodyPr wrap="square" rtlCol="0">
            <a:spAutoFit/>
          </a:bodyPr>
          <a:lstStyle/>
          <a:p>
            <a:pPr marL="285750" indent="-285750">
              <a:buFont typeface="Arial" panose="020B0604020202020204" pitchFamily="34" charset="0"/>
              <a:buChar char="•"/>
            </a:pPr>
            <a:r>
              <a:rPr lang="nl-BE" b="1" dirty="0"/>
              <a:t>Loops</a:t>
            </a:r>
            <a:r>
              <a:rPr lang="nl-BE" dirty="0"/>
              <a:t> : een </a:t>
            </a:r>
            <a:r>
              <a:rPr lang="nl-BE" dirty="0" err="1"/>
              <a:t>for</a:t>
            </a:r>
            <a:r>
              <a:rPr lang="nl-BE" dirty="0"/>
              <a:t> loop -&gt;</a:t>
            </a:r>
          </a:p>
          <a:p>
            <a:pPr marL="285750" indent="-285750">
              <a:buFont typeface="Arial" panose="020B0604020202020204" pitchFamily="34" charset="0"/>
              <a:buChar char="•"/>
            </a:pPr>
            <a:endParaRPr lang="nl-BE" dirty="0"/>
          </a:p>
          <a:p>
            <a:r>
              <a:rPr lang="nl-BE" b="1" dirty="0"/>
              <a:t>v-</a:t>
            </a:r>
            <a:r>
              <a:rPr lang="nl-BE" b="1" dirty="0" err="1"/>
              <a:t>for</a:t>
            </a:r>
            <a:r>
              <a:rPr lang="nl-BE" b="1" dirty="0"/>
              <a:t>=“var in array” </a:t>
            </a:r>
          </a:p>
          <a:p>
            <a:r>
              <a:rPr lang="nl-BE" dirty="0"/>
              <a:t>of</a:t>
            </a:r>
          </a:p>
          <a:p>
            <a:r>
              <a:rPr lang="en-US" b="1" dirty="0"/>
              <a:t>v-for="(key, value) in object"</a:t>
            </a:r>
            <a:endParaRPr lang="nl-BE" b="1" dirty="0"/>
          </a:p>
        </p:txBody>
      </p:sp>
      <p:pic>
        <p:nvPicPr>
          <p:cNvPr id="7" name="Afbeelding 6"/>
          <p:cNvPicPr>
            <a:picLocks noChangeAspect="1"/>
          </p:cNvPicPr>
          <p:nvPr/>
        </p:nvPicPr>
        <p:blipFill>
          <a:blip r:embed="rId4"/>
          <a:stretch>
            <a:fillRect/>
          </a:stretch>
        </p:blipFill>
        <p:spPr>
          <a:xfrm>
            <a:off x="6365392" y="4549676"/>
            <a:ext cx="4781550" cy="533400"/>
          </a:xfrm>
          <a:prstGeom prst="rect">
            <a:avLst/>
          </a:prstGeom>
        </p:spPr>
      </p:pic>
      <p:sp>
        <p:nvSpPr>
          <p:cNvPr id="8" name="Tekstvak 7"/>
          <p:cNvSpPr txBox="1"/>
          <p:nvPr/>
        </p:nvSpPr>
        <p:spPr>
          <a:xfrm>
            <a:off x="1256497" y="4549676"/>
            <a:ext cx="4087291" cy="2308324"/>
          </a:xfrm>
          <a:prstGeom prst="rect">
            <a:avLst/>
          </a:prstGeom>
          <a:noFill/>
        </p:spPr>
        <p:txBody>
          <a:bodyPr wrap="square" rtlCol="0">
            <a:spAutoFit/>
          </a:bodyPr>
          <a:lstStyle/>
          <a:p>
            <a:pPr marL="285750" indent="-285750">
              <a:buFont typeface="Arial" panose="020B0604020202020204" pitchFamily="34" charset="0"/>
              <a:buChar char="•"/>
            </a:pPr>
            <a:r>
              <a:rPr lang="nl-BE" dirty="0"/>
              <a:t>-</a:t>
            </a:r>
            <a:r>
              <a:rPr lang="nl-BE" b="1" dirty="0"/>
              <a:t>User-input</a:t>
            </a:r>
            <a:r>
              <a:rPr lang="nl-BE" dirty="0"/>
              <a:t>: een </a:t>
            </a:r>
            <a:r>
              <a:rPr lang="nl-BE" dirty="0" err="1"/>
              <a:t>onclick</a:t>
            </a:r>
            <a:r>
              <a:rPr lang="nl-BE" dirty="0"/>
              <a:t> methode -&gt;</a:t>
            </a:r>
          </a:p>
          <a:p>
            <a:pPr marL="285750" indent="-285750">
              <a:buFont typeface="Arial" panose="020B0604020202020204" pitchFamily="34" charset="0"/>
              <a:buChar char="•"/>
            </a:pPr>
            <a:endParaRPr lang="nl-BE" dirty="0"/>
          </a:p>
          <a:p>
            <a:r>
              <a:rPr lang="nl-BE" b="1" dirty="0" err="1"/>
              <a:t>v-on:”event</a:t>
            </a:r>
            <a:r>
              <a:rPr lang="nl-BE" b="1" dirty="0"/>
              <a:t>”</a:t>
            </a:r>
          </a:p>
          <a:p>
            <a:pPr marL="285750" indent="-285750">
              <a:buFont typeface="Arial" panose="020B0604020202020204" pitchFamily="34" charset="0"/>
              <a:buChar char="•"/>
            </a:pPr>
            <a:endParaRPr lang="nl-BE" dirty="0"/>
          </a:p>
          <a:p>
            <a:r>
              <a:rPr lang="nl-BE" dirty="0"/>
              <a:t>Je vue instantie zal hierbij ook een methode object moeten hebben -&gt;</a:t>
            </a:r>
          </a:p>
          <a:p>
            <a:pPr marL="285750" indent="-285750">
              <a:buFont typeface="Arial" panose="020B0604020202020204" pitchFamily="34" charset="0"/>
              <a:buChar char="•"/>
            </a:pPr>
            <a:endParaRPr lang="nl-BE" dirty="0"/>
          </a:p>
          <a:p>
            <a:endParaRPr lang="nl-BE" dirty="0"/>
          </a:p>
        </p:txBody>
      </p:sp>
      <p:pic>
        <p:nvPicPr>
          <p:cNvPr id="9" name="Afbeelding 8"/>
          <p:cNvPicPr>
            <a:picLocks noChangeAspect="1"/>
          </p:cNvPicPr>
          <p:nvPr/>
        </p:nvPicPr>
        <p:blipFill>
          <a:blip r:embed="rId5"/>
          <a:stretch>
            <a:fillRect/>
          </a:stretch>
        </p:blipFill>
        <p:spPr>
          <a:xfrm>
            <a:off x="6365392" y="5464537"/>
            <a:ext cx="3152775" cy="1038225"/>
          </a:xfrm>
          <a:prstGeom prst="rect">
            <a:avLst/>
          </a:prstGeom>
        </p:spPr>
      </p:pic>
    </p:spTree>
    <p:extLst>
      <p:ext uri="{BB962C8B-B14F-4D97-AF65-F5344CB8AC3E}">
        <p14:creationId xmlns:p14="http://schemas.microsoft.com/office/powerpoint/2010/main" val="306838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1034473" y="258618"/>
            <a:ext cx="9698182" cy="923330"/>
          </a:xfrm>
          <a:prstGeom prst="rect">
            <a:avLst/>
          </a:prstGeom>
          <a:noFill/>
        </p:spPr>
        <p:txBody>
          <a:bodyPr wrap="square" rtlCol="0">
            <a:spAutoFit/>
          </a:bodyPr>
          <a:lstStyle/>
          <a:p>
            <a:pPr algn="ctr"/>
            <a:r>
              <a:rPr lang="nl-BE" sz="5400" dirty="0">
                <a:latin typeface="Headline One" panose="00000400000000000000" pitchFamily="2" charset="0"/>
              </a:rPr>
              <a:t>DATA object</a:t>
            </a:r>
          </a:p>
        </p:txBody>
      </p:sp>
      <p:sp>
        <p:nvSpPr>
          <p:cNvPr id="3" name="Tekstvak 2"/>
          <p:cNvSpPr txBox="1"/>
          <p:nvPr/>
        </p:nvSpPr>
        <p:spPr>
          <a:xfrm>
            <a:off x="775855" y="1625600"/>
            <a:ext cx="10741890" cy="1200329"/>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Het data object ga je veel gebruiken ! Elke vue instantie gebruikt variabelen uit dit object. Je kan het zien als de model van een vue instantie. </a:t>
            </a:r>
          </a:p>
          <a:p>
            <a:endParaRPr lang="nl-BE" dirty="0">
              <a:latin typeface="Roboto" panose="02000000000000000000" pitchFamily="2" charset="0"/>
              <a:ea typeface="Roboto" panose="02000000000000000000" pitchFamily="2" charset="0"/>
            </a:endParaRPr>
          </a:p>
          <a:p>
            <a:r>
              <a:rPr lang="nl-BE" b="1" dirty="0">
                <a:latin typeface="Roboto" panose="02000000000000000000" pitchFamily="2" charset="0"/>
                <a:ea typeface="Roboto" panose="02000000000000000000" pitchFamily="2" charset="0"/>
              </a:rPr>
              <a:t>Hoe gebruiken ?</a:t>
            </a:r>
          </a:p>
        </p:txBody>
      </p:sp>
      <p:pic>
        <p:nvPicPr>
          <p:cNvPr id="4" name="Afbeelding 3"/>
          <p:cNvPicPr>
            <a:picLocks noChangeAspect="1"/>
          </p:cNvPicPr>
          <p:nvPr/>
        </p:nvPicPr>
        <p:blipFill>
          <a:blip r:embed="rId2"/>
          <a:stretch>
            <a:fillRect/>
          </a:stretch>
        </p:blipFill>
        <p:spPr>
          <a:xfrm>
            <a:off x="775855" y="3482039"/>
            <a:ext cx="2495550" cy="1295400"/>
          </a:xfrm>
          <a:prstGeom prst="rect">
            <a:avLst/>
          </a:prstGeom>
        </p:spPr>
      </p:pic>
      <p:sp>
        <p:nvSpPr>
          <p:cNvPr id="5" name="Tekstvak 4"/>
          <p:cNvSpPr txBox="1"/>
          <p:nvPr/>
        </p:nvSpPr>
        <p:spPr>
          <a:xfrm>
            <a:off x="4144161" y="3482039"/>
            <a:ext cx="2281806" cy="369332"/>
          </a:xfrm>
          <a:prstGeom prst="rect">
            <a:avLst/>
          </a:prstGeom>
          <a:noFill/>
        </p:spPr>
        <p:txBody>
          <a:bodyPr wrap="square" rtlCol="0">
            <a:spAutoFit/>
          </a:bodyPr>
          <a:lstStyle/>
          <a:p>
            <a:r>
              <a:rPr lang="nl-BE" dirty="0"/>
              <a:t>Of gewoon :</a:t>
            </a:r>
          </a:p>
        </p:txBody>
      </p:sp>
      <p:pic>
        <p:nvPicPr>
          <p:cNvPr id="6" name="Afbeelding 5"/>
          <p:cNvPicPr>
            <a:picLocks noChangeAspect="1"/>
          </p:cNvPicPr>
          <p:nvPr/>
        </p:nvPicPr>
        <p:blipFill>
          <a:blip r:embed="rId3"/>
          <a:stretch>
            <a:fillRect/>
          </a:stretch>
        </p:blipFill>
        <p:spPr>
          <a:xfrm>
            <a:off x="6308564" y="3370358"/>
            <a:ext cx="2695575" cy="962025"/>
          </a:xfrm>
          <a:prstGeom prst="rect">
            <a:avLst/>
          </a:prstGeom>
        </p:spPr>
      </p:pic>
      <p:sp>
        <p:nvSpPr>
          <p:cNvPr id="7" name="Tekstvak 6"/>
          <p:cNvSpPr txBox="1"/>
          <p:nvPr/>
        </p:nvSpPr>
        <p:spPr>
          <a:xfrm>
            <a:off x="775855" y="5142451"/>
            <a:ext cx="10741890" cy="1477328"/>
          </a:xfrm>
          <a:prstGeom prst="rect">
            <a:avLst/>
          </a:prstGeom>
          <a:noFill/>
        </p:spPr>
        <p:txBody>
          <a:bodyPr wrap="square" rtlCol="0">
            <a:spAutoFit/>
          </a:bodyPr>
          <a:lstStyle/>
          <a:p>
            <a:r>
              <a:rPr lang="nl-BE" dirty="0"/>
              <a:t>Hier is </a:t>
            </a:r>
            <a:r>
              <a:rPr lang="nl-BE" dirty="0" err="1"/>
              <a:t>two</a:t>
            </a:r>
            <a:r>
              <a:rPr lang="nl-BE" dirty="0"/>
              <a:t>-way-binding ook van toepassing:</a:t>
            </a:r>
          </a:p>
          <a:p>
            <a:endParaRPr lang="nl-BE" dirty="0"/>
          </a:p>
          <a:p>
            <a:r>
              <a:rPr lang="nl-BE" dirty="0"/>
              <a:t>Verander je  “</a:t>
            </a:r>
            <a:r>
              <a:rPr lang="nl-BE" dirty="0" err="1"/>
              <a:t>vm.kop</a:t>
            </a:r>
            <a:r>
              <a:rPr lang="nl-BE" dirty="0"/>
              <a:t>” dan zal “</a:t>
            </a:r>
            <a:r>
              <a:rPr lang="nl-BE" dirty="0" err="1"/>
              <a:t>data.kop</a:t>
            </a:r>
            <a:r>
              <a:rPr lang="nl-BE" dirty="0"/>
              <a:t>” mee veranderen en </a:t>
            </a:r>
            <a:r>
              <a:rPr lang="nl-BE" dirty="0" err="1"/>
              <a:t>vice</a:t>
            </a:r>
            <a:r>
              <a:rPr lang="nl-BE" dirty="0"/>
              <a:t> </a:t>
            </a:r>
            <a:r>
              <a:rPr lang="nl-BE" dirty="0" err="1"/>
              <a:t>verca</a:t>
            </a:r>
            <a:r>
              <a:rPr lang="nl-BE" dirty="0"/>
              <a:t>.</a:t>
            </a:r>
          </a:p>
          <a:p>
            <a:endParaRPr lang="nl-BE" dirty="0"/>
          </a:p>
          <a:p>
            <a:r>
              <a:rPr lang="nl-BE" b="1" dirty="0"/>
              <a:t>Heel makkelijk en intuïtief in gebruik.</a:t>
            </a:r>
          </a:p>
        </p:txBody>
      </p:sp>
    </p:spTree>
    <p:extLst>
      <p:ext uri="{BB962C8B-B14F-4D97-AF65-F5344CB8AC3E}">
        <p14:creationId xmlns:p14="http://schemas.microsoft.com/office/powerpoint/2010/main" val="122209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696285" y="377505"/>
            <a:ext cx="10788243" cy="923330"/>
          </a:xfrm>
          <a:prstGeom prst="rect">
            <a:avLst/>
          </a:prstGeom>
          <a:noFill/>
        </p:spPr>
        <p:txBody>
          <a:bodyPr wrap="square" rtlCol="0">
            <a:spAutoFit/>
          </a:bodyPr>
          <a:lstStyle/>
          <a:p>
            <a:pPr algn="ctr"/>
            <a:r>
              <a:rPr lang="nl-BE" sz="5400" dirty="0">
                <a:latin typeface="Headline One" panose="00000400000000000000" pitchFamily="2" charset="0"/>
              </a:rPr>
              <a:t>Vue eigenschappen en methodes</a:t>
            </a:r>
          </a:p>
        </p:txBody>
      </p:sp>
      <p:sp>
        <p:nvSpPr>
          <p:cNvPr id="4" name="Tekstvak 3"/>
          <p:cNvSpPr txBox="1"/>
          <p:nvPr/>
        </p:nvSpPr>
        <p:spPr>
          <a:xfrm>
            <a:off x="788565" y="1770077"/>
            <a:ext cx="5066951" cy="3970318"/>
          </a:xfrm>
          <a:prstGeom prst="rect">
            <a:avLst/>
          </a:prstGeom>
          <a:noFill/>
        </p:spPr>
        <p:txBody>
          <a:bodyPr wrap="square" rtlCol="0">
            <a:spAutoFit/>
          </a:bodyPr>
          <a:lstStyle/>
          <a:p>
            <a:r>
              <a:rPr lang="nl-BE" dirty="0">
                <a:latin typeface="Roboto" panose="02000000000000000000" pitchFamily="2" charset="0"/>
                <a:ea typeface="Roboto" panose="02000000000000000000" pitchFamily="2" charset="0"/>
              </a:rPr>
              <a:t>Vue heeft ook een heleboel voorgeprogrammeerde </a:t>
            </a:r>
            <a:r>
              <a:rPr lang="nl-BE" dirty="0" err="1">
                <a:latin typeface="Roboto" panose="02000000000000000000" pitchFamily="2" charset="0"/>
                <a:ea typeface="Roboto" panose="02000000000000000000" pitchFamily="2" charset="0"/>
              </a:rPr>
              <a:t>properties</a:t>
            </a:r>
            <a:r>
              <a:rPr lang="nl-BE" dirty="0">
                <a:latin typeface="Roboto" panose="02000000000000000000" pitchFamily="2" charset="0"/>
                <a:ea typeface="Roboto" panose="02000000000000000000" pitchFamily="2" charset="0"/>
              </a:rPr>
              <a:t> en methodes.</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Deze worden aangeduid met een $ teken.</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Bijvoorbeeld: </a:t>
            </a:r>
          </a:p>
          <a:p>
            <a:r>
              <a:rPr lang="nl-BE" dirty="0" err="1">
                <a:latin typeface="Roboto" panose="02000000000000000000" pitchFamily="2" charset="0"/>
                <a:ea typeface="Roboto" panose="02000000000000000000" pitchFamily="2" charset="0"/>
              </a:rPr>
              <a:t>app.$data</a:t>
            </a:r>
            <a:r>
              <a:rPr lang="nl-BE" dirty="0">
                <a:latin typeface="Roboto" panose="02000000000000000000" pitchFamily="2" charset="0"/>
                <a:ea typeface="Roboto" panose="02000000000000000000" pitchFamily="2" charset="0"/>
              </a:rPr>
              <a:t> -&gt; dit is het data </a:t>
            </a:r>
            <a:r>
              <a:rPr lang="nl-BE" dirty="0" err="1">
                <a:latin typeface="Roboto" panose="02000000000000000000" pitchFamily="2" charset="0"/>
                <a:ea typeface="Roboto" panose="02000000000000000000" pitchFamily="2" charset="0"/>
              </a:rPr>
              <a:t>opbject</a:t>
            </a:r>
            <a:r>
              <a:rPr lang="nl-BE" dirty="0">
                <a:latin typeface="Roboto" panose="02000000000000000000" pitchFamily="2" charset="0"/>
                <a:ea typeface="Roboto" panose="02000000000000000000" pitchFamily="2" charset="0"/>
              </a:rPr>
              <a:t> van je instantie.</a:t>
            </a:r>
          </a:p>
          <a:p>
            <a:endParaRPr lang="nl-BE" dirty="0">
              <a:latin typeface="Roboto" panose="02000000000000000000" pitchFamily="2" charset="0"/>
              <a:ea typeface="Roboto" panose="02000000000000000000" pitchFamily="2" charset="0"/>
            </a:endParaRPr>
          </a:p>
          <a:p>
            <a:r>
              <a:rPr lang="nl-BE" dirty="0">
                <a:latin typeface="Roboto" panose="02000000000000000000" pitchFamily="2" charset="0"/>
                <a:ea typeface="Roboto" panose="02000000000000000000" pitchFamily="2" charset="0"/>
              </a:rPr>
              <a:t>Of </a:t>
            </a:r>
            <a:r>
              <a:rPr lang="nl-BE" dirty="0" err="1">
                <a:latin typeface="Roboto" panose="02000000000000000000" pitchFamily="2" charset="0"/>
                <a:ea typeface="Roboto" panose="02000000000000000000" pitchFamily="2" charset="0"/>
              </a:rPr>
              <a:t>app.$el</a:t>
            </a:r>
            <a:r>
              <a:rPr lang="nl-BE" dirty="0">
                <a:latin typeface="Roboto" panose="02000000000000000000" pitchFamily="2" charset="0"/>
                <a:ea typeface="Roboto" panose="02000000000000000000" pitchFamily="2" charset="0"/>
              </a:rPr>
              <a:t> -&gt; Dit stelt het html object voor waaraan de instantie is </a:t>
            </a:r>
            <a:r>
              <a:rPr lang="nl-BE" dirty="0" err="1">
                <a:latin typeface="Roboto" panose="02000000000000000000" pitchFamily="2" charset="0"/>
                <a:ea typeface="Roboto" panose="02000000000000000000" pitchFamily="2" charset="0"/>
              </a:rPr>
              <a:t>gekoppelt</a:t>
            </a:r>
            <a:r>
              <a:rPr lang="nl-BE" dirty="0">
                <a:latin typeface="Roboto" panose="02000000000000000000" pitchFamily="2" charset="0"/>
                <a:ea typeface="Roboto" panose="02000000000000000000" pitchFamily="2" charset="0"/>
              </a:rPr>
              <a:t>.</a:t>
            </a:r>
          </a:p>
          <a:p>
            <a:endParaRPr lang="nl-BE" dirty="0">
              <a:latin typeface="Roboto" panose="02000000000000000000" pitchFamily="2" charset="0"/>
              <a:ea typeface="Roboto" panose="02000000000000000000" pitchFamily="2" charset="0"/>
            </a:endParaRPr>
          </a:p>
          <a:p>
            <a:endParaRPr lang="nl-BE" dirty="0">
              <a:latin typeface="Roboto" panose="02000000000000000000" pitchFamily="2" charset="0"/>
              <a:ea typeface="Roboto" panose="02000000000000000000" pitchFamily="2" charset="0"/>
            </a:endParaRPr>
          </a:p>
        </p:txBody>
      </p:sp>
      <p:sp>
        <p:nvSpPr>
          <p:cNvPr id="5" name="Tekstvak 4"/>
          <p:cNvSpPr txBox="1"/>
          <p:nvPr/>
        </p:nvSpPr>
        <p:spPr>
          <a:xfrm>
            <a:off x="6442745" y="1862356"/>
            <a:ext cx="4580389" cy="1200329"/>
          </a:xfrm>
          <a:prstGeom prst="rect">
            <a:avLst/>
          </a:prstGeom>
          <a:noFill/>
        </p:spPr>
        <p:txBody>
          <a:bodyPr wrap="square" rtlCol="0">
            <a:spAutoFit/>
          </a:bodyPr>
          <a:lstStyle/>
          <a:p>
            <a:r>
              <a:rPr lang="nl-BE" dirty="0"/>
              <a:t>Er is ook de $</a:t>
            </a:r>
            <a:r>
              <a:rPr lang="nl-BE" dirty="0" err="1"/>
              <a:t>watch</a:t>
            </a:r>
            <a:r>
              <a:rPr lang="nl-BE" dirty="0"/>
              <a:t> methode. Met deze methode kan je een variabele in het oog houden en een functie uitvoeren wanneer deze variabele wijzigt.</a:t>
            </a:r>
          </a:p>
        </p:txBody>
      </p:sp>
      <p:pic>
        <p:nvPicPr>
          <p:cNvPr id="6" name="Afbeelding 5"/>
          <p:cNvPicPr>
            <a:picLocks noChangeAspect="1"/>
          </p:cNvPicPr>
          <p:nvPr/>
        </p:nvPicPr>
        <p:blipFill>
          <a:blip r:embed="rId2"/>
          <a:stretch>
            <a:fillRect/>
          </a:stretch>
        </p:blipFill>
        <p:spPr>
          <a:xfrm>
            <a:off x="5837339" y="4287805"/>
            <a:ext cx="5791200" cy="876300"/>
          </a:xfrm>
          <a:prstGeom prst="rect">
            <a:avLst/>
          </a:prstGeom>
        </p:spPr>
      </p:pic>
    </p:spTree>
    <p:extLst>
      <p:ext uri="{BB962C8B-B14F-4D97-AF65-F5344CB8AC3E}">
        <p14:creationId xmlns:p14="http://schemas.microsoft.com/office/powerpoint/2010/main" val="113512115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TotalTime>
  <Words>1850</Words>
  <Application>Microsoft Office PowerPoint</Application>
  <PresentationFormat>Breedbeeld</PresentationFormat>
  <Paragraphs>199</Paragraphs>
  <Slides>31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31</vt:i4>
      </vt:variant>
    </vt:vector>
  </HeadingPairs>
  <TitlesOfParts>
    <vt:vector size="37" baseType="lpstr">
      <vt:lpstr>Arial</vt:lpstr>
      <vt:lpstr>Calibri</vt:lpstr>
      <vt:lpstr>Calibri Light</vt:lpstr>
      <vt:lpstr>Headline One</vt:lpstr>
      <vt:lpstr>Roboto</vt:lpstr>
      <vt:lpstr>Kantoorthema</vt:lpstr>
      <vt:lpstr>    NEW TECHNOLOGY:  VUE.js  </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NEW TECHNOLOGY:  VUE.js  </dc:title>
  <dc:creator>seppe renty</dc:creator>
  <cp:lastModifiedBy>seppe renty</cp:lastModifiedBy>
  <cp:revision>89</cp:revision>
  <dcterms:created xsi:type="dcterms:W3CDTF">2016-11-07T11:24:13Z</dcterms:created>
  <dcterms:modified xsi:type="dcterms:W3CDTF">2016-11-09T13:08:53Z</dcterms:modified>
</cp:coreProperties>
</file>