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ru-RU" sz="4400">
                <a:solidFill>
                  <a:srgbClr val="000000"/>
                </a:solidFill>
                <a:latin typeface="Calibri Light"/>
              </a:rPr>
              <a:t>Click to edit the title text formatОбразец заголовка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3/20/15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E9F3690-3EC8-4A63-98BE-1260ECC8CEC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Рисунок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360" y="562680"/>
            <a:ext cx="6260040" cy="5316120"/>
          </a:xfrm>
          <a:prstGeom prst="rect">
            <a:avLst/>
          </a:prstGeom>
          <a:ln>
            <a:noFill/>
          </a:ln>
        </p:spPr>
      </p:pic>
      <p:pic>
        <p:nvPicPr>
          <p:cNvPr id="40" name="Picture 2" descr=""/>
          <p:cNvPicPr/>
          <p:nvPr/>
        </p:nvPicPr>
        <p:blipFill>
          <a:blip r:embed="rId2"/>
          <a:srcRect l="0" t="804583" r="0" b="828750"/>
          <a:stretch>
            <a:fillRect/>
          </a:stretch>
        </p:blipFill>
        <p:spPr>
          <a:xfrm>
            <a:off x="7406640" y="640080"/>
            <a:ext cx="3473640" cy="148716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7541640" y="3566160"/>
            <a:ext cx="3705480" cy="284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600">
                <a:solidFill>
                  <a:srgbClr val="2e75b6"/>
                </a:solidFill>
                <a:latin typeface="Raleway"/>
              </a:rPr>
              <a:t>“</a:t>
            </a:r>
            <a:r>
              <a:rPr b="1" lang="en-US" sz="6600">
                <a:solidFill>
                  <a:srgbClr val="2e75b6"/>
                </a:solidFill>
                <a:latin typeface="Raleway"/>
              </a:rPr>
              <a:t>Lux et Veritas”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838080" y="164016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5400" u="sng">
                <a:solidFill>
                  <a:srgbClr val="000000"/>
                </a:solidFill>
                <a:latin typeface="Calibri Light"/>
              </a:rPr>
              <a:t>cookLUXcode team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709560" y="3081600"/>
            <a:ext cx="10515240" cy="43509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Абрамов Кирилл</a:t>
            </a: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Алабтах Карим</a:t>
            </a: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Загородний Владислав</a:t>
            </a:r>
            <a:endParaRPr/>
          </a:p>
        </p:txBody>
      </p:sp>
      <p:pic>
        <p:nvPicPr>
          <p:cNvPr id="44" name="Picture 2" descr=""/>
          <p:cNvPicPr/>
          <p:nvPr/>
        </p:nvPicPr>
        <p:blipFill>
          <a:blip r:embed="rId1"/>
          <a:srcRect l="0" t="804583" r="0" b="828750"/>
          <a:stretch>
            <a:fillRect/>
          </a:stretch>
        </p:blipFill>
        <p:spPr>
          <a:xfrm>
            <a:off x="10098000" y="5885640"/>
            <a:ext cx="1724400" cy="738000"/>
          </a:xfrm>
          <a:prstGeom prst="rect">
            <a:avLst/>
          </a:prstGeom>
          <a:ln>
            <a:noFill/>
          </a:ln>
        </p:spPr>
      </p:pic>
      <p:pic>
        <p:nvPicPr>
          <p:cNvPr id="45" name="Рисунок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3440" y="5713560"/>
            <a:ext cx="2876040" cy="111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ru-RU" sz="4400" u="sng">
                <a:solidFill>
                  <a:srgbClr val="000000"/>
                </a:solidFill>
                <a:latin typeface="Calibri Light"/>
              </a:rPr>
              <a:t>Цели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Определять выгодность установки солнечных батарей в заданной локации;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Расчёт экономической эффективности проекта развертывания системы солнечных панелей;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Расчёт срока окупаемости проекта.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48" name="Picture 2" descr=""/>
          <p:cNvPicPr/>
          <p:nvPr/>
        </p:nvPicPr>
        <p:blipFill>
          <a:blip r:embed="rId1"/>
          <a:srcRect l="0" t="804583" r="0" b="828750"/>
          <a:stretch>
            <a:fillRect/>
          </a:stretch>
        </p:blipFill>
        <p:spPr>
          <a:xfrm>
            <a:off x="10098000" y="5885640"/>
            <a:ext cx="1724400" cy="738000"/>
          </a:xfrm>
          <a:prstGeom prst="rect">
            <a:avLst/>
          </a:prstGeom>
          <a:ln>
            <a:noFill/>
          </a:ln>
        </p:spPr>
      </p:pic>
      <p:pic>
        <p:nvPicPr>
          <p:cNvPr id="49" name="Рисунок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3440" y="5713560"/>
            <a:ext cx="2876040" cy="111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ru-RU" sz="4400" u="sng">
                <a:solidFill>
                  <a:srgbClr val="000000"/>
                </a:solidFill>
                <a:latin typeface="Calibri Light"/>
              </a:rPr>
              <a:t>Возможности</a:t>
            </a:r>
            <a:endParaRPr/>
          </a:p>
        </p:txBody>
      </p:sp>
      <p:pic>
        <p:nvPicPr>
          <p:cNvPr id="51" name="Рисунок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3440" y="5713560"/>
            <a:ext cx="2876040" cy="1118160"/>
          </a:xfrm>
          <a:prstGeom prst="rect">
            <a:avLst/>
          </a:prstGeom>
          <a:ln>
            <a:noFill/>
          </a:ln>
        </p:spPr>
      </p:pic>
      <p:sp>
        <p:nvSpPr>
          <p:cNvPr id="5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Удобный дружественный интерфейс для пользователя;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Возможность выбора местоположения установки солнечных батарей;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Совершение расчёта эффективности размещения солнечных систем с заданными параметрами;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Совершение экономических расчётов, основываясь на тарифах за оплату пользования электроэнергией в данной локации и средней инсоляции за год на данной местности.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53" name="Picture 2" descr=""/>
          <p:cNvPicPr/>
          <p:nvPr/>
        </p:nvPicPr>
        <p:blipFill>
          <a:blip r:embed="rId2"/>
          <a:srcRect l="0" t="804583" r="0" b="828750"/>
          <a:stretch>
            <a:fillRect/>
          </a:stretch>
        </p:blipFill>
        <p:spPr>
          <a:xfrm>
            <a:off x="10098000" y="5885640"/>
            <a:ext cx="1724400" cy="73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Рисунок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1480" y="5922720"/>
            <a:ext cx="2876040" cy="1118160"/>
          </a:xfrm>
          <a:prstGeom prst="rect">
            <a:avLst/>
          </a:prstGeom>
          <a:ln>
            <a:noFill/>
          </a:ln>
        </p:spPr>
      </p:pic>
      <p:sp>
        <p:nvSpPr>
          <p:cNvPr id="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ru-RU" sz="4400" u="sng">
                <a:solidFill>
                  <a:srgbClr val="000000"/>
                </a:solidFill>
                <a:latin typeface="Calibri Light"/>
              </a:rPr>
              <a:t>Решение проблем</a:t>
            </a:r>
            <a:endParaRPr/>
          </a:p>
        </p:txBody>
      </p:sp>
      <p:pic>
        <p:nvPicPr>
          <p:cNvPr id="56" name="Picture 2" descr=""/>
          <p:cNvPicPr/>
          <p:nvPr/>
        </p:nvPicPr>
        <p:blipFill>
          <a:blip r:embed="rId2"/>
          <a:srcRect l="0" t="804583" r="0" b="828750"/>
          <a:stretch>
            <a:fillRect/>
          </a:stretch>
        </p:blipFill>
        <p:spPr>
          <a:xfrm>
            <a:off x="10098000" y="6028560"/>
            <a:ext cx="1724400" cy="738000"/>
          </a:xfrm>
          <a:prstGeom prst="rect">
            <a:avLst/>
          </a:prstGeom>
          <a:ln>
            <a:noFill/>
          </a:ln>
        </p:spPr>
      </p:pic>
      <p:sp>
        <p:nvSpPr>
          <p:cNvPr id="57" name="TextShape 2"/>
          <p:cNvSpPr txBox="1"/>
          <p:nvPr/>
        </p:nvSpPr>
        <p:spPr>
          <a:xfrm>
            <a:off x="838080" y="1869120"/>
            <a:ext cx="10515240" cy="458280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Подсчет экономических рисков при установке солнечных батарей;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Возможность каждому оценить перспективы внедрения альтернативного источника энергии;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Решение проблемы загрязнения окружающей среды;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Возможность в дальнейшем не зависеть от тарифов местных электрокомпаний;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ru-RU" sz="4400" u="sng">
                <a:solidFill>
                  <a:srgbClr val="000000"/>
                </a:solidFill>
                <a:latin typeface="Calibri Light"/>
              </a:rPr>
              <a:t>Технологии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Язык программирования Python3;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Qt-framework (PyQt)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JSON (JavaScript Object Notation);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60" name="Picture 2" descr=""/>
          <p:cNvPicPr/>
          <p:nvPr/>
        </p:nvPicPr>
        <p:blipFill>
          <a:blip r:embed="rId1"/>
          <a:srcRect l="0" t="804583" r="0" b="828750"/>
          <a:stretch>
            <a:fillRect/>
          </a:stretch>
        </p:blipFill>
        <p:spPr>
          <a:xfrm>
            <a:off x="10098000" y="5885640"/>
            <a:ext cx="1724400" cy="738000"/>
          </a:xfrm>
          <a:prstGeom prst="rect">
            <a:avLst/>
          </a:prstGeom>
          <a:ln>
            <a:noFill/>
          </a:ln>
        </p:spPr>
      </p:pic>
      <p:pic>
        <p:nvPicPr>
          <p:cNvPr id="61" name="Рисунок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3440" y="5713560"/>
            <a:ext cx="2876040" cy="111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ru-RU" sz="4400" u="sng">
                <a:solidFill>
                  <a:srgbClr val="000000"/>
                </a:solidFill>
                <a:latin typeface="Calibri Light"/>
              </a:rPr>
              <a:t>Версия 2.0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Поддержка Openweathermap API;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Интеграция </a:t>
            </a:r>
            <a:r>
              <a:rPr lang="ru-RU" sz="2800">
                <a:solidFill>
                  <a:srgbClr val="ff0000"/>
                </a:solidFill>
                <a:latin typeface="Calibri"/>
              </a:rPr>
              <a:t>Я</a:t>
            </a:r>
            <a:r>
              <a:rPr lang="ru-RU" sz="2800">
                <a:solidFill>
                  <a:srgbClr val="000000"/>
                </a:solidFill>
                <a:latin typeface="Calibri"/>
              </a:rPr>
              <a:t>ндекс.Карт;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Внедрение мониторинга дополнительных альтернативных источников энергии;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Мобильное приложение с поддержкой GPS.</a:t>
            </a:r>
            <a:endParaRPr/>
          </a:p>
        </p:txBody>
      </p:sp>
      <p:pic>
        <p:nvPicPr>
          <p:cNvPr id="64" name="Picture 2" descr=""/>
          <p:cNvPicPr/>
          <p:nvPr/>
        </p:nvPicPr>
        <p:blipFill>
          <a:blip r:embed="rId1"/>
          <a:srcRect l="0" t="804583" r="0" b="828750"/>
          <a:stretch>
            <a:fillRect/>
          </a:stretch>
        </p:blipFill>
        <p:spPr>
          <a:xfrm>
            <a:off x="10098000" y="5885640"/>
            <a:ext cx="1724400" cy="738000"/>
          </a:xfrm>
          <a:prstGeom prst="rect">
            <a:avLst/>
          </a:prstGeom>
          <a:ln>
            <a:noFill/>
          </a:ln>
        </p:spPr>
      </p:pic>
      <p:pic>
        <p:nvPicPr>
          <p:cNvPr id="65" name="Рисунок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3440" y="5713560"/>
            <a:ext cx="2876040" cy="111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2821680" y="301032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Спасибо за внимание.</a:t>
            </a:r>
            <a:endParaRPr/>
          </a:p>
        </p:txBody>
      </p:sp>
      <p:pic>
        <p:nvPicPr>
          <p:cNvPr id="67" name="Picture 2" descr=""/>
          <p:cNvPicPr/>
          <p:nvPr/>
        </p:nvPicPr>
        <p:blipFill>
          <a:blip r:embed="rId1"/>
          <a:srcRect l="0" t="804583" r="0" b="828750"/>
          <a:stretch>
            <a:fillRect/>
          </a:stretch>
        </p:blipFill>
        <p:spPr>
          <a:xfrm>
            <a:off x="10098000" y="5885640"/>
            <a:ext cx="1724400" cy="738000"/>
          </a:xfrm>
          <a:prstGeom prst="rect">
            <a:avLst/>
          </a:prstGeom>
          <a:ln>
            <a:noFill/>
          </a:ln>
        </p:spPr>
      </p:pic>
      <p:pic>
        <p:nvPicPr>
          <p:cNvPr id="68" name="Рисунок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3440" y="5713560"/>
            <a:ext cx="2876040" cy="111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