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48"/>
  </p:notesMasterIdLst>
  <p:handoutMasterIdLst>
    <p:handoutMasterId r:id="rId49"/>
  </p:handoutMasterIdLst>
  <p:sldIdLst>
    <p:sldId id="256" r:id="rId3"/>
    <p:sldId id="332" r:id="rId4"/>
    <p:sldId id="258" r:id="rId5"/>
    <p:sldId id="266" r:id="rId6"/>
    <p:sldId id="289" r:id="rId7"/>
    <p:sldId id="290" r:id="rId8"/>
    <p:sldId id="291" r:id="rId9"/>
    <p:sldId id="292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10" r:id="rId22"/>
    <p:sldId id="306" r:id="rId23"/>
    <p:sldId id="311" r:id="rId24"/>
    <p:sldId id="312" r:id="rId25"/>
    <p:sldId id="308" r:id="rId26"/>
    <p:sldId id="309" r:id="rId27"/>
    <p:sldId id="313" r:id="rId28"/>
    <p:sldId id="315" r:id="rId29"/>
    <p:sldId id="314" r:id="rId30"/>
    <p:sldId id="316" r:id="rId31"/>
    <p:sldId id="317" r:id="rId32"/>
    <p:sldId id="318" r:id="rId33"/>
    <p:sldId id="322" r:id="rId34"/>
    <p:sldId id="323" r:id="rId35"/>
    <p:sldId id="324" r:id="rId36"/>
    <p:sldId id="325" r:id="rId37"/>
    <p:sldId id="326" r:id="rId38"/>
    <p:sldId id="319" r:id="rId39"/>
    <p:sldId id="320" r:id="rId40"/>
    <p:sldId id="321" r:id="rId41"/>
    <p:sldId id="327" r:id="rId42"/>
    <p:sldId id="328" r:id="rId43"/>
    <p:sldId id="329" r:id="rId44"/>
    <p:sldId id="330" r:id="rId45"/>
    <p:sldId id="331" r:id="rId46"/>
    <p:sldId id="288" r:id="rId47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>
      <p:cViewPr varScale="1">
        <p:scale>
          <a:sx n="49" d="100"/>
          <a:sy n="49" d="100"/>
        </p:scale>
        <p:origin x="798" y="3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</a:p>
          <a:p>
            <a:r>
              <a:rPr lang="en-US" dirty="0"/>
              <a:t>Sub Title Here</a:t>
            </a:r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661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117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414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605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</p:spTree>
    <p:extLst>
      <p:ext uri="{BB962C8B-B14F-4D97-AF65-F5344CB8AC3E}">
        <p14:creationId xmlns:p14="http://schemas.microsoft.com/office/powerpoint/2010/main" val="3450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84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69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</p:spTree>
    <p:extLst>
      <p:ext uri="{BB962C8B-B14F-4D97-AF65-F5344CB8AC3E}">
        <p14:creationId xmlns:p14="http://schemas.microsoft.com/office/powerpoint/2010/main" val="17531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311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062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99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0411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9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86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803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SECTION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48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8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41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817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4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587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8139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3" r:id="rId3"/>
    <p:sldLayoutId id="2147483661" r:id="rId4"/>
    <p:sldLayoutId id="2147483672" r:id="rId5"/>
    <p:sldLayoutId id="2147483684" r:id="rId6"/>
    <p:sldLayoutId id="2147483674" r:id="rId7"/>
    <p:sldLayoutId id="2147483679" r:id="rId8"/>
    <p:sldLayoutId id="2147483676" r:id="rId9"/>
    <p:sldLayoutId id="2147483685" r:id="rId10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54" r:id="rId3"/>
    <p:sldLayoutId id="2147483655" r:id="rId4"/>
    <p:sldLayoutId id="2147483668" r:id="rId5"/>
    <p:sldLayoutId id="2147483656" r:id="rId6"/>
    <p:sldLayoutId id="2147483658" r:id="rId7"/>
    <p:sldLayoutId id="2147483659" r:id="rId8"/>
    <p:sldLayoutId id="2147483673" r:id="rId9"/>
    <p:sldLayoutId id="2147483677" r:id="rId10"/>
    <p:sldLayoutId id="2147483675" r:id="rId11"/>
    <p:sldLayoutId id="2147483680" r:id="rId12"/>
    <p:sldLayoutId id="2147483678" r:id="rId13"/>
    <p:sldLayoutId id="2147483669" r:id="rId14"/>
    <p:sldLayoutId id="2147483660" r:id="rId15"/>
    <p:sldLayoutId id="2147483663" r:id="rId16"/>
    <p:sldLayoutId id="2147483666" r:id="rId17"/>
    <p:sldLayoutId id="2147483670" r:id="rId18"/>
    <p:sldLayoutId id="2147483682" r:id="rId19"/>
    <p:sldLayoutId id="2147483665" r:id="rId20"/>
    <p:sldLayoutId id="2147483683" r:id="rId21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REQUEST</a:t>
            </a:r>
            <a:br>
              <a:rPr lang="id-ID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8396" y="6727676"/>
            <a:ext cx="914082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id-ID" dirty="0"/>
              <a:t>Team 2 :</a:t>
            </a:r>
          </a:p>
          <a:p>
            <a:pPr algn="just"/>
            <a:endParaRPr lang="id-ID" dirty="0"/>
          </a:p>
          <a:p>
            <a:pPr algn="just"/>
            <a:r>
              <a:rPr lang="id-ID" dirty="0"/>
              <a:t>   </a:t>
            </a:r>
            <a:r>
              <a:rPr lang="it-IT" dirty="0"/>
              <a:t>Septimanda Arianno</a:t>
            </a:r>
            <a:endParaRPr lang="id-ID" dirty="0"/>
          </a:p>
          <a:p>
            <a:pPr algn="just"/>
            <a:endParaRPr lang="it-IT" dirty="0"/>
          </a:p>
          <a:p>
            <a:pPr algn="just"/>
            <a:r>
              <a:rPr lang="id-ID" dirty="0"/>
              <a:t>   </a:t>
            </a:r>
            <a:r>
              <a:rPr lang="it-IT" dirty="0"/>
              <a:t>Yohana Agustina </a:t>
            </a:r>
            <a:r>
              <a:rPr lang="id-ID" dirty="0"/>
              <a:t>Br </a:t>
            </a:r>
            <a:r>
              <a:rPr lang="it-IT" dirty="0"/>
              <a:t>Ginting</a:t>
            </a:r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6" y="3293195"/>
            <a:ext cx="8407071" cy="6839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62" y="10578"/>
            <a:ext cx="8167697" cy="6645090"/>
          </a:xfrm>
          <a:prstGeom prst="rect">
            <a:avLst/>
          </a:prstGeom>
        </p:spPr>
      </p:pic>
      <p:sp>
        <p:nvSpPr>
          <p:cNvPr id="13" name="サブタイトル 4"/>
          <p:cNvSpPr txBox="1">
            <a:spLocks/>
          </p:cNvSpPr>
          <p:nvPr/>
        </p:nvSpPr>
        <p:spPr>
          <a:xfrm>
            <a:off x="1349591" y="2433095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Login Employee</a:t>
            </a:r>
            <a:endParaRPr lang="en-US" sz="3000" dirty="0"/>
          </a:p>
        </p:txBody>
      </p:sp>
      <p:sp>
        <p:nvSpPr>
          <p:cNvPr id="14" name="サブタイトル 4"/>
          <p:cNvSpPr txBox="1">
            <a:spLocks/>
          </p:cNvSpPr>
          <p:nvPr/>
        </p:nvSpPr>
        <p:spPr>
          <a:xfrm>
            <a:off x="14606930" y="6712825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Login Manager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2067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726382" y="422464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Leave Request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68" y="0"/>
            <a:ext cx="7183613" cy="10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726382" y="422464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View </a:t>
            </a:r>
          </a:p>
          <a:p>
            <a:r>
              <a:rPr lang="id-ID" sz="3000"/>
              <a:t>Leave Request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63" y="34926"/>
            <a:ext cx="8887684" cy="99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726382" y="422464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Reschedule </a:t>
            </a:r>
          </a:p>
          <a:p>
            <a:r>
              <a:rPr lang="id-ID" sz="3000" dirty="0"/>
              <a:t>Leave Request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55" y="0"/>
            <a:ext cx="713345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726382" y="422464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Cancel </a:t>
            </a:r>
          </a:p>
          <a:p>
            <a:r>
              <a:rPr lang="id-ID" sz="3000" dirty="0"/>
              <a:t>Leave Request</a:t>
            </a:r>
          </a:p>
          <a:p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18" y="159063"/>
            <a:ext cx="9532440" cy="99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726382" y="422464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View </a:t>
            </a:r>
          </a:p>
          <a:p>
            <a:r>
              <a:rPr lang="id-ID" sz="3000" dirty="0"/>
              <a:t>Leave 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6" y="498985"/>
            <a:ext cx="10059153" cy="9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3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2230437" y="4383613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Change </a:t>
            </a:r>
          </a:p>
          <a:p>
            <a:r>
              <a:rPr lang="id-ID" sz="3000" dirty="0"/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19" y="-41076"/>
            <a:ext cx="7496384" cy="104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2230437" y="4383613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Manage </a:t>
            </a:r>
          </a:p>
          <a:p>
            <a:r>
              <a:rPr lang="id-ID" sz="3000" dirty="0"/>
              <a:t>Profile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63" y="0"/>
            <a:ext cx="714665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950440" y="4438561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View Leave </a:t>
            </a:r>
          </a:p>
          <a:p>
            <a:r>
              <a:rPr lang="id-ID" sz="3000" dirty="0"/>
              <a:t>Request 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96" y="354969"/>
            <a:ext cx="10139627" cy="92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1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955341" y="478346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View Detail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77" y="228790"/>
            <a:ext cx="9541390" cy="95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AGENDA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Leave Request System</a:t>
            </a:r>
            <a:endParaRPr lang="en-US" dirty="0"/>
          </a:p>
        </p:txBody>
      </p:sp>
      <p:sp>
        <p:nvSpPr>
          <p:cNvPr id="10" name="円/楕円 9"/>
          <p:cNvSpPr/>
          <p:nvPr/>
        </p:nvSpPr>
        <p:spPr>
          <a:xfrm>
            <a:off x="1078310" y="4037122"/>
            <a:ext cx="1728192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Aleo-Bold" pitchFamily="34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471593" y="3124465"/>
            <a:ext cx="1728192" cy="1728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Aleo-Bold" pitchFamily="34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4831837" y="3036537"/>
            <a:ext cx="1728192" cy="1728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Aleo-Bold" pitchFamily="34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1381598" y="3829818"/>
            <a:ext cx="1728192" cy="1728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Aleo-Bold" pitchFamily="34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7746633" y="4810808"/>
            <a:ext cx="1728192" cy="17281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Aleo-Bold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80932" y="6120515"/>
            <a:ext cx="3522248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id-ID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USECASE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14"/>
          <p:cNvSpPr txBox="1"/>
          <p:nvPr/>
        </p:nvSpPr>
        <p:spPr>
          <a:xfrm>
            <a:off x="4713275" y="5117365"/>
            <a:ext cx="3522248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id-ID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ERD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14"/>
          <p:cNvSpPr txBox="1"/>
          <p:nvPr/>
        </p:nvSpPr>
        <p:spPr>
          <a:xfrm>
            <a:off x="7709190" y="6674513"/>
            <a:ext cx="3522248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CLASS DIAGRAM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14"/>
          <p:cNvSpPr txBox="1"/>
          <p:nvPr/>
        </p:nvSpPr>
        <p:spPr>
          <a:xfrm>
            <a:off x="11266227" y="5739765"/>
            <a:ext cx="3522248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ACTIVITY</a:t>
            </a:r>
          </a:p>
          <a:p>
            <a:r>
              <a:rPr lang="id-ID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14"/>
          <p:cNvSpPr txBox="1"/>
          <p:nvPr/>
        </p:nvSpPr>
        <p:spPr>
          <a:xfrm>
            <a:off x="15016563" y="5084054"/>
            <a:ext cx="3522248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id-ID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PL/SQL </a:t>
            </a:r>
          </a:p>
        </p:txBody>
      </p:sp>
    </p:spTree>
    <p:extLst>
      <p:ext uri="{BB962C8B-B14F-4D97-AF65-F5344CB8AC3E}">
        <p14:creationId xmlns:p14="http://schemas.microsoft.com/office/powerpoint/2010/main" val="795360019"/>
      </p:ext>
    </p:extLst>
  </p:cSld>
  <p:clrMapOvr>
    <a:masterClrMapping/>
  </p:clrMapOvr>
  <p:transition spd="slow" advTm="684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1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955341" y="478346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Manager</a:t>
            </a:r>
          </a:p>
          <a:p>
            <a:r>
              <a:rPr lang="id-ID" sz="3000" dirty="0"/>
              <a:t>Approval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23" y="45479"/>
            <a:ext cx="8235602" cy="100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6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955341" y="478346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View Leave </a:t>
            </a:r>
          </a:p>
          <a:p>
            <a:r>
              <a:rPr lang="id-ID" sz="3000" dirty="0"/>
              <a:t>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58" y="575184"/>
            <a:ext cx="10532623" cy="94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2230437" y="4383613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Change </a:t>
            </a:r>
          </a:p>
          <a:p>
            <a:r>
              <a:rPr lang="id-ID" sz="3000" dirty="0"/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69" y="30932"/>
            <a:ext cx="7364690" cy="102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2230437" y="4383613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Manage </a:t>
            </a:r>
          </a:p>
          <a:p>
            <a:r>
              <a:rPr lang="id-ID" sz="3000" dirty="0"/>
              <a:t>Profile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9" y="55052"/>
            <a:ext cx="7086922" cy="10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0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1955341" y="478346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Manage Data</a:t>
            </a:r>
          </a:p>
          <a:p>
            <a:r>
              <a:rPr lang="id-ID" sz="3000" dirty="0"/>
              <a:t>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5" y="102940"/>
            <a:ext cx="9586193" cy="100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3" name="サブタイトル 4"/>
          <p:cNvSpPr txBox="1">
            <a:spLocks/>
          </p:cNvSpPr>
          <p:nvPr/>
        </p:nvSpPr>
        <p:spPr>
          <a:xfrm>
            <a:off x="2459396" y="815739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Logout Employee</a:t>
            </a:r>
            <a:endParaRPr lang="en-US" sz="3000" dirty="0"/>
          </a:p>
        </p:txBody>
      </p:sp>
      <p:sp>
        <p:nvSpPr>
          <p:cNvPr id="14" name="サブタイトル 4"/>
          <p:cNvSpPr txBox="1">
            <a:spLocks/>
          </p:cNvSpPr>
          <p:nvPr/>
        </p:nvSpPr>
        <p:spPr>
          <a:xfrm>
            <a:off x="13612799" y="8075750"/>
            <a:ext cx="10700822" cy="1224136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000" dirty="0"/>
              <a:t>Logout Manager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41" y="1610926"/>
            <a:ext cx="6362700" cy="862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74" y="174948"/>
            <a:ext cx="7328250" cy="76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5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0843" y="1687116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SQ_masteremployee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MINVALUE 1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START WITH 10000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INCREMENT BY 1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NOCACHE;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SP_login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in_email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varchar2)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masterlogin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in_email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passdefault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'MRO_EMP');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SP_leaveavailability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varchar2)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(in_id,0,0);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endParaRPr lang="en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714E5E-DBA4-49D4-8C1E-324150DF192B}"/>
              </a:ext>
            </a:extLst>
          </p:cNvPr>
          <p:cNvSpPr txBox="1"/>
          <p:nvPr/>
        </p:nvSpPr>
        <p:spPr>
          <a:xfrm>
            <a:off x="12951096" y="658366"/>
            <a:ext cx="3896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Insert Employee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9445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0843" y="2955037"/>
            <a:ext cx="13969552" cy="5464001"/>
          </a:xfrm>
        </p:spPr>
        <p:txBody>
          <a:bodyPr>
            <a:noAutofit/>
          </a:bodyPr>
          <a:lstStyle/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TR_masteremployee</a:t>
            </a:r>
            <a:endParaRPr lang="en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INSERT ON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masteremployee</a:t>
            </a:r>
            <a:endParaRPr lang="en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SP_login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(:new.id, :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new.email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SP_leaveavailability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(:new.id);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END;</a:t>
            </a:r>
          </a:p>
          <a:p>
            <a:pPr algn="l"/>
            <a:endParaRPr lang="en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endParaRPr lang="en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0843" y="1687116"/>
            <a:ext cx="13969552" cy="7999843"/>
          </a:xfrm>
        </p:spPr>
        <p:txBody>
          <a:bodyPr>
            <a:noAutofit/>
          </a:bodyPr>
          <a:lstStyle/>
          <a:p>
            <a:pPr algn="l"/>
            <a:endParaRPr lang="en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SP_masteremployee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in_name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in_email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in_gender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in_phone_number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in_hire_date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in_street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in_ismarried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in_job_id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in_village_id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in_religion_id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in_manager_id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in_department_id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masteremployee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SQ_masteremployee.nextval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in_name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in_email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in_gender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in_phone_number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in_hire_date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in_street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in_ismarried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in_job_id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in_village_id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in_religion_id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in_manager_id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in_department_id</a:t>
            </a:r>
            <a:endParaRPr lang="en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endParaRPr lang="en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1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2701" y="1427807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SP_UpdateEmployee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in_name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in_email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in_gender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in_phone_number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in_hire_date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in_street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in_ismarried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in_job_id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in_village_id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in_religion_id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in_manager_id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in_department_id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varchar2)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 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MasterEmployee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set name=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in_name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email=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in_email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in_gender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in_phone_number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hire_date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in_hire_date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street=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in_street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ismarried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in_ismarried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in_job_id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village_id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in_village_id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religion_id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in_religion_id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in_manager_id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in_department_id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id=</a:t>
            </a:r>
            <a:r>
              <a:rPr lang="en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in_id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9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334894" y="5791572"/>
            <a:ext cx="10147990" cy="2430498"/>
          </a:xfrm>
        </p:spPr>
        <p:txBody>
          <a:bodyPr/>
          <a:lstStyle/>
          <a:p>
            <a:r>
              <a:rPr lang="id-ID" dirty="0"/>
              <a:t>USECASE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Leave Request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15471"/>
      </p:ext>
    </p:extLst>
  </p:cSld>
  <p:clrMapOvr>
    <a:masterClrMapping/>
  </p:clrMapOvr>
  <p:transition spd="slow" advTm="2088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SP_ViewEmployee</a:t>
            </a:r>
            <a:endParaRPr lang="en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IS cursor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e_data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is select id, name, email, 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gender,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hire_date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street,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isMarried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village_id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religion_id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MasterEmployee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e_data%rowtype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for result in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e_data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('---------------------');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('Id : '||result.id);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('Name : '||result.name);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('Email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result.email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('Gender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result.gender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('Phone Number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result.phone_number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('Hire Date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result.hire_date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('Street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result.street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isMarried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result.isMarried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('Job Id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result.job_id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('Village Id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result.village_id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('Religion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result.religion_id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('Manager Id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result.manager_id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('Department Id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result.department_id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1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SP_ViewEmployee</a:t>
            </a:r>
            <a:endParaRPr lang="en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IS cursor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e_data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is select id, name, email, 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gender,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hire_date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street,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isMarried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village_id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religion_id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MasterEmployee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e_data%rowtype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for result in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e_data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('---------------------');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('Id : '||result.id);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('Name : '||result.name);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('Email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result.email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('Gender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result.gender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('Phone Number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result.phone_number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('Hire Date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result.hire_date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('Street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result.street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isMarried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result.isMarried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('Job Id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result.job_id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('Village Id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result.village_id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('Religion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result.religion_id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('Manager Id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result.manager_id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('Department Id : '||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result.department_id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30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SQ_masterleave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MINVALUE 1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START WITH 5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INCREMENT BY 1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NOCACHE;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SP_getleaveavailability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 number, outlast OUT number)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outlast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id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B23504E-D2D7-4CC9-9258-B62A317AD363}"/>
              </a:ext>
            </a:extLst>
          </p:cNvPr>
          <p:cNvSpPr txBox="1"/>
          <p:nvPr/>
        </p:nvSpPr>
        <p:spPr>
          <a:xfrm>
            <a:off x="12951096" y="658366"/>
            <a:ext cx="3476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Leave Request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4281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SP_leaverequest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note IN varchar2,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number,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start_from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submit_date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leave_category_id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current_year_before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OUT number,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last_year_before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OUT number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AS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date;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varchar2(7);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SP_getleaveavailability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current_year_before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last_year_before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FN_checkduration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current_year_before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last_year_before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FN_checkholiday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start_from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'valid') then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masterleave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SQ_masterleave.nextval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note,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TO_DATE(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start_from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/mm/dd'),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current_year_before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last_year_before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, TO_DATE(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submit_date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/mm/dd'), 'Pending', 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leave_category_id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('Leave duration invalid');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ID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TR_masterleaveinsertfile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AFTER INSERT ON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masterleave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ROW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SP_insertfile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(null, 'file for '||:new.id, :new.id);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algn="l"/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SP_insertfile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id IN varchar2,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name IN varchar2,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AS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masterfile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(id, name,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ID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89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FN_checkholiday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induration IN number)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VARCHAR2 IS result VARCHAR2(20);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date;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n number;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day number;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thereis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TO_DATE(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/mm/dd') - 1;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for n in 1..induration loop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count(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holiday_date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into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thereis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masterholiday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holiday_date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thereis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then 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day :=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'D');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(day = 1) then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+ 1; 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(day = 7) then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+ 2; 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:= 'finish to '||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finish_to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65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FN_checkduration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(induration IN number, incurrent IN number,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number)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varchar2 IS result varchar2(7);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leaveavailable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leaveavailable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incurrent +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value into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from parameter where id=1;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value into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from parameter where id=2;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if ((induration &gt;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or (induration 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minduration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or (induration &gt;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leaveavailable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)) then result := 'invalid';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else result := 'valid';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algn="l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3977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9625" y="2137129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SP_approve_la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instatus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varchar2)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varchar2(20);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varchar2(9);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current_year_count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last_year_count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masterleave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request_status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instatus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approval_date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sysdate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id=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instatus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'Approved') then             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FN_getnewleavecount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FN_splitbycomma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(arr,1);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current_year_count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FN_splitbycomma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(arr,2);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last_year_count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FN_splitbycomma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(arr,3);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SP_updateleaveavailability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current_year_count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last_year_count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if;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algn="l"/>
            <a:endParaRPr lang="en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6D08A22-A3B1-490E-833E-4BB972FB6BB2}"/>
              </a:ext>
            </a:extLst>
          </p:cNvPr>
          <p:cNvSpPr txBox="1"/>
          <p:nvPr/>
        </p:nvSpPr>
        <p:spPr>
          <a:xfrm>
            <a:off x="12951096" y="658366"/>
            <a:ext cx="4306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Manager Approve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623794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SP_updateleaveavailability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incurr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inlast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number)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incurr,last_year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inlast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id=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endParaRPr lang="en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FN_splitbycomma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inpos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VARCHAR2) 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VARCHAR2 IS 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REGEXP_SUBSTR(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'(.*?)(\,|$)',1, </a:t>
            </a:r>
            <a:r>
              <a:rPr lang="en-ID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inpos</a:t>
            </a:r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1);</a:t>
            </a:r>
          </a:p>
          <a:p>
            <a:pPr algn="l"/>
            <a:r>
              <a:rPr lang="en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endParaRPr lang="en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473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FN_getnewleavecount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VARCHAR2 IS result VARCHAR2(20);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current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last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duration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varchar2(9);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leave_duration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into current, last, duration,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masterleave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mle.employee_id=la.id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mle.id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if(last &lt; duration ) then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current + last;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duration;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||','||0;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if(last &gt;= duration ) then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last - duration;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:= current||','||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610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38" y="-120211"/>
            <a:ext cx="10225136" cy="105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SP_getleaveavailability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 number, outlast OUT number)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outlast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id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SP_updateleaveavailability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incurr,last_year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2C9290B-DE05-4302-BF2D-3769341D1460}"/>
              </a:ext>
            </a:extLst>
          </p:cNvPr>
          <p:cNvSpPr txBox="1"/>
          <p:nvPr/>
        </p:nvSpPr>
        <p:spPr>
          <a:xfrm>
            <a:off x="12951096" y="658366"/>
            <a:ext cx="4306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Manager Approve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905046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SP_getleaveavailability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 number, outlast OUT number)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outlast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id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SP_updateleaveavailability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number)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incurr,last_year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2C9290B-DE05-4302-BF2D-3769341D1460}"/>
              </a:ext>
            </a:extLst>
          </p:cNvPr>
          <p:cNvSpPr txBox="1"/>
          <p:nvPr/>
        </p:nvSpPr>
        <p:spPr>
          <a:xfrm>
            <a:off x="12951096" y="658366"/>
            <a:ext cx="2460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Scheduler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36849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SP_Increment_Monthly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cursor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select id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mydata%rowtype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last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result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SP_getleaveavailability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(result.id,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last);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SP_updateleaveavailability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(result.id,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last);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dbms_scheduler.create_job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Increment_Monthly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'STORED_PROCEDURE',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SP_Increment_Monthly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systimestamp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null,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'FREQ=YEARLY; BYMONTH=2,3,4,5,6,8,9,10,11,12;',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enabled         =&gt; true,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=&gt; false,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comments        =&gt; 'Run a procedure to increase leave count by 1');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3617F3D-4449-4C44-B5B0-93D2D94A40DD}"/>
              </a:ext>
            </a:extLst>
          </p:cNvPr>
          <p:cNvSpPr txBox="1"/>
          <p:nvPr/>
        </p:nvSpPr>
        <p:spPr>
          <a:xfrm>
            <a:off x="12951096" y="658366"/>
            <a:ext cx="4484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Switch on Monthly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696900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SP_switchonfirstjuly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cursor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select id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mydata%rowtype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last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result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SP_getleaveavailability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(result.id,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last);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SP_updateleaveavailability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(result.id,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dbms_scheduler.create_job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Switch_Leave_On_July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'STORED_PROCEDURE',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SP_switchonfirstjuly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systimestamp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null,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'FREQ=YEARLY; BYDATE=0701;',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enabled         =&gt; true,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=&gt; false,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comments        =&gt; 'Run a procedure to set last year leave count to zero');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2C9290B-DE05-4302-BF2D-3769341D1460}"/>
              </a:ext>
            </a:extLst>
          </p:cNvPr>
          <p:cNvSpPr txBox="1"/>
          <p:nvPr/>
        </p:nvSpPr>
        <p:spPr>
          <a:xfrm>
            <a:off x="12951096" y="658366"/>
            <a:ext cx="4086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Switch on 1</a:t>
            </a:r>
            <a:r>
              <a:rPr lang="en-US" sz="4400" baseline="30000" dirty="0"/>
              <a:t>st</a:t>
            </a:r>
            <a:r>
              <a:rPr lang="en-US" sz="4400" dirty="0"/>
              <a:t> July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604151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C4A34-5FA8-4187-BFCC-5625A0B9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A3CE92-A468-4996-BC4E-1682EAE79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952A5F-A8CB-4DF1-8DDB-6748CA39A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DFEE7E-A667-429D-A097-B20813E1D8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75B8D54-8C8B-49D5-A26C-F4BE7846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6481" y="1287594"/>
            <a:ext cx="13969552" cy="799984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SP_switchonfirstjanuary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cursor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select id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mydata%rowtype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last number;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result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SP_getleaveavailability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(result.id,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last);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SP_updateleaveavailability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(result.id,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dbms_scheduler.create_job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Switch_Leave_On_January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'STORED_PROCEDURE',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SP_switchonfirstjanuary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systimestamp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null,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'FREQ=YEARLY; BYDATE=0101;',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enabled         =&gt; true,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=&gt; false,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comments        =&gt; 'Run a procedure to switch leave number from current year to last year and set current year to 1');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EF62408-B625-4E7B-BD4F-417531493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2AC416B-F730-40CC-BF63-AC5979E2F5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DD9DD91-DB80-4FDB-A677-A0E6E29792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E86DE8-85C8-41A3-B6E9-DCE07611F3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F1260D-A4E9-4ED4-81CF-64983E643F65}"/>
              </a:ext>
            </a:extLst>
          </p:cNvPr>
          <p:cNvSpPr txBox="1"/>
          <p:nvPr/>
        </p:nvSpPr>
        <p:spPr>
          <a:xfrm>
            <a:off x="12951096" y="658366"/>
            <a:ext cx="4995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Switch on 1</a:t>
            </a:r>
            <a:r>
              <a:rPr lang="en-US" sz="4400" baseline="30000" dirty="0"/>
              <a:t>st</a:t>
            </a:r>
            <a:r>
              <a:rPr lang="en-US" sz="4400" dirty="0"/>
              <a:t> January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65793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Thank you</a:t>
            </a:r>
            <a:r>
              <a:rPr lang="id-ID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!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サブタイトル 13"/>
          <p:cNvSpPr>
            <a:spLocks noGrp="1"/>
          </p:cNvSpPr>
          <p:nvPr>
            <p:ph type="subTitle" idx="1"/>
          </p:nvPr>
        </p:nvSpPr>
        <p:spPr>
          <a:xfrm>
            <a:off x="5071914" y="5647556"/>
            <a:ext cx="10153128" cy="5674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36446722"/>
      </p:ext>
    </p:extLst>
  </p:cSld>
  <p:clrMapOvr>
    <a:masterClrMapping/>
  </p:clrMapOvr>
  <p:transition spd="slow" advTm="11385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484048" y="5791572"/>
            <a:ext cx="10147990" cy="2430498"/>
          </a:xfrm>
        </p:spPr>
        <p:txBody>
          <a:bodyPr/>
          <a:lstStyle/>
          <a:p>
            <a:r>
              <a:rPr lang="id-ID" dirty="0"/>
              <a:t>ENTITY RELATIONSHIP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550918" y="8527876"/>
            <a:ext cx="10700822" cy="1224136"/>
          </a:xfrm>
        </p:spPr>
        <p:txBody>
          <a:bodyPr/>
          <a:lstStyle/>
          <a:p>
            <a:r>
              <a:rPr lang="id-ID" dirty="0"/>
              <a:t>Leave Request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31352"/>
      </p:ext>
    </p:extLst>
  </p:cSld>
  <p:clrMapOvr>
    <a:masterClrMapping/>
  </p:clrMapOvr>
  <p:transition spd="slow" advTm="2088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4" y="0"/>
            <a:ext cx="13100415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484048" y="5791572"/>
            <a:ext cx="10147990" cy="2430498"/>
          </a:xfrm>
        </p:spPr>
        <p:txBody>
          <a:bodyPr/>
          <a:lstStyle/>
          <a:p>
            <a:r>
              <a:rPr lang="id-ID" dirty="0"/>
              <a:t>CLASS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550918" y="8527876"/>
            <a:ext cx="10700822" cy="1224136"/>
          </a:xfrm>
        </p:spPr>
        <p:txBody>
          <a:bodyPr/>
          <a:lstStyle/>
          <a:p>
            <a:r>
              <a:rPr lang="id-ID" dirty="0"/>
              <a:t>Leave Request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42553"/>
      </p:ext>
    </p:extLst>
  </p:cSld>
  <p:clrMapOvr>
    <a:masterClrMapping/>
  </p:clrMapOvr>
  <p:transition spd="slow" advTm="2088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12" y="-16028"/>
            <a:ext cx="11053134" cy="103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484048" y="5791572"/>
            <a:ext cx="10147990" cy="2430498"/>
          </a:xfrm>
        </p:spPr>
        <p:txBody>
          <a:bodyPr/>
          <a:lstStyle/>
          <a:p>
            <a:r>
              <a:rPr lang="id-ID" dirty="0"/>
              <a:t>ACTIVITY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550918" y="8527876"/>
            <a:ext cx="10700822" cy="1224136"/>
          </a:xfrm>
        </p:spPr>
        <p:txBody>
          <a:bodyPr/>
          <a:lstStyle/>
          <a:p>
            <a:r>
              <a:rPr lang="id-ID" dirty="0"/>
              <a:t>Leave Request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58431"/>
      </p:ext>
    </p:extLst>
  </p:cSld>
  <p:clrMapOvr>
    <a:masterClrMapping/>
  </p:clrMapOvr>
  <p:transition spd="slow" advTm="2088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neb Title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12866</TotalTime>
  <Words>1977</Words>
  <Application>Microsoft Office PowerPoint</Application>
  <PresentationFormat>Custom</PresentationFormat>
  <Paragraphs>426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ＭＳ Ｐゴシック</vt:lpstr>
      <vt:lpstr>Aleo-Bold</vt:lpstr>
      <vt:lpstr>Aleo-BoldItalic</vt:lpstr>
      <vt:lpstr>Aleo-Light</vt:lpstr>
      <vt:lpstr>Aleo-LightItalic</vt:lpstr>
      <vt:lpstr>Arial</vt:lpstr>
      <vt:lpstr>Calibri</vt:lpstr>
      <vt:lpstr>Capella Bold</vt:lpstr>
      <vt:lpstr>Capella Light</vt:lpstr>
      <vt:lpstr>Courier New</vt:lpstr>
      <vt:lpstr>Montserrat-Bold</vt:lpstr>
      <vt:lpstr>Times New Roman</vt:lpstr>
      <vt:lpstr>Wingdings</vt:lpstr>
      <vt:lpstr>Deneb Title</vt:lpstr>
      <vt:lpstr>Deneb Contents</vt:lpstr>
      <vt:lpstr>LEAVE REQUEST SYSTEM</vt:lpstr>
      <vt:lpstr>AGENDA</vt:lpstr>
      <vt:lpstr>USECASE</vt:lpstr>
      <vt:lpstr>PowerPoint Presentation</vt:lpstr>
      <vt:lpstr>ENTITY RELATIONSHIP DIAGRAM</vt:lpstr>
      <vt:lpstr>PowerPoint Presentation</vt:lpstr>
      <vt:lpstr>CLASS DIAGRAM</vt:lpstr>
      <vt:lpstr>PowerPoint Presentation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lastModifiedBy>Yohana Agustina</cp:lastModifiedBy>
  <cp:revision>138</cp:revision>
  <dcterms:created xsi:type="dcterms:W3CDTF">2014-05-31T17:00:12Z</dcterms:created>
  <dcterms:modified xsi:type="dcterms:W3CDTF">2019-03-25T04:37:17Z</dcterms:modified>
</cp:coreProperties>
</file>