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4" r:id="rId3"/>
    <p:sldId id="299" r:id="rId4"/>
    <p:sldId id="284" r:id="rId5"/>
    <p:sldId id="285" r:id="rId6"/>
    <p:sldId id="287" r:id="rId7"/>
    <p:sldId id="267" r:id="rId8"/>
    <p:sldId id="268" r:id="rId9"/>
    <p:sldId id="292" r:id="rId10"/>
    <p:sldId id="293" r:id="rId11"/>
    <p:sldId id="294" r:id="rId12"/>
    <p:sldId id="295" r:id="rId13"/>
    <p:sldId id="297" r:id="rId14"/>
    <p:sldId id="298" r:id="rId15"/>
    <p:sldId id="269" r:id="rId16"/>
    <p:sldId id="289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IBM Plex Sans" panose="020B0503050203000203" pitchFamily="34" charset="0"/>
      <p:regular r:id="rId24"/>
      <p:bold r:id="rId25"/>
      <p:italic r:id="rId26"/>
      <p:boldItalic r:id="rId27"/>
    </p:embeddedFont>
    <p:embeddedFont>
      <p:font typeface="IBM Plex Sans SemiBold" panose="020B070305020300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j50R2kKbfBlmwODO5wHKSIGQ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65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191BE3-DE4A-48BE-89B3-F8855F8FD5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1589F2-6307-4FA5-94EE-2E850DC7A7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69872-E358-4D1F-B488-DDDDB330232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7BF446-744A-4978-9DDC-4A33A39E11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6ED040-3655-421F-968F-E1EDA377F8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1E1FA-7898-4A95-8419-8209853C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76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29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95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261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1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2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37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91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78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1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188985" y="1653398"/>
            <a:ext cx="4021065" cy="169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b="1" dirty="0"/>
              <a:t>«</a:t>
            </a:r>
            <a:r>
              <a:rPr lang="ru-RU" dirty="0"/>
              <a:t>Разработка системы распознавания дорожных знаков</a:t>
            </a:r>
            <a:r>
              <a:rPr lang="ru-RU" b="1" dirty="0"/>
              <a:t>»</a:t>
            </a:r>
            <a:endParaRPr lang="ru-RU" dirty="0"/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59432" y="3924843"/>
            <a:ext cx="3852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/>
            <a:r>
              <a:rPr lang="ru-RU" dirty="0">
                <a:solidFill>
                  <a:schemeClr val="accent2"/>
                </a:solidFill>
              </a:rPr>
              <a:t>Актуальная информация полученная с помощью машинного обучения.</a:t>
            </a:r>
            <a:endParaRPr lang="ru-RU" dirty="0"/>
          </a:p>
          <a:p>
            <a:pPr lvl="0"/>
            <a:r>
              <a:rPr lang="ru-RU" dirty="0"/>
              <a:t>Работа направлена на распознавание дорожных знаков для навигации автомобилистов и диспетчеров аварийных служб.</a:t>
            </a:r>
            <a:endParaRPr sz="1000" dirty="0"/>
          </a:p>
        </p:txBody>
      </p:sp>
      <p:sp>
        <p:nvSpPr>
          <p:cNvPr id="155" name="Google Shape;155;p7"/>
          <p:cNvSpPr/>
          <p:nvPr/>
        </p:nvSpPr>
        <p:spPr>
          <a:xfrm>
            <a:off x="4272075" y="1248825"/>
            <a:ext cx="3964500" cy="317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место для иллюстрации</a:t>
            </a:r>
            <a:endParaRPr sz="14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26" name="Picture 2" descr="5 дорожных знаков, которые часто путают водители">
            <a:extLst>
              <a:ext uri="{FF2B5EF4-FFF2-40B4-BE49-F238E27FC236}">
                <a16:creationId xmlns:a16="http://schemas.microsoft.com/office/drawing/2014/main" id="{D90C1F8A-2F1B-4E56-947C-FFDA883F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46" y="1248825"/>
            <a:ext cx="4923369" cy="31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784725" y="1147811"/>
            <a:ext cx="7805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i="1" dirty="0"/>
              <a:t>Изменяем значение скорости обучения, можем изменить количество эпох</a:t>
            </a:r>
            <a:r>
              <a:rPr lang="en-US" i="1" dirty="0"/>
              <a:t> </a:t>
            </a:r>
            <a:r>
              <a:rPr lang="ru-RU" i="1" dirty="0"/>
              <a:t>и анализируем результаты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324000" y="2304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</a:rPr>
              <a:t>Подбираем оптимальные параметры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9247B-012E-430F-AF3F-690A582A228B}"/>
              </a:ext>
            </a:extLst>
          </p:cNvPr>
          <p:cNvSpPr txBox="1"/>
          <p:nvPr/>
        </p:nvSpPr>
        <p:spPr>
          <a:xfrm>
            <a:off x="827925" y="4217402"/>
            <a:ext cx="77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Из выходных данных можем наблюдать</a:t>
            </a:r>
            <a:r>
              <a:rPr lang="en-US" i="1" dirty="0"/>
              <a:t>, </a:t>
            </a:r>
            <a:r>
              <a:rPr lang="ru-RU" i="1" dirty="0"/>
              <a:t>что наилучший результат достигнут при скорости обучения 0.001 (</a:t>
            </a:r>
            <a:r>
              <a:rPr lang="en-US" i="1" dirty="0" err="1"/>
              <a:t>learning_rate</a:t>
            </a:r>
            <a:r>
              <a:rPr lang="en-US" i="1" dirty="0"/>
              <a:t>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652BC-7A51-473A-9992-E322E8A37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01" y="1819506"/>
            <a:ext cx="2936251" cy="20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A36F6-EA80-478E-9183-A1A8748B1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49" y="1780186"/>
            <a:ext cx="3045600" cy="2154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6292B-2192-4D7D-B1AD-D049217C0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1" y="1755802"/>
            <a:ext cx="3157950" cy="20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2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4882877" y="252704"/>
            <a:ext cx="3880800" cy="60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1" dirty="0"/>
              <a:t>После подбора параметров сохраняем модель.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1" dirty="0"/>
              <a:t>Также необходимо добавить дополнительные слои, регуляризацию и отсев для борьбы с переобучением.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1" dirty="0"/>
              <a:t>Следующим шагом замораживаем от 0 до 80 слоя  чтобы увидеть изменение производительности нашей модели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252000" y="252704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</a:rPr>
              <a:t>Подбираем оптимальные параметры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2963B-8E50-45A3-8F63-A5D81C74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616688"/>
            <a:ext cx="4237200" cy="3132808"/>
          </a:xfrm>
          <a:prstGeom prst="rect">
            <a:avLst/>
          </a:prstGeom>
        </p:spPr>
      </p:pic>
      <p:sp>
        <p:nvSpPr>
          <p:cNvPr id="9" name="Google Shape;187;p12">
            <a:extLst>
              <a:ext uri="{FF2B5EF4-FFF2-40B4-BE49-F238E27FC236}">
                <a16:creationId xmlns:a16="http://schemas.microsoft.com/office/drawing/2014/main" id="{5980A825-A111-4A0A-A421-BCAC9C18E987}"/>
              </a:ext>
            </a:extLst>
          </p:cNvPr>
          <p:cNvSpPr txBox="1">
            <a:spLocks/>
          </p:cNvSpPr>
          <p:nvPr/>
        </p:nvSpPr>
        <p:spPr>
          <a:xfrm>
            <a:off x="119400" y="713626"/>
            <a:ext cx="43698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1" dirty="0"/>
              <a:t>Достоверность показателей при проверке всех скоростей обучения.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EF79A-5DBC-451A-A93E-2E39C1E6377A}"/>
              </a:ext>
            </a:extLst>
          </p:cNvPr>
          <p:cNvSpPr txBox="1"/>
          <p:nvPr/>
        </p:nvSpPr>
        <p:spPr>
          <a:xfrm>
            <a:off x="5025600" y="4233600"/>
            <a:ext cx="388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(Добавим ещё один слой между базовой моделью и последним слоем с прогнозами (между векторным представлением и выводом).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Стэнфордский курс: лекция 7. Обучение нейросетей, часть 2 | Блог Рег.ру">
            <a:extLst>
              <a:ext uri="{FF2B5EF4-FFF2-40B4-BE49-F238E27FC236}">
                <a16:creationId xmlns:a16="http://schemas.microsoft.com/office/drawing/2014/main" id="{C972BC27-63A2-4127-B2AE-E65379C7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77" y="2007192"/>
            <a:ext cx="3708975" cy="19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7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4924800" y="929588"/>
            <a:ext cx="3880800" cy="63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1400" i="1" dirty="0"/>
              <a:t>Выбираем ту, где </a:t>
            </a:r>
            <a:r>
              <a:rPr lang="ru-RU" sz="1400" i="1" dirty="0" err="1"/>
              <a:t>коэфф.отсева</a:t>
            </a:r>
            <a:r>
              <a:rPr lang="ru-RU" sz="1400" i="1" dirty="0"/>
              <a:t> 0.5 сеть уже не переобучается настолько быстро, сохраняя </a:t>
            </a:r>
            <a:r>
              <a:rPr lang="ru-RU" sz="1400" dirty="0"/>
              <a:t>уровень достоверности</a:t>
            </a:r>
            <a:endParaRPr lang="ru-RU" sz="14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 </a:t>
            </a:r>
          </a:p>
          <a:p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202200" y="111404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</a:rPr>
              <a:t>Расширение данных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" name="Google Shape;187;p12">
            <a:extLst>
              <a:ext uri="{FF2B5EF4-FFF2-40B4-BE49-F238E27FC236}">
                <a16:creationId xmlns:a16="http://schemas.microsoft.com/office/drawing/2014/main" id="{5980A825-A111-4A0A-A421-BCAC9C18E987}"/>
              </a:ext>
            </a:extLst>
          </p:cNvPr>
          <p:cNvSpPr txBox="1">
            <a:spLocks/>
          </p:cNvSpPr>
          <p:nvPr/>
        </p:nvSpPr>
        <p:spPr>
          <a:xfrm>
            <a:off x="202200" y="476944"/>
            <a:ext cx="43698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400" i="1" dirty="0"/>
              <a:t>Из результатов на проверочном наборе видно, что нет существенной разницы между 0 - 0.5 . Однако с 0.8 ситуация хуже, сети стало действительно трудно чему-либо научиться.</a:t>
            </a:r>
            <a:endParaRPr lang="ru-RU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4EFDC-D0AA-4030-945D-CA86C44B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7" y="1338169"/>
            <a:ext cx="2623773" cy="1848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46A22A-301A-479F-B169-62D3C8EF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359" y="3134694"/>
            <a:ext cx="2766641" cy="1937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956158-03C9-4ADA-A0AA-FC8094433A97}"/>
              </a:ext>
            </a:extLst>
          </p:cNvPr>
          <p:cNvSpPr/>
          <p:nvPr/>
        </p:nvSpPr>
        <p:spPr>
          <a:xfrm>
            <a:off x="5271532" y="2416165"/>
            <a:ext cx="3672000" cy="250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6962F-25DE-4B03-B990-B652D0DF3168}"/>
              </a:ext>
            </a:extLst>
          </p:cNvPr>
          <p:cNvSpPr txBox="1"/>
          <p:nvPr/>
        </p:nvSpPr>
        <p:spPr>
          <a:xfrm>
            <a:off x="5333999" y="2497308"/>
            <a:ext cx="3609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 больше данных тем лучше, поэтому сгенерируем большее количество изображений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ru-RU" dirty="0"/>
              <a:t>  Отразим вертикали и горизонтали</a:t>
            </a:r>
          </a:p>
          <a:p>
            <a:r>
              <a:rPr lang="ru-RU" dirty="0"/>
              <a:t>-  Повернём изображение</a:t>
            </a:r>
          </a:p>
          <a:p>
            <a:r>
              <a:rPr lang="ru-RU" dirty="0"/>
              <a:t>-  Увеличим</a:t>
            </a:r>
            <a:r>
              <a:rPr lang="en-US" dirty="0"/>
              <a:t>/</a:t>
            </a:r>
            <a:r>
              <a:rPr lang="ru-RU" dirty="0"/>
              <a:t>уменьшим масштаб </a:t>
            </a:r>
          </a:p>
          <a:p>
            <a:r>
              <a:rPr lang="ru-RU" dirty="0"/>
              <a:t>и </a:t>
            </a:r>
            <a:r>
              <a:rPr lang="ru-RU" dirty="0" err="1"/>
              <a:t>т.д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65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202200" y="111404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Прогнозирование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" name="Google Shape;187;p12">
            <a:extLst>
              <a:ext uri="{FF2B5EF4-FFF2-40B4-BE49-F238E27FC236}">
                <a16:creationId xmlns:a16="http://schemas.microsoft.com/office/drawing/2014/main" id="{5980A825-A111-4A0A-A421-BCAC9C18E987}"/>
              </a:ext>
            </a:extLst>
          </p:cNvPr>
          <p:cNvSpPr txBox="1">
            <a:spLocks/>
          </p:cNvSpPr>
          <p:nvPr/>
        </p:nvSpPr>
        <p:spPr>
          <a:xfrm>
            <a:off x="202200" y="656238"/>
            <a:ext cx="4253259" cy="86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400" i="1" dirty="0"/>
              <a:t>Загружаем модель и получаем наиболее вероятный класс.</a:t>
            </a:r>
            <a:endParaRPr lang="en-US" sz="1400" i="1" dirty="0"/>
          </a:p>
          <a:p>
            <a:endParaRPr lang="en-US" sz="1050" i="1" dirty="0"/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pred[0].argmax()</a:t>
            </a:r>
          </a:p>
          <a:p>
            <a:endParaRPr lang="en-US" sz="1400" i="1" dirty="0"/>
          </a:p>
          <a:p>
            <a:endParaRPr lang="en-US" sz="1400" i="1" dirty="0"/>
          </a:p>
          <a:p>
            <a:endParaRPr lang="ru-RU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76C1E5-8F8B-41FE-91D5-8891093A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294638"/>
            <a:ext cx="1929985" cy="18783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5726A4-F1AF-4B68-AA60-7430E8460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139" y="2258452"/>
            <a:ext cx="5372850" cy="1362265"/>
          </a:xfrm>
          <a:prstGeom prst="rect">
            <a:avLst/>
          </a:prstGeom>
        </p:spPr>
      </p:pic>
      <p:sp>
        <p:nvSpPr>
          <p:cNvPr id="15" name="Google Shape;187;p12">
            <a:extLst>
              <a:ext uri="{FF2B5EF4-FFF2-40B4-BE49-F238E27FC236}">
                <a16:creationId xmlns:a16="http://schemas.microsoft.com/office/drawing/2014/main" id="{7317241B-FE06-4A28-942E-D8C841353EE9}"/>
              </a:ext>
            </a:extLst>
          </p:cNvPr>
          <p:cNvSpPr txBox="1">
            <a:spLocks/>
          </p:cNvSpPr>
          <p:nvPr/>
        </p:nvSpPr>
        <p:spPr>
          <a:xfrm>
            <a:off x="4455459" y="1728437"/>
            <a:ext cx="4253259" cy="53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40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Вероятности по каждому из классов</a:t>
            </a: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400" i="1" dirty="0"/>
          </a:p>
          <a:p>
            <a:endParaRPr lang="en-US" sz="1400" i="1" dirty="0"/>
          </a:p>
          <a:p>
            <a:endParaRPr lang="ru-RU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6" name="Google Shape;187;p12">
            <a:extLst>
              <a:ext uri="{FF2B5EF4-FFF2-40B4-BE49-F238E27FC236}">
                <a16:creationId xmlns:a16="http://schemas.microsoft.com/office/drawing/2014/main" id="{94ACD59B-FE82-4767-B571-A26159709D84}"/>
              </a:ext>
            </a:extLst>
          </p:cNvPr>
          <p:cNvSpPr txBox="1">
            <a:spLocks/>
          </p:cNvSpPr>
          <p:nvPr/>
        </p:nvSpPr>
        <p:spPr>
          <a:xfrm>
            <a:off x="3664537" y="3921288"/>
            <a:ext cx="4253259" cy="86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400" i="1" dirty="0"/>
              <a:t>Вероятность определения соответствует   </a:t>
            </a:r>
            <a:r>
              <a:rPr lang="en-US" sz="1400" i="1" dirty="0"/>
              <a:t>&gt;</a:t>
            </a:r>
            <a:r>
              <a:rPr lang="ru-RU" sz="1400" i="1" dirty="0"/>
              <a:t>90%, но для лучших данных необходим </a:t>
            </a:r>
            <a:r>
              <a:rPr lang="ru-RU" sz="1400" i="1" dirty="0" err="1"/>
              <a:t>бОльший</a:t>
            </a:r>
            <a:r>
              <a:rPr lang="en-US" sz="1400" i="1" dirty="0"/>
              <a:t> </a:t>
            </a:r>
            <a:r>
              <a:rPr lang="ru-RU" sz="1400" i="1" dirty="0" err="1"/>
              <a:t>датасет</a:t>
            </a:r>
            <a:r>
              <a:rPr lang="ru-RU" sz="1400" i="1" dirty="0"/>
              <a:t>.</a:t>
            </a:r>
            <a:endParaRPr lang="en-US" sz="1400" i="1" dirty="0"/>
          </a:p>
          <a:p>
            <a:endParaRPr lang="en-US" sz="1400" i="1" dirty="0"/>
          </a:p>
          <a:p>
            <a:endParaRPr lang="ru-RU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18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1A39AC-5AED-4639-BD3D-22558558AF0C}"/>
              </a:ext>
            </a:extLst>
          </p:cNvPr>
          <p:cNvSpPr txBox="1"/>
          <p:nvPr/>
        </p:nvSpPr>
        <p:spPr>
          <a:xfrm>
            <a:off x="2519084" y="304802"/>
            <a:ext cx="431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Возможная модель взаимодействия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03A9A5-1D90-4CDC-9214-EA3CB6C6622B}"/>
              </a:ext>
            </a:extLst>
          </p:cNvPr>
          <p:cNvSpPr/>
          <p:nvPr/>
        </p:nvSpPr>
        <p:spPr>
          <a:xfrm>
            <a:off x="242042" y="4385000"/>
            <a:ext cx="856133" cy="6335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B441622-9FEA-4AF2-A988-D504503A6388}"/>
              </a:ext>
            </a:extLst>
          </p:cNvPr>
          <p:cNvSpPr/>
          <p:nvPr/>
        </p:nvSpPr>
        <p:spPr>
          <a:xfrm>
            <a:off x="600632" y="1100228"/>
            <a:ext cx="995086" cy="633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AWS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6B8AA1F-15F3-4D14-B893-967F47872D7D}"/>
              </a:ext>
            </a:extLst>
          </p:cNvPr>
          <p:cNvSpPr/>
          <p:nvPr/>
        </p:nvSpPr>
        <p:spPr>
          <a:xfrm>
            <a:off x="632012" y="3430855"/>
            <a:ext cx="963706" cy="6335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Система </a:t>
            </a:r>
            <a:r>
              <a:rPr lang="en-US" dirty="0"/>
              <a:t>N8N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447F06-EA96-4712-BBDD-412EEB6B3A28}"/>
              </a:ext>
            </a:extLst>
          </p:cNvPr>
          <p:cNvCxnSpPr>
            <a:cxnSpLocks/>
            <a:stCxn id="13" idx="3"/>
            <a:endCxn id="68" idx="0"/>
          </p:cNvCxnSpPr>
          <p:nvPr/>
        </p:nvCxnSpPr>
        <p:spPr>
          <a:xfrm>
            <a:off x="1595718" y="1416986"/>
            <a:ext cx="801772" cy="74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E2CBCB2-3914-4391-996C-51CFEB41A8EF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flipH="1">
            <a:off x="242042" y="3747614"/>
            <a:ext cx="389970" cy="9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098D0B1-AC83-49AC-9A7A-DA3D8116B295}"/>
              </a:ext>
            </a:extLst>
          </p:cNvPr>
          <p:cNvSpPr/>
          <p:nvPr/>
        </p:nvSpPr>
        <p:spPr>
          <a:xfrm>
            <a:off x="2403952" y="3464087"/>
            <a:ext cx="995083" cy="6335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Telegram API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1E69ADA-6006-4321-857D-1B9D012F48BB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1595718" y="3747614"/>
            <a:ext cx="808234" cy="3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E0E762-DE54-4A7C-8BBD-C36C3083E019}"/>
              </a:ext>
            </a:extLst>
          </p:cNvPr>
          <p:cNvSpPr txBox="1"/>
          <p:nvPr/>
        </p:nvSpPr>
        <p:spPr>
          <a:xfrm>
            <a:off x="197219" y="758500"/>
            <a:ext cx="201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Сервер для обучения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A53FCD1F-D476-45DA-ABF7-B25F7E89DE87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3387668" y="2814951"/>
            <a:ext cx="1031946" cy="99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E3E309F-6010-46EC-99EC-3EE63D580A92}"/>
              </a:ext>
            </a:extLst>
          </p:cNvPr>
          <p:cNvSpPr/>
          <p:nvPr/>
        </p:nvSpPr>
        <p:spPr>
          <a:xfrm>
            <a:off x="1915636" y="2607329"/>
            <a:ext cx="963706" cy="6335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ru-RU" dirty="0"/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FFFBA78-662C-45E1-B8A0-20D3F86A5C12}"/>
              </a:ext>
            </a:extLst>
          </p:cNvPr>
          <p:cNvCxnSpPr>
            <a:stCxn id="47" idx="2"/>
            <a:endCxn id="17" idx="0"/>
          </p:cNvCxnSpPr>
          <p:nvPr/>
        </p:nvCxnSpPr>
        <p:spPr>
          <a:xfrm flipH="1">
            <a:off x="1113865" y="3240846"/>
            <a:ext cx="1283624" cy="19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412873BB-2819-4447-A46D-F1912075E26B}"/>
              </a:ext>
            </a:extLst>
          </p:cNvPr>
          <p:cNvSpPr/>
          <p:nvPr/>
        </p:nvSpPr>
        <p:spPr>
          <a:xfrm>
            <a:off x="1205750" y="2159639"/>
            <a:ext cx="2383479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VPS/</a:t>
            </a:r>
            <a:r>
              <a:rPr lang="ru-RU" dirty="0"/>
              <a:t>Локальный</a:t>
            </a: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9655E094-00DA-4F84-BC65-3F9DFC3CB133}"/>
              </a:ext>
            </a:extLst>
          </p:cNvPr>
          <p:cNvCxnSpPr>
            <a:stCxn id="68" idx="2"/>
            <a:endCxn id="47" idx="0"/>
          </p:cNvCxnSpPr>
          <p:nvPr/>
        </p:nvCxnSpPr>
        <p:spPr>
          <a:xfrm flipH="1">
            <a:off x="2397489" y="2498193"/>
            <a:ext cx="1" cy="1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A4861A5A-EA8E-4593-91BF-D4DCEF1C285C}"/>
              </a:ext>
            </a:extLst>
          </p:cNvPr>
          <p:cNvSpPr/>
          <p:nvPr/>
        </p:nvSpPr>
        <p:spPr>
          <a:xfrm>
            <a:off x="4419614" y="2498193"/>
            <a:ext cx="995083" cy="6335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TelegramBot</a:t>
            </a:r>
            <a:endParaRPr lang="ru-R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C314A2-EBB8-45AF-8C8A-E1B141316B73}"/>
              </a:ext>
            </a:extLst>
          </p:cNvPr>
          <p:cNvSpPr txBox="1"/>
          <p:nvPr/>
        </p:nvSpPr>
        <p:spPr>
          <a:xfrm>
            <a:off x="3875281" y="3209023"/>
            <a:ext cx="210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200" dirty="0"/>
              <a:t>Входные данные – маршрут вручную в телеграмм-бот</a:t>
            </a:r>
          </a:p>
          <a:p>
            <a:pPr marL="342900" indent="-342900">
              <a:buAutoNum type="arabicPeriod"/>
            </a:pPr>
            <a:r>
              <a:rPr lang="ru-RU" sz="1200" dirty="0"/>
              <a:t>Взаимодействие с службами экстренной помощи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4E5BEB8D-31EE-4545-8BDC-A210C4922C99}"/>
              </a:ext>
            </a:extLst>
          </p:cNvPr>
          <p:cNvSpPr/>
          <p:nvPr/>
        </p:nvSpPr>
        <p:spPr>
          <a:xfrm>
            <a:off x="6773181" y="1044991"/>
            <a:ext cx="1550202" cy="742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Одноплатный </a:t>
            </a:r>
            <a:r>
              <a:rPr lang="ru-RU" dirty="0" err="1"/>
              <a:t>мк</a:t>
            </a:r>
            <a:r>
              <a:rPr lang="ru-RU" dirty="0"/>
              <a:t> с слотом под сим-карту</a:t>
            </a: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538F2031-5246-4829-B62D-6FED3C06E658}"/>
              </a:ext>
            </a:extLst>
          </p:cNvPr>
          <p:cNvCxnSpPr>
            <a:cxnSpLocks/>
            <a:stCxn id="99" idx="1"/>
            <a:endCxn id="13" idx="3"/>
          </p:cNvCxnSpPr>
          <p:nvPr/>
        </p:nvCxnSpPr>
        <p:spPr>
          <a:xfrm flipH="1">
            <a:off x="1595718" y="1416318"/>
            <a:ext cx="5177463" cy="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9BE200D-5A68-41A0-8CD5-27B8E4D43ECE}"/>
              </a:ext>
            </a:extLst>
          </p:cNvPr>
          <p:cNvSpPr/>
          <p:nvPr/>
        </p:nvSpPr>
        <p:spPr>
          <a:xfrm>
            <a:off x="6999192" y="2171070"/>
            <a:ext cx="1098180" cy="327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Камера</a:t>
            </a:r>
          </a:p>
        </p:txBody>
      </p: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CCFBE220-614A-46F3-A085-1072D105DCAC}"/>
              </a:ext>
            </a:extLst>
          </p:cNvPr>
          <p:cNvCxnSpPr>
            <a:cxnSpLocks/>
            <a:stCxn id="103" idx="0"/>
            <a:endCxn id="99" idx="2"/>
          </p:cNvCxnSpPr>
          <p:nvPr/>
        </p:nvCxnSpPr>
        <p:spPr>
          <a:xfrm flipV="1">
            <a:off x="7548282" y="1787644"/>
            <a:ext cx="0" cy="38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94ABEEE0-6A0C-4A87-BEEC-72428DC421CF}"/>
              </a:ext>
            </a:extLst>
          </p:cNvPr>
          <p:cNvSpPr/>
          <p:nvPr/>
        </p:nvSpPr>
        <p:spPr>
          <a:xfrm>
            <a:off x="2403952" y="4439155"/>
            <a:ext cx="1683954" cy="5793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r>
              <a:rPr lang="ru-RU" dirty="0"/>
              <a:t> для связи с диспетчерами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F167DB9C-4542-4E12-8DEF-F45787B4991C}"/>
              </a:ext>
            </a:extLst>
          </p:cNvPr>
          <p:cNvCxnSpPr>
            <a:cxnSpLocks/>
            <a:stCxn id="17" idx="3"/>
            <a:endCxn id="112" idx="1"/>
          </p:cNvCxnSpPr>
          <p:nvPr/>
        </p:nvCxnSpPr>
        <p:spPr>
          <a:xfrm>
            <a:off x="1595718" y="3747614"/>
            <a:ext cx="808234" cy="9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D0CF65BC-B2F9-4E08-B5D0-2A5D4D2D723B}"/>
              </a:ext>
            </a:extLst>
          </p:cNvPr>
          <p:cNvSpPr/>
          <p:nvPr/>
        </p:nvSpPr>
        <p:spPr>
          <a:xfrm>
            <a:off x="4896141" y="4439155"/>
            <a:ext cx="995083" cy="6335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</a:t>
            </a:r>
          </a:p>
        </p:txBody>
      </p: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CC55B6FC-5057-4086-B1AE-A5C304C5C00A}"/>
              </a:ext>
            </a:extLst>
          </p:cNvPr>
          <p:cNvCxnSpPr>
            <a:stCxn id="23" idx="3"/>
            <a:endCxn id="116" idx="1"/>
          </p:cNvCxnSpPr>
          <p:nvPr/>
        </p:nvCxnSpPr>
        <p:spPr>
          <a:xfrm>
            <a:off x="3399035" y="3780845"/>
            <a:ext cx="1497106" cy="97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0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56113" y="1457608"/>
            <a:ext cx="8247887" cy="262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dk1"/>
                </a:solidFill>
              </a:rPr>
              <a:t>Подключение к диспетчерам экстренных служб для формирования маршрута с учётом актуальных временных дорожных знаков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endParaRPr lang="ru-RU" sz="14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dk1"/>
                </a:solidFill>
              </a:rPr>
              <a:t>Перенос удалённого сервера на полностью локальный формат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endParaRPr lang="ru-RU" sz="14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dk1"/>
                </a:solidFill>
              </a:rPr>
              <a:t>Формирование базы данных и прогнозирование будущих дорожных знаков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endParaRPr lang="ru-RU" sz="14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dk1"/>
                </a:solidFill>
              </a:rPr>
              <a:t>Прогнозирование по временных знакам ремонта дорог.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</a:t>
            </a:r>
            <a:r>
              <a:rPr lang="ru-RU" dirty="0">
                <a:solidFill>
                  <a:schemeClr val="dk1"/>
                </a:solidFill>
              </a:rPr>
              <a:t>адачи на будущее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665506" y="1433440"/>
            <a:ext cx="8064000" cy="47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ru-RU" sz="3200" dirty="0"/>
              <a:t>Спасибо за внимание!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28552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Давайте знакомиться!</a:t>
            </a:r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800" dirty="0" err="1">
                <a:solidFill>
                  <a:schemeClr val="dk1"/>
                </a:solidFill>
              </a:rPr>
              <a:t>Якобюк</a:t>
            </a:r>
            <a:r>
              <a:rPr lang="ru-RU" sz="1800" dirty="0">
                <a:solidFill>
                  <a:schemeClr val="dk1"/>
                </a:solidFill>
              </a:rPr>
              <a:t> Артур</a:t>
            </a:r>
            <a:endParaRPr sz="1800"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3805200" y="1029150"/>
            <a:ext cx="479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chemeClr val="dk2"/>
                </a:solidFill>
              </a:rPr>
              <a:t>Инженер искусственный интеллект. Цифровые профессии, 2022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246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solidFill>
                  <a:schemeClr val="dk1"/>
                </a:solidFill>
              </a:rPr>
              <a:t>Коротко о себе: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solidFill>
                  <a:schemeClr val="dk1"/>
                </a:solidFill>
              </a:rPr>
              <a:t>   * г. Челябинск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solidFill>
                  <a:schemeClr val="dk1"/>
                </a:solidFill>
              </a:rPr>
              <a:t>   *  Образование</a:t>
            </a:r>
            <a:r>
              <a:rPr lang="en-US" sz="1200" dirty="0">
                <a:solidFill>
                  <a:schemeClr val="dk1"/>
                </a:solidFill>
              </a:rPr>
              <a:t>: </a:t>
            </a:r>
            <a:r>
              <a:rPr lang="ru-RU" sz="1200" dirty="0">
                <a:solidFill>
                  <a:schemeClr val="dk1"/>
                </a:solidFill>
              </a:rPr>
              <a:t>Экономист, Автоматизация технологий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solidFill>
                  <a:schemeClr val="dk1"/>
                </a:solidFill>
              </a:rPr>
              <a:t>       машиностроения, Сетевое и системное администрирование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678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r>
              <a:rPr lang="ru-RU" sz="1200" dirty="0">
                <a:solidFill>
                  <a:schemeClr val="dk1"/>
                </a:solidFill>
              </a:rPr>
              <a:t> * Работаю </a:t>
            </a:r>
            <a:r>
              <a:rPr lang="en-US" sz="1200" dirty="0" err="1">
                <a:solidFill>
                  <a:schemeClr val="dk1"/>
                </a:solidFill>
              </a:rPr>
              <a:t>devOps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</a:p>
          <a:p>
            <a:pPr marL="678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endParaRPr lang="ru-RU" sz="1200" dirty="0">
              <a:solidFill>
                <a:schemeClr val="dk1"/>
              </a:solidFill>
            </a:endParaRPr>
          </a:p>
          <a:p>
            <a:pPr marL="678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r>
              <a:rPr lang="ru-RU" sz="1200" dirty="0">
                <a:solidFill>
                  <a:schemeClr val="dk1"/>
                </a:solidFill>
              </a:rPr>
              <a:t>  * В будущем планирую применять машинное обучение в работе.</a:t>
            </a:r>
            <a:endParaRPr sz="1200" dirty="0">
              <a:solidFill>
                <a:schemeClr val="dk1"/>
              </a:solidFill>
            </a:endParaRPr>
          </a:p>
          <a:p>
            <a:pPr marL="678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r>
              <a:rPr lang="ru-RU" sz="1200" dirty="0">
                <a:solidFill>
                  <a:schemeClr val="dk1"/>
                </a:solidFill>
              </a:rPr>
              <a:t> 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B1393E-B3E0-4CD0-86CC-5EC99A40D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8" y="1241516"/>
            <a:ext cx="2776609" cy="20836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subTitle" idx="1"/>
          </p:nvPr>
        </p:nvSpPr>
        <p:spPr>
          <a:xfrm>
            <a:off x="690323" y="3122332"/>
            <a:ext cx="4210051" cy="65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ru-RU" sz="1400" b="1" dirty="0">
                <a:solidFill>
                  <a:schemeClr val="dk1"/>
                </a:solidFill>
              </a:rPr>
              <a:t>Наличие ПО на смартфоне позволит любому автомобилисту получать больше информации о дорожной обстановке.</a:t>
            </a:r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530237" y="310819"/>
            <a:ext cx="8064000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</a:rPr>
              <a:t>Актуальность. Применимость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" name="Google Shape;175;p10">
            <a:extLst>
              <a:ext uri="{FF2B5EF4-FFF2-40B4-BE49-F238E27FC236}">
                <a16:creationId xmlns:a16="http://schemas.microsoft.com/office/drawing/2014/main" id="{991E7C8D-624A-489C-BEB8-3A1DB300F2F8}"/>
              </a:ext>
            </a:extLst>
          </p:cNvPr>
          <p:cNvSpPr txBox="1">
            <a:spLocks/>
          </p:cNvSpPr>
          <p:nvPr/>
        </p:nvSpPr>
        <p:spPr>
          <a:xfrm>
            <a:off x="3248025" y="1166401"/>
            <a:ext cx="4986338" cy="69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dk1"/>
                </a:solidFill>
              </a:rPr>
              <a:t>Актуальная информация о дорожных знаках сориентирует диспетчеров аварийных служб в выборе наилучшего маршрута.</a:t>
            </a:r>
          </a:p>
          <a:p>
            <a:pPr algn="ctr"/>
            <a:endParaRPr lang="ru-RU" sz="1400" b="1" dirty="0">
              <a:solidFill>
                <a:schemeClr val="dk1"/>
              </a:solidFill>
            </a:endParaRPr>
          </a:p>
          <a:p>
            <a:pPr algn="ctr"/>
            <a:endParaRPr lang="ru-RU" sz="1400" b="1" dirty="0">
              <a:solidFill>
                <a:schemeClr val="dk1"/>
              </a:solidFill>
            </a:endParaRPr>
          </a:p>
          <a:p>
            <a:pPr algn="ctr"/>
            <a:endParaRPr lang="ru-RU" sz="1400" b="1" dirty="0">
              <a:solidFill>
                <a:schemeClr val="dk1"/>
              </a:solidFill>
            </a:endParaRPr>
          </a:p>
          <a:p>
            <a:pPr algn="ctr"/>
            <a:endParaRPr lang="ru-RU" sz="1400" b="1" dirty="0">
              <a:solidFill>
                <a:schemeClr val="dk1"/>
              </a:solidFill>
            </a:endParaRPr>
          </a:p>
          <a:p>
            <a:pPr algn="ctr"/>
            <a:endParaRPr lang="ru-RU" sz="1400" b="1" dirty="0">
              <a:solidFill>
                <a:schemeClr val="dk1"/>
              </a:solidFill>
            </a:endParaRPr>
          </a:p>
          <a:p>
            <a:pPr algn="ctr"/>
            <a:endParaRPr lang="ru-RU" sz="1400" b="1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2A42F-A19D-4543-971B-0793F65E4A3D}"/>
              </a:ext>
            </a:extLst>
          </p:cNvPr>
          <p:cNvSpPr txBox="1"/>
          <p:nvPr/>
        </p:nvSpPr>
        <p:spPr>
          <a:xfrm>
            <a:off x="5376863" y="3195638"/>
            <a:ext cx="223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dk1"/>
                </a:solidFill>
              </a:rPr>
              <a:t> </a:t>
            </a:r>
            <a:endParaRPr lang="ru-RU" dirty="0"/>
          </a:p>
        </p:txBody>
      </p:sp>
      <p:sp>
        <p:nvSpPr>
          <p:cNvPr id="45" name="Google Shape;175;p10">
            <a:extLst>
              <a:ext uri="{FF2B5EF4-FFF2-40B4-BE49-F238E27FC236}">
                <a16:creationId xmlns:a16="http://schemas.microsoft.com/office/drawing/2014/main" id="{30630FE9-9ACD-407F-A5B3-578C62AA7660}"/>
              </a:ext>
            </a:extLst>
          </p:cNvPr>
          <p:cNvSpPr txBox="1">
            <a:spLocks/>
          </p:cNvSpPr>
          <p:nvPr/>
        </p:nvSpPr>
        <p:spPr>
          <a:xfrm>
            <a:off x="4911450" y="4354219"/>
            <a:ext cx="3682787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dk1"/>
                </a:solidFill>
              </a:rPr>
              <a:t>В будущем, возможная интеграция в систему автоматического управления ТС</a:t>
            </a:r>
          </a:p>
        </p:txBody>
      </p:sp>
      <p:pic>
        <p:nvPicPr>
          <p:cNvPr id="3078" name="Picture 6" descr="Главное при вызове скорой помощи - КОГБУЗ &quot;Станция скорой медицинской помощи  г. Кирова&quot;">
            <a:extLst>
              <a:ext uri="{FF2B5EF4-FFF2-40B4-BE49-F238E27FC236}">
                <a16:creationId xmlns:a16="http://schemas.microsoft.com/office/drawing/2014/main" id="{56E443F8-2F50-433F-B84A-1DA11D61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1" y="968078"/>
            <a:ext cx="2490728" cy="14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Разработка программного обеспечения на заказ - devenot.ru">
            <a:extLst>
              <a:ext uri="{FF2B5EF4-FFF2-40B4-BE49-F238E27FC236}">
                <a16:creationId xmlns:a16="http://schemas.microsoft.com/office/drawing/2014/main" id="{4C0A9242-08A1-4149-BA30-9B890258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457" y="2510484"/>
            <a:ext cx="1900008" cy="150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430560" y="33211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Реализация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" name="Google Shape;175;p10">
            <a:extLst>
              <a:ext uri="{FF2B5EF4-FFF2-40B4-BE49-F238E27FC236}">
                <a16:creationId xmlns:a16="http://schemas.microsoft.com/office/drawing/2014/main" id="{7043D610-9F1E-4EAD-A649-B1D6A5C50804}"/>
              </a:ext>
            </a:extLst>
          </p:cNvPr>
          <p:cNvSpPr txBox="1">
            <a:spLocks/>
          </p:cNvSpPr>
          <p:nvPr/>
        </p:nvSpPr>
        <p:spPr>
          <a:xfrm>
            <a:off x="591208" y="778366"/>
            <a:ext cx="5893326" cy="135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В данной работе будет произведено обучение нейросети для прогнозирования определения дорожных знаков посредством языка </a:t>
            </a:r>
            <a:r>
              <a:rPr lang="en-US" sz="2400" dirty="0"/>
              <a:t>python </a:t>
            </a:r>
            <a:r>
              <a:rPr lang="ru-RU" sz="2400" dirty="0"/>
              <a:t>и библиотеки </a:t>
            </a:r>
            <a:r>
              <a:rPr lang="en-US" sz="2400" dirty="0" err="1"/>
              <a:t>tensorflow</a:t>
            </a:r>
            <a:r>
              <a:rPr lang="en-US" sz="2400" dirty="0"/>
              <a:t> </a:t>
            </a:r>
            <a:r>
              <a:rPr lang="ru-RU" sz="2400" dirty="0"/>
              <a:t>на локальном </a:t>
            </a:r>
            <a:r>
              <a:rPr lang="en-US" sz="2400" dirty="0"/>
              <a:t>GPU</a:t>
            </a:r>
            <a:br>
              <a:rPr lang="en-US" sz="2400" dirty="0"/>
            </a:br>
            <a:br>
              <a:rPr lang="en-US" sz="2400" dirty="0"/>
            </a:br>
            <a:r>
              <a:rPr lang="ru-RU" dirty="0"/>
              <a:t> Знаки будут принадлежать четырем различным классам:  </a:t>
            </a:r>
          </a:p>
          <a:p>
            <a:r>
              <a:rPr lang="ru-RU" dirty="0"/>
              <a:t>* Круглая рамка основных предупреждений</a:t>
            </a:r>
          </a:p>
          <a:p>
            <a:r>
              <a:rPr lang="ru-RU" dirty="0"/>
              <a:t>* Квадратная рамка основных предупреждений</a:t>
            </a:r>
          </a:p>
          <a:p>
            <a:r>
              <a:rPr lang="ru-RU" dirty="0"/>
              <a:t>* Информационные сообщения различной формы</a:t>
            </a:r>
          </a:p>
          <a:p>
            <a:r>
              <a:rPr lang="ru-RU" dirty="0"/>
              <a:t>* Оповещения о наличии поблизости указанных мест</a:t>
            </a:r>
          </a:p>
          <a:p>
            <a:r>
              <a:rPr lang="ru-RU" dirty="0"/>
              <a:t>* Небольшие таблички дополнительного содержания</a:t>
            </a:r>
          </a:p>
          <a:p>
            <a:endParaRPr lang="ru-RU" sz="2400" dirty="0"/>
          </a:p>
        </p:txBody>
      </p:sp>
      <p:pic>
        <p:nvPicPr>
          <p:cNvPr id="2050" name="Picture 2" descr="Дорожные знаки в Украине 2021: Как их все запомнить - Авто bigmir)net">
            <a:extLst>
              <a:ext uri="{FF2B5EF4-FFF2-40B4-BE49-F238E27FC236}">
                <a16:creationId xmlns:a16="http://schemas.microsoft.com/office/drawing/2014/main" id="{C85ADE7F-7264-4715-ADBF-F2A7E948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16" y="257175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6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subTitle" idx="1"/>
          </p:nvPr>
        </p:nvSpPr>
        <p:spPr>
          <a:xfrm>
            <a:off x="540000" y="831970"/>
            <a:ext cx="8064000" cy="421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1400" b="1" u="sng" dirty="0">
                <a:solidFill>
                  <a:schemeClr val="dk1"/>
                </a:solidFill>
              </a:rPr>
              <a:t>Цель проекта: </a:t>
            </a:r>
            <a:r>
              <a:rPr lang="ru-RU" sz="1400" dirty="0">
                <a:solidFill>
                  <a:schemeClr val="dk1"/>
                </a:solidFill>
              </a:rPr>
              <a:t>создать систему на основе искусственного интеллекта для определения и классификации дорожных знаков </a:t>
            </a:r>
            <a:r>
              <a:rPr lang="en-US" sz="1400" dirty="0">
                <a:solidFill>
                  <a:schemeClr val="dk1"/>
                </a:solidFill>
              </a:rPr>
              <a:t>c </a:t>
            </a:r>
            <a:r>
              <a:rPr lang="ru-RU" sz="1400" dirty="0">
                <a:solidFill>
                  <a:schemeClr val="dk1"/>
                </a:solidFill>
              </a:rPr>
              <a:t>целью помощи службам экстренной помощи для составления актуального наикратчайшего маршрута</a:t>
            </a:r>
          </a:p>
          <a:p>
            <a:pPr lvl="0"/>
            <a:endParaRPr lang="en-US" sz="1400" dirty="0">
              <a:solidFill>
                <a:schemeClr val="dk1"/>
              </a:solidFill>
            </a:endParaRPr>
          </a:p>
          <a:p>
            <a:pPr lvl="0"/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ru-RU" sz="1400" b="1" dirty="0">
                <a:solidFill>
                  <a:schemeClr val="dk1"/>
                </a:solidFill>
              </a:rPr>
              <a:t>Ключевые показатели: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dk1"/>
                </a:solidFill>
              </a:rPr>
              <a:t>Анализ фото с портативных одноплатных устройств, установленных в машинах служб помощи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dk1"/>
                </a:solidFill>
              </a:rPr>
              <a:t>Ведение базы данных, использование распознавания дорожных знаков</a:t>
            </a:r>
          </a:p>
          <a:p>
            <a:pPr lvl="0"/>
            <a:endParaRPr lang="ru-RU"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lvl="0"/>
            <a:r>
              <a:rPr lang="ru-RU" sz="1400" b="1" dirty="0">
                <a:solidFill>
                  <a:schemeClr val="dk1"/>
                </a:solidFill>
                <a:highlight>
                  <a:schemeClr val="lt1"/>
                </a:highlight>
              </a:rPr>
              <a:t>Плюсы: </a:t>
            </a:r>
            <a:endParaRPr lang="ru-RU"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dk1"/>
                </a:solidFill>
                <a:highlight>
                  <a:schemeClr val="lt1"/>
                </a:highlight>
              </a:rPr>
              <a:t>Более быстрая поездка до места ЧП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dk1"/>
                </a:solidFill>
                <a:highlight>
                  <a:schemeClr val="lt1"/>
                </a:highlight>
              </a:rPr>
              <a:t>Повышение точности маршрута, с учетом большего количества знаков в т.ч временных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dk1"/>
                </a:solidFill>
                <a:highlight>
                  <a:schemeClr val="lt1"/>
                </a:highlight>
              </a:rPr>
              <a:t>Получение статистики и возможности дальнейшего анализа установки будущих знаков и ремонтов дорог</a:t>
            </a:r>
          </a:p>
          <a:p>
            <a:pPr lvl="0"/>
            <a:endParaRPr lang="ru-RU"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lvl="0"/>
            <a:r>
              <a:rPr lang="ru-RU" sz="1400" b="1" dirty="0">
                <a:solidFill>
                  <a:schemeClr val="dk1"/>
                </a:solidFill>
                <a:highlight>
                  <a:schemeClr val="lt1"/>
                </a:highlight>
              </a:rPr>
              <a:t>Риски: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dk1"/>
                </a:solidFill>
                <a:highlight>
                  <a:schemeClr val="lt1"/>
                </a:highlight>
              </a:rPr>
              <a:t>Конкуренция Яндекс</a:t>
            </a:r>
            <a:r>
              <a:rPr lang="en-US" sz="1400" dirty="0">
                <a:solidFill>
                  <a:schemeClr val="dk1"/>
                </a:solidFill>
                <a:highlight>
                  <a:schemeClr val="lt1"/>
                </a:highlight>
              </a:rPr>
              <a:t>/</a:t>
            </a:r>
            <a:r>
              <a:rPr lang="ru-RU" sz="1400" dirty="0">
                <a:solidFill>
                  <a:schemeClr val="dk1"/>
                </a:solidFill>
                <a:highlight>
                  <a:schemeClr val="lt1"/>
                </a:highlight>
              </a:rPr>
              <a:t>Гугл карт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dk1"/>
                </a:solidFill>
                <a:highlight>
                  <a:schemeClr val="lt1"/>
                </a:highlight>
              </a:rPr>
              <a:t>Стоимость оборудования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dk1"/>
                </a:solidFill>
                <a:highlight>
                  <a:schemeClr val="lt1"/>
                </a:highlight>
              </a:rPr>
              <a:t>Постоянное использования для сбора статистики</a:t>
            </a:r>
          </a:p>
          <a:p>
            <a:pPr lvl="0"/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540000" y="374137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</a:rPr>
              <a:t>Предлагаемое решение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B52B357-7E8D-4606-A33D-886C09195018}"/>
              </a:ext>
            </a:extLst>
          </p:cNvPr>
          <p:cNvGrpSpPr/>
          <p:nvPr/>
        </p:nvGrpSpPr>
        <p:grpSpPr>
          <a:xfrm>
            <a:off x="139449" y="2729954"/>
            <a:ext cx="298671" cy="298922"/>
            <a:chOff x="6025856" y="1791797"/>
            <a:chExt cx="428040" cy="428400"/>
          </a:xfrm>
        </p:grpSpPr>
        <p:sp>
          <p:nvSpPr>
            <p:cNvPr id="4" name="Freeform 808">
              <a:extLst>
                <a:ext uri="{FF2B5EF4-FFF2-40B4-BE49-F238E27FC236}">
                  <a16:creationId xmlns:a16="http://schemas.microsoft.com/office/drawing/2014/main" id="{458DB2B8-CFD3-4460-86A0-C23EA163C4DB}"/>
                </a:ext>
              </a:extLst>
            </p:cNvPr>
            <p:cNvSpPr/>
            <p:nvPr/>
          </p:nvSpPr>
          <p:spPr>
            <a:xfrm>
              <a:off x="6025856" y="1791797"/>
              <a:ext cx="428040" cy="42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0" h="1191">
                  <a:moveTo>
                    <a:pt x="1121" y="632"/>
                  </a:moveTo>
                  <a:lnTo>
                    <a:pt x="632" y="1120"/>
                  </a:lnTo>
                  <a:cubicBezTo>
                    <a:pt x="622" y="1130"/>
                    <a:pt x="609" y="1135"/>
                    <a:pt x="595" y="1135"/>
                  </a:cubicBezTo>
                  <a:cubicBezTo>
                    <a:pt x="582" y="1135"/>
                    <a:pt x="569" y="1130"/>
                    <a:pt x="559" y="1120"/>
                  </a:cubicBezTo>
                  <a:lnTo>
                    <a:pt x="70" y="632"/>
                  </a:lnTo>
                  <a:cubicBezTo>
                    <a:pt x="50" y="611"/>
                    <a:pt x="50" y="579"/>
                    <a:pt x="70" y="559"/>
                  </a:cubicBezTo>
                  <a:lnTo>
                    <a:pt x="559" y="70"/>
                  </a:lnTo>
                  <a:cubicBezTo>
                    <a:pt x="569" y="60"/>
                    <a:pt x="582" y="55"/>
                    <a:pt x="595" y="55"/>
                  </a:cubicBezTo>
                  <a:cubicBezTo>
                    <a:pt x="609" y="55"/>
                    <a:pt x="622" y="60"/>
                    <a:pt x="632" y="70"/>
                  </a:cubicBezTo>
                  <a:lnTo>
                    <a:pt x="1121" y="559"/>
                  </a:lnTo>
                  <a:cubicBezTo>
                    <a:pt x="1141" y="579"/>
                    <a:pt x="1141" y="611"/>
                    <a:pt x="1121" y="632"/>
                  </a:cubicBezTo>
                  <a:close/>
                  <a:moveTo>
                    <a:pt x="1160" y="520"/>
                  </a:moveTo>
                  <a:lnTo>
                    <a:pt x="671" y="31"/>
                  </a:lnTo>
                  <a:cubicBezTo>
                    <a:pt x="651" y="11"/>
                    <a:pt x="624" y="0"/>
                    <a:pt x="595" y="0"/>
                  </a:cubicBezTo>
                  <a:cubicBezTo>
                    <a:pt x="567" y="0"/>
                    <a:pt x="540" y="11"/>
                    <a:pt x="520" y="31"/>
                  </a:cubicBezTo>
                  <a:lnTo>
                    <a:pt x="31" y="520"/>
                  </a:lnTo>
                  <a:cubicBezTo>
                    <a:pt x="-10" y="561"/>
                    <a:pt x="-10" y="629"/>
                    <a:pt x="31" y="671"/>
                  </a:cubicBezTo>
                  <a:lnTo>
                    <a:pt x="520" y="1159"/>
                  </a:lnTo>
                  <a:cubicBezTo>
                    <a:pt x="540" y="1180"/>
                    <a:pt x="567" y="1191"/>
                    <a:pt x="595" y="1191"/>
                  </a:cubicBezTo>
                  <a:cubicBezTo>
                    <a:pt x="624" y="1191"/>
                    <a:pt x="651" y="1180"/>
                    <a:pt x="671" y="1159"/>
                  </a:cubicBezTo>
                  <a:lnTo>
                    <a:pt x="1160" y="671"/>
                  </a:lnTo>
                  <a:cubicBezTo>
                    <a:pt x="1201" y="629"/>
                    <a:pt x="1201" y="561"/>
                    <a:pt x="1160" y="52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" name="Freeform 809">
              <a:extLst>
                <a:ext uri="{FF2B5EF4-FFF2-40B4-BE49-F238E27FC236}">
                  <a16:creationId xmlns:a16="http://schemas.microsoft.com/office/drawing/2014/main" id="{F7FCE835-84CF-47F7-9C2A-5C1F300D36BA}"/>
                </a:ext>
              </a:extLst>
            </p:cNvPr>
            <p:cNvSpPr/>
            <p:nvPr/>
          </p:nvSpPr>
          <p:spPr>
            <a:xfrm>
              <a:off x="6139255" y="1887558"/>
              <a:ext cx="20556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660">
                  <a:moveTo>
                    <a:pt x="305" y="8"/>
                  </a:moveTo>
                  <a:lnTo>
                    <a:pt x="304" y="8"/>
                  </a:lnTo>
                  <a:lnTo>
                    <a:pt x="303" y="7"/>
                  </a:lnTo>
                  <a:cubicBezTo>
                    <a:pt x="302" y="6"/>
                    <a:pt x="302" y="6"/>
                    <a:pt x="302" y="6"/>
                  </a:cubicBezTo>
                  <a:cubicBezTo>
                    <a:pt x="301" y="6"/>
                    <a:pt x="301" y="5"/>
                    <a:pt x="300" y="5"/>
                  </a:cubicBezTo>
                  <a:lnTo>
                    <a:pt x="299" y="4"/>
                  </a:lnTo>
                  <a:lnTo>
                    <a:pt x="298" y="4"/>
                  </a:lnTo>
                  <a:cubicBezTo>
                    <a:pt x="298" y="3"/>
                    <a:pt x="297" y="3"/>
                    <a:pt x="297" y="3"/>
                  </a:cubicBezTo>
                  <a:cubicBezTo>
                    <a:pt x="296" y="3"/>
                    <a:pt x="296" y="3"/>
                    <a:pt x="296" y="3"/>
                  </a:cubicBezTo>
                  <a:cubicBezTo>
                    <a:pt x="295" y="2"/>
                    <a:pt x="295" y="2"/>
                    <a:pt x="294" y="2"/>
                  </a:cubicBezTo>
                  <a:lnTo>
                    <a:pt x="293" y="2"/>
                  </a:lnTo>
                  <a:cubicBezTo>
                    <a:pt x="293" y="1"/>
                    <a:pt x="292" y="1"/>
                    <a:pt x="292" y="1"/>
                  </a:cubicBezTo>
                  <a:cubicBezTo>
                    <a:pt x="291" y="1"/>
                    <a:pt x="291" y="1"/>
                    <a:pt x="290" y="1"/>
                  </a:cubicBezTo>
                  <a:lnTo>
                    <a:pt x="289" y="1"/>
                  </a:lnTo>
                  <a:lnTo>
                    <a:pt x="288" y="1"/>
                  </a:lnTo>
                  <a:cubicBezTo>
                    <a:pt x="287" y="0"/>
                    <a:pt x="286" y="0"/>
                    <a:pt x="285" y="0"/>
                  </a:cubicBezTo>
                  <a:cubicBezTo>
                    <a:pt x="284" y="0"/>
                    <a:pt x="283" y="0"/>
                    <a:pt x="282" y="1"/>
                  </a:cubicBezTo>
                  <a:lnTo>
                    <a:pt x="281" y="1"/>
                  </a:lnTo>
                  <a:lnTo>
                    <a:pt x="280" y="1"/>
                  </a:lnTo>
                  <a:cubicBezTo>
                    <a:pt x="279" y="1"/>
                    <a:pt x="279" y="1"/>
                    <a:pt x="278" y="1"/>
                  </a:cubicBezTo>
                  <a:cubicBezTo>
                    <a:pt x="278" y="1"/>
                    <a:pt x="277" y="1"/>
                    <a:pt x="277" y="2"/>
                  </a:cubicBezTo>
                  <a:lnTo>
                    <a:pt x="276" y="2"/>
                  </a:lnTo>
                  <a:cubicBezTo>
                    <a:pt x="275" y="2"/>
                    <a:pt x="275" y="2"/>
                    <a:pt x="274" y="3"/>
                  </a:cubicBezTo>
                  <a:lnTo>
                    <a:pt x="273" y="3"/>
                  </a:lnTo>
                  <a:cubicBezTo>
                    <a:pt x="273" y="3"/>
                    <a:pt x="272" y="3"/>
                    <a:pt x="272" y="4"/>
                  </a:cubicBezTo>
                  <a:lnTo>
                    <a:pt x="271" y="4"/>
                  </a:lnTo>
                  <a:cubicBezTo>
                    <a:pt x="271" y="5"/>
                    <a:pt x="270" y="5"/>
                    <a:pt x="270" y="5"/>
                  </a:cubicBezTo>
                  <a:cubicBezTo>
                    <a:pt x="269" y="5"/>
                    <a:pt x="269" y="6"/>
                    <a:pt x="269" y="6"/>
                  </a:cubicBezTo>
                  <a:cubicBezTo>
                    <a:pt x="268" y="6"/>
                    <a:pt x="268" y="6"/>
                    <a:pt x="268" y="7"/>
                  </a:cubicBezTo>
                  <a:cubicBezTo>
                    <a:pt x="267" y="7"/>
                    <a:pt x="266" y="8"/>
                    <a:pt x="266" y="8"/>
                  </a:cubicBezTo>
                  <a:lnTo>
                    <a:pt x="7" y="267"/>
                  </a:lnTo>
                  <a:cubicBezTo>
                    <a:pt x="-2" y="277"/>
                    <a:pt x="-2" y="295"/>
                    <a:pt x="7" y="306"/>
                  </a:cubicBezTo>
                  <a:cubicBezTo>
                    <a:pt x="13" y="311"/>
                    <a:pt x="20" y="314"/>
                    <a:pt x="27" y="314"/>
                  </a:cubicBezTo>
                  <a:cubicBezTo>
                    <a:pt x="34" y="314"/>
                    <a:pt x="41" y="311"/>
                    <a:pt x="46" y="306"/>
                  </a:cubicBezTo>
                  <a:lnTo>
                    <a:pt x="257" y="95"/>
                  </a:lnTo>
                  <a:lnTo>
                    <a:pt x="257" y="632"/>
                  </a:lnTo>
                  <a:cubicBezTo>
                    <a:pt x="257" y="647"/>
                    <a:pt x="270" y="660"/>
                    <a:pt x="285" y="660"/>
                  </a:cubicBezTo>
                  <a:cubicBezTo>
                    <a:pt x="300" y="660"/>
                    <a:pt x="313" y="647"/>
                    <a:pt x="313" y="632"/>
                  </a:cubicBezTo>
                  <a:lnTo>
                    <a:pt x="313" y="95"/>
                  </a:lnTo>
                  <a:lnTo>
                    <a:pt x="524" y="306"/>
                  </a:lnTo>
                  <a:cubicBezTo>
                    <a:pt x="529" y="311"/>
                    <a:pt x="536" y="314"/>
                    <a:pt x="543" y="314"/>
                  </a:cubicBezTo>
                  <a:cubicBezTo>
                    <a:pt x="550" y="314"/>
                    <a:pt x="557" y="311"/>
                    <a:pt x="563" y="306"/>
                  </a:cubicBezTo>
                  <a:cubicBezTo>
                    <a:pt x="574" y="295"/>
                    <a:pt x="574" y="277"/>
                    <a:pt x="563" y="26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4993B49-FFF7-421B-BE55-C86C94226419}"/>
              </a:ext>
            </a:extLst>
          </p:cNvPr>
          <p:cNvGrpSpPr/>
          <p:nvPr/>
        </p:nvGrpSpPr>
        <p:grpSpPr>
          <a:xfrm>
            <a:off x="139449" y="3767538"/>
            <a:ext cx="298922" cy="298922"/>
            <a:chOff x="440773" y="5425708"/>
            <a:chExt cx="428400" cy="428400"/>
          </a:xfrm>
        </p:grpSpPr>
        <p:sp>
          <p:nvSpPr>
            <p:cNvPr id="7" name="Freeform 802">
              <a:extLst>
                <a:ext uri="{FF2B5EF4-FFF2-40B4-BE49-F238E27FC236}">
                  <a16:creationId xmlns:a16="http://schemas.microsoft.com/office/drawing/2014/main" id="{68291356-0FC8-47BC-BD76-491E2BC2C64D}"/>
                </a:ext>
              </a:extLst>
            </p:cNvPr>
            <p:cNvSpPr/>
            <p:nvPr/>
          </p:nvSpPr>
          <p:spPr>
            <a:xfrm>
              <a:off x="440773" y="5425708"/>
              <a:ext cx="428400" cy="42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1" h="1191">
                  <a:moveTo>
                    <a:pt x="1120" y="632"/>
                  </a:moveTo>
                  <a:lnTo>
                    <a:pt x="631" y="1120"/>
                  </a:lnTo>
                  <a:cubicBezTo>
                    <a:pt x="621" y="1130"/>
                    <a:pt x="608" y="1135"/>
                    <a:pt x="595" y="1135"/>
                  </a:cubicBezTo>
                  <a:cubicBezTo>
                    <a:pt x="581" y="1135"/>
                    <a:pt x="568" y="1130"/>
                    <a:pt x="558" y="1120"/>
                  </a:cubicBezTo>
                  <a:lnTo>
                    <a:pt x="70" y="632"/>
                  </a:lnTo>
                  <a:cubicBezTo>
                    <a:pt x="50" y="611"/>
                    <a:pt x="50" y="579"/>
                    <a:pt x="70" y="559"/>
                  </a:cubicBezTo>
                  <a:lnTo>
                    <a:pt x="558" y="70"/>
                  </a:lnTo>
                  <a:cubicBezTo>
                    <a:pt x="568" y="60"/>
                    <a:pt x="581" y="55"/>
                    <a:pt x="595" y="55"/>
                  </a:cubicBezTo>
                  <a:cubicBezTo>
                    <a:pt x="608" y="55"/>
                    <a:pt x="621" y="60"/>
                    <a:pt x="631" y="70"/>
                  </a:cubicBezTo>
                  <a:lnTo>
                    <a:pt x="1120" y="559"/>
                  </a:lnTo>
                  <a:cubicBezTo>
                    <a:pt x="1140" y="579"/>
                    <a:pt x="1140" y="611"/>
                    <a:pt x="1120" y="632"/>
                  </a:cubicBezTo>
                  <a:close/>
                  <a:moveTo>
                    <a:pt x="1159" y="520"/>
                  </a:moveTo>
                  <a:lnTo>
                    <a:pt x="670" y="31"/>
                  </a:lnTo>
                  <a:cubicBezTo>
                    <a:pt x="650" y="11"/>
                    <a:pt x="623" y="0"/>
                    <a:pt x="595" y="0"/>
                  </a:cubicBezTo>
                  <a:cubicBezTo>
                    <a:pt x="566" y="0"/>
                    <a:pt x="540" y="11"/>
                    <a:pt x="519" y="31"/>
                  </a:cubicBezTo>
                  <a:lnTo>
                    <a:pt x="31" y="520"/>
                  </a:lnTo>
                  <a:cubicBezTo>
                    <a:pt x="-10" y="561"/>
                    <a:pt x="-10" y="629"/>
                    <a:pt x="31" y="671"/>
                  </a:cubicBezTo>
                  <a:lnTo>
                    <a:pt x="519" y="1159"/>
                  </a:lnTo>
                  <a:cubicBezTo>
                    <a:pt x="540" y="1180"/>
                    <a:pt x="566" y="1191"/>
                    <a:pt x="595" y="1191"/>
                  </a:cubicBezTo>
                  <a:cubicBezTo>
                    <a:pt x="623" y="1191"/>
                    <a:pt x="650" y="1180"/>
                    <a:pt x="670" y="1159"/>
                  </a:cubicBezTo>
                  <a:lnTo>
                    <a:pt x="1159" y="671"/>
                  </a:lnTo>
                  <a:cubicBezTo>
                    <a:pt x="1201" y="629"/>
                    <a:pt x="1201" y="561"/>
                    <a:pt x="1159" y="52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 803">
              <a:extLst>
                <a:ext uri="{FF2B5EF4-FFF2-40B4-BE49-F238E27FC236}">
                  <a16:creationId xmlns:a16="http://schemas.microsoft.com/office/drawing/2014/main" id="{1A0D9574-A929-478D-A3E0-E4802C1160A6}"/>
                </a:ext>
              </a:extLst>
            </p:cNvPr>
            <p:cNvSpPr/>
            <p:nvPr/>
          </p:nvSpPr>
          <p:spPr>
            <a:xfrm>
              <a:off x="554533" y="5521469"/>
              <a:ext cx="20520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1" h="660">
                  <a:moveTo>
                    <a:pt x="524" y="354"/>
                  </a:moveTo>
                  <a:lnTo>
                    <a:pt x="313" y="565"/>
                  </a:lnTo>
                  <a:lnTo>
                    <a:pt x="313" y="28"/>
                  </a:lnTo>
                  <a:cubicBezTo>
                    <a:pt x="313" y="13"/>
                    <a:pt x="301" y="0"/>
                    <a:pt x="285" y="0"/>
                  </a:cubicBezTo>
                  <a:cubicBezTo>
                    <a:pt x="270" y="0"/>
                    <a:pt x="258" y="13"/>
                    <a:pt x="258" y="28"/>
                  </a:cubicBezTo>
                  <a:lnTo>
                    <a:pt x="258" y="565"/>
                  </a:lnTo>
                  <a:lnTo>
                    <a:pt x="47" y="354"/>
                  </a:lnTo>
                  <a:cubicBezTo>
                    <a:pt x="36" y="343"/>
                    <a:pt x="18" y="343"/>
                    <a:pt x="8" y="354"/>
                  </a:cubicBezTo>
                  <a:cubicBezTo>
                    <a:pt x="-3" y="365"/>
                    <a:pt x="-3" y="383"/>
                    <a:pt x="8" y="393"/>
                  </a:cubicBezTo>
                  <a:lnTo>
                    <a:pt x="266" y="652"/>
                  </a:lnTo>
                  <a:cubicBezTo>
                    <a:pt x="267" y="652"/>
                    <a:pt x="267" y="653"/>
                    <a:pt x="268" y="653"/>
                  </a:cubicBezTo>
                  <a:cubicBezTo>
                    <a:pt x="268" y="654"/>
                    <a:pt x="269" y="654"/>
                    <a:pt x="269" y="654"/>
                  </a:cubicBezTo>
                  <a:cubicBezTo>
                    <a:pt x="269" y="655"/>
                    <a:pt x="270" y="655"/>
                    <a:pt x="270" y="655"/>
                  </a:cubicBezTo>
                  <a:lnTo>
                    <a:pt x="271" y="656"/>
                  </a:lnTo>
                  <a:cubicBezTo>
                    <a:pt x="272" y="656"/>
                    <a:pt x="272" y="656"/>
                    <a:pt x="272" y="656"/>
                  </a:cubicBezTo>
                  <a:cubicBezTo>
                    <a:pt x="273" y="657"/>
                    <a:pt x="273" y="657"/>
                    <a:pt x="274" y="657"/>
                  </a:cubicBezTo>
                  <a:lnTo>
                    <a:pt x="275" y="658"/>
                  </a:lnTo>
                  <a:lnTo>
                    <a:pt x="276" y="658"/>
                  </a:lnTo>
                  <a:cubicBezTo>
                    <a:pt x="276" y="658"/>
                    <a:pt x="277" y="658"/>
                    <a:pt x="277" y="659"/>
                  </a:cubicBezTo>
                  <a:cubicBezTo>
                    <a:pt x="278" y="659"/>
                    <a:pt x="278" y="659"/>
                    <a:pt x="279" y="659"/>
                  </a:cubicBezTo>
                  <a:lnTo>
                    <a:pt x="280" y="659"/>
                  </a:lnTo>
                  <a:cubicBezTo>
                    <a:pt x="281" y="659"/>
                    <a:pt x="281" y="659"/>
                    <a:pt x="281" y="659"/>
                  </a:cubicBezTo>
                  <a:cubicBezTo>
                    <a:pt x="282" y="659"/>
                    <a:pt x="282" y="660"/>
                    <a:pt x="283" y="660"/>
                  </a:cubicBezTo>
                  <a:cubicBezTo>
                    <a:pt x="284" y="660"/>
                    <a:pt x="285" y="660"/>
                    <a:pt x="285" y="660"/>
                  </a:cubicBezTo>
                  <a:cubicBezTo>
                    <a:pt x="286" y="660"/>
                    <a:pt x="287" y="660"/>
                    <a:pt x="288" y="660"/>
                  </a:cubicBezTo>
                  <a:cubicBezTo>
                    <a:pt x="289" y="660"/>
                    <a:pt x="289" y="659"/>
                    <a:pt x="289" y="659"/>
                  </a:cubicBezTo>
                  <a:cubicBezTo>
                    <a:pt x="290" y="659"/>
                    <a:pt x="290" y="659"/>
                    <a:pt x="291" y="659"/>
                  </a:cubicBezTo>
                  <a:lnTo>
                    <a:pt x="292" y="659"/>
                  </a:lnTo>
                  <a:cubicBezTo>
                    <a:pt x="293" y="659"/>
                    <a:pt x="293" y="659"/>
                    <a:pt x="293" y="659"/>
                  </a:cubicBezTo>
                  <a:cubicBezTo>
                    <a:pt x="294" y="658"/>
                    <a:pt x="294" y="658"/>
                    <a:pt x="295" y="658"/>
                  </a:cubicBezTo>
                  <a:lnTo>
                    <a:pt x="296" y="658"/>
                  </a:lnTo>
                  <a:cubicBezTo>
                    <a:pt x="296" y="657"/>
                    <a:pt x="297" y="657"/>
                    <a:pt x="297" y="657"/>
                  </a:cubicBezTo>
                  <a:cubicBezTo>
                    <a:pt x="298" y="657"/>
                    <a:pt x="298" y="657"/>
                    <a:pt x="298" y="656"/>
                  </a:cubicBezTo>
                  <a:cubicBezTo>
                    <a:pt x="299" y="656"/>
                    <a:pt x="299" y="656"/>
                    <a:pt x="300" y="656"/>
                  </a:cubicBezTo>
                  <a:cubicBezTo>
                    <a:pt x="300" y="655"/>
                    <a:pt x="300" y="655"/>
                    <a:pt x="301" y="655"/>
                  </a:cubicBezTo>
                  <a:cubicBezTo>
                    <a:pt x="301" y="655"/>
                    <a:pt x="301" y="654"/>
                    <a:pt x="302" y="654"/>
                  </a:cubicBezTo>
                  <a:lnTo>
                    <a:pt x="303" y="653"/>
                  </a:lnTo>
                  <a:cubicBezTo>
                    <a:pt x="304" y="653"/>
                    <a:pt x="304" y="652"/>
                    <a:pt x="305" y="652"/>
                  </a:cubicBezTo>
                  <a:lnTo>
                    <a:pt x="563" y="393"/>
                  </a:lnTo>
                  <a:cubicBezTo>
                    <a:pt x="574" y="383"/>
                    <a:pt x="574" y="365"/>
                    <a:pt x="563" y="354"/>
                  </a:cubicBezTo>
                  <a:cubicBezTo>
                    <a:pt x="552" y="343"/>
                    <a:pt x="535" y="343"/>
                    <a:pt x="524" y="35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0" name="Freeform 558">
            <a:extLst>
              <a:ext uri="{FF2B5EF4-FFF2-40B4-BE49-F238E27FC236}">
                <a16:creationId xmlns:a16="http://schemas.microsoft.com/office/drawing/2014/main" id="{48837C9C-2B83-400D-A6A7-2A3D386E6996}"/>
              </a:ext>
            </a:extLst>
          </p:cNvPr>
          <p:cNvSpPr/>
          <p:nvPr/>
        </p:nvSpPr>
        <p:spPr>
          <a:xfrm>
            <a:off x="185005" y="1621303"/>
            <a:ext cx="207557" cy="2989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8" h="904">
                <a:moveTo>
                  <a:pt x="94" y="211"/>
                </a:moveTo>
                <a:lnTo>
                  <a:pt x="62" y="171"/>
                </a:lnTo>
                <a:lnTo>
                  <a:pt x="95" y="125"/>
                </a:lnTo>
                <a:lnTo>
                  <a:pt x="287" y="126"/>
                </a:lnTo>
                <a:lnTo>
                  <a:pt x="287" y="168"/>
                </a:lnTo>
                <a:lnTo>
                  <a:pt x="287" y="211"/>
                </a:lnTo>
                <a:close/>
                <a:moveTo>
                  <a:pt x="535" y="196"/>
                </a:moveTo>
                <a:lnTo>
                  <a:pt x="566" y="236"/>
                </a:lnTo>
                <a:lnTo>
                  <a:pt x="534" y="282"/>
                </a:lnTo>
                <a:lnTo>
                  <a:pt x="343" y="281"/>
                </a:lnTo>
                <a:lnTo>
                  <a:pt x="342" y="196"/>
                </a:lnTo>
                <a:close/>
                <a:moveTo>
                  <a:pt x="601" y="849"/>
                </a:moveTo>
                <a:lnTo>
                  <a:pt x="344" y="849"/>
                </a:lnTo>
                <a:lnTo>
                  <a:pt x="343" y="336"/>
                </a:lnTo>
                <a:lnTo>
                  <a:pt x="548" y="338"/>
                </a:lnTo>
                <a:cubicBezTo>
                  <a:pt x="557" y="338"/>
                  <a:pt x="565" y="333"/>
                  <a:pt x="570" y="326"/>
                </a:cubicBezTo>
                <a:lnTo>
                  <a:pt x="623" y="251"/>
                </a:lnTo>
                <a:cubicBezTo>
                  <a:pt x="630" y="241"/>
                  <a:pt x="630" y="228"/>
                  <a:pt x="622" y="218"/>
                </a:cubicBezTo>
                <a:lnTo>
                  <a:pt x="570" y="151"/>
                </a:lnTo>
                <a:cubicBezTo>
                  <a:pt x="565" y="145"/>
                  <a:pt x="557" y="141"/>
                  <a:pt x="548" y="141"/>
                </a:cubicBezTo>
                <a:lnTo>
                  <a:pt x="342" y="140"/>
                </a:lnTo>
                <a:lnTo>
                  <a:pt x="342" y="27"/>
                </a:lnTo>
                <a:cubicBezTo>
                  <a:pt x="342" y="12"/>
                  <a:pt x="329" y="0"/>
                  <a:pt x="314" y="0"/>
                </a:cubicBezTo>
                <a:cubicBezTo>
                  <a:pt x="299" y="0"/>
                  <a:pt x="287" y="12"/>
                  <a:pt x="287" y="28"/>
                </a:cubicBezTo>
                <a:lnTo>
                  <a:pt x="287" y="71"/>
                </a:lnTo>
                <a:lnTo>
                  <a:pt x="81" y="69"/>
                </a:lnTo>
                <a:cubicBezTo>
                  <a:pt x="72" y="69"/>
                  <a:pt x="63" y="74"/>
                  <a:pt x="58" y="81"/>
                </a:cubicBezTo>
                <a:lnTo>
                  <a:pt x="5" y="156"/>
                </a:lnTo>
                <a:cubicBezTo>
                  <a:pt x="-2" y="166"/>
                  <a:pt x="-2" y="179"/>
                  <a:pt x="6" y="189"/>
                </a:cubicBezTo>
                <a:lnTo>
                  <a:pt x="58" y="256"/>
                </a:lnTo>
                <a:cubicBezTo>
                  <a:pt x="64" y="262"/>
                  <a:pt x="72" y="266"/>
                  <a:pt x="80" y="266"/>
                </a:cubicBezTo>
                <a:lnTo>
                  <a:pt x="287" y="267"/>
                </a:lnTo>
                <a:lnTo>
                  <a:pt x="287" y="309"/>
                </a:lnTo>
                <a:cubicBezTo>
                  <a:pt x="287" y="311"/>
                  <a:pt x="287" y="313"/>
                  <a:pt x="287" y="316"/>
                </a:cubicBezTo>
                <a:lnTo>
                  <a:pt x="289" y="849"/>
                </a:lnTo>
                <a:lnTo>
                  <a:pt x="28" y="849"/>
                </a:lnTo>
                <a:cubicBezTo>
                  <a:pt x="12" y="849"/>
                  <a:pt x="0" y="861"/>
                  <a:pt x="0" y="877"/>
                </a:cubicBezTo>
                <a:cubicBezTo>
                  <a:pt x="0" y="892"/>
                  <a:pt x="12" y="904"/>
                  <a:pt x="28" y="904"/>
                </a:cubicBezTo>
                <a:lnTo>
                  <a:pt x="317" y="904"/>
                </a:lnTo>
                <a:lnTo>
                  <a:pt x="601" y="904"/>
                </a:lnTo>
                <a:cubicBezTo>
                  <a:pt x="616" y="904"/>
                  <a:pt x="628" y="892"/>
                  <a:pt x="628" y="877"/>
                </a:cubicBezTo>
                <a:cubicBezTo>
                  <a:pt x="628" y="861"/>
                  <a:pt x="616" y="849"/>
                  <a:pt x="601" y="849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96C1556-D908-4DA0-AF92-C4D2270D4F68}"/>
              </a:ext>
            </a:extLst>
          </p:cNvPr>
          <p:cNvGrpSpPr/>
          <p:nvPr/>
        </p:nvGrpSpPr>
        <p:grpSpPr>
          <a:xfrm>
            <a:off x="139449" y="803588"/>
            <a:ext cx="299210" cy="298923"/>
            <a:chOff x="4758613" y="5452709"/>
            <a:chExt cx="375480" cy="375120"/>
          </a:xfrm>
        </p:grpSpPr>
        <p:sp>
          <p:nvSpPr>
            <p:cNvPr id="11" name="Freeform 782">
              <a:extLst>
                <a:ext uri="{FF2B5EF4-FFF2-40B4-BE49-F238E27FC236}">
                  <a16:creationId xmlns:a16="http://schemas.microsoft.com/office/drawing/2014/main" id="{0BD8635C-0F32-45DA-B23B-E43129EEE4BC}"/>
                </a:ext>
              </a:extLst>
            </p:cNvPr>
            <p:cNvSpPr/>
            <p:nvPr/>
          </p:nvSpPr>
          <p:spPr>
            <a:xfrm>
              <a:off x="4887853" y="5582668"/>
              <a:ext cx="115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320">
                  <a:moveTo>
                    <a:pt x="171" y="216"/>
                  </a:moveTo>
                  <a:cubicBezTo>
                    <a:pt x="166" y="213"/>
                    <a:pt x="160" y="213"/>
                    <a:pt x="155" y="216"/>
                  </a:cubicBezTo>
                  <a:lnTo>
                    <a:pt x="58" y="263"/>
                  </a:lnTo>
                  <a:lnTo>
                    <a:pt x="163" y="57"/>
                  </a:lnTo>
                  <a:lnTo>
                    <a:pt x="266" y="261"/>
                  </a:lnTo>
                  <a:close/>
                  <a:moveTo>
                    <a:pt x="179" y="10"/>
                  </a:moveTo>
                  <a:cubicBezTo>
                    <a:pt x="176" y="4"/>
                    <a:pt x="170" y="0"/>
                    <a:pt x="163" y="0"/>
                  </a:cubicBezTo>
                  <a:cubicBezTo>
                    <a:pt x="156" y="0"/>
                    <a:pt x="150" y="4"/>
                    <a:pt x="147" y="10"/>
                  </a:cubicBezTo>
                  <a:lnTo>
                    <a:pt x="2" y="294"/>
                  </a:lnTo>
                  <a:cubicBezTo>
                    <a:pt x="-2" y="301"/>
                    <a:pt x="0" y="309"/>
                    <a:pt x="5" y="315"/>
                  </a:cubicBezTo>
                  <a:cubicBezTo>
                    <a:pt x="8" y="318"/>
                    <a:pt x="13" y="320"/>
                    <a:pt x="18" y="320"/>
                  </a:cubicBezTo>
                  <a:cubicBezTo>
                    <a:pt x="20" y="320"/>
                    <a:pt x="23" y="319"/>
                    <a:pt x="25" y="318"/>
                  </a:cubicBezTo>
                  <a:lnTo>
                    <a:pt x="163" y="251"/>
                  </a:lnTo>
                  <a:lnTo>
                    <a:pt x="298" y="315"/>
                  </a:lnTo>
                  <a:cubicBezTo>
                    <a:pt x="305" y="318"/>
                    <a:pt x="313" y="317"/>
                    <a:pt x="318" y="311"/>
                  </a:cubicBezTo>
                  <a:cubicBezTo>
                    <a:pt x="323" y="306"/>
                    <a:pt x="325" y="298"/>
                    <a:pt x="321" y="29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783">
              <a:extLst>
                <a:ext uri="{FF2B5EF4-FFF2-40B4-BE49-F238E27FC236}">
                  <a16:creationId xmlns:a16="http://schemas.microsoft.com/office/drawing/2014/main" id="{E508D79E-2E47-48F1-8170-174DFE5E43A3}"/>
                </a:ext>
              </a:extLst>
            </p:cNvPr>
            <p:cNvSpPr/>
            <p:nvPr/>
          </p:nvSpPr>
          <p:spPr>
            <a:xfrm>
              <a:off x="4758613" y="5452709"/>
              <a:ext cx="375480" cy="37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4" h="1043">
                  <a:moveTo>
                    <a:pt x="548" y="914"/>
                  </a:moveTo>
                  <a:lnTo>
                    <a:pt x="549" y="875"/>
                  </a:lnTo>
                  <a:cubicBezTo>
                    <a:pt x="549" y="860"/>
                    <a:pt x="537" y="847"/>
                    <a:pt x="522" y="847"/>
                  </a:cubicBezTo>
                  <a:lnTo>
                    <a:pt x="521" y="847"/>
                  </a:lnTo>
                  <a:cubicBezTo>
                    <a:pt x="506" y="847"/>
                    <a:pt x="494" y="859"/>
                    <a:pt x="494" y="875"/>
                  </a:cubicBezTo>
                  <a:lnTo>
                    <a:pt x="493" y="914"/>
                  </a:lnTo>
                  <a:cubicBezTo>
                    <a:pt x="297" y="900"/>
                    <a:pt x="140" y="742"/>
                    <a:pt x="126" y="546"/>
                  </a:cubicBezTo>
                  <a:lnTo>
                    <a:pt x="167" y="546"/>
                  </a:lnTo>
                  <a:lnTo>
                    <a:pt x="168" y="546"/>
                  </a:lnTo>
                  <a:cubicBezTo>
                    <a:pt x="183" y="546"/>
                    <a:pt x="195" y="534"/>
                    <a:pt x="195" y="519"/>
                  </a:cubicBezTo>
                  <a:cubicBezTo>
                    <a:pt x="195" y="504"/>
                    <a:pt x="183" y="491"/>
                    <a:pt x="168" y="491"/>
                  </a:cubicBezTo>
                  <a:lnTo>
                    <a:pt x="126" y="491"/>
                  </a:lnTo>
                  <a:cubicBezTo>
                    <a:pt x="140" y="294"/>
                    <a:pt x="296" y="136"/>
                    <a:pt x="493" y="122"/>
                  </a:cubicBezTo>
                  <a:lnTo>
                    <a:pt x="492" y="167"/>
                  </a:lnTo>
                  <a:cubicBezTo>
                    <a:pt x="492" y="182"/>
                    <a:pt x="504" y="195"/>
                    <a:pt x="519" y="195"/>
                  </a:cubicBezTo>
                  <a:lnTo>
                    <a:pt x="520" y="195"/>
                  </a:lnTo>
                  <a:cubicBezTo>
                    <a:pt x="535" y="195"/>
                    <a:pt x="547" y="183"/>
                    <a:pt x="547" y="168"/>
                  </a:cubicBezTo>
                  <a:lnTo>
                    <a:pt x="548" y="122"/>
                  </a:lnTo>
                  <a:cubicBezTo>
                    <a:pt x="749" y="134"/>
                    <a:pt x="909" y="297"/>
                    <a:pt x="919" y="499"/>
                  </a:cubicBezTo>
                  <a:lnTo>
                    <a:pt x="877" y="499"/>
                  </a:lnTo>
                  <a:cubicBezTo>
                    <a:pt x="862" y="499"/>
                    <a:pt x="849" y="511"/>
                    <a:pt x="849" y="526"/>
                  </a:cubicBezTo>
                  <a:cubicBezTo>
                    <a:pt x="849" y="541"/>
                    <a:pt x="861" y="554"/>
                    <a:pt x="876" y="554"/>
                  </a:cubicBezTo>
                  <a:lnTo>
                    <a:pt x="917" y="554"/>
                  </a:lnTo>
                  <a:cubicBezTo>
                    <a:pt x="900" y="747"/>
                    <a:pt x="743" y="901"/>
                    <a:pt x="548" y="914"/>
                  </a:cubicBezTo>
                  <a:close/>
                  <a:moveTo>
                    <a:pt x="1017" y="500"/>
                  </a:moveTo>
                  <a:lnTo>
                    <a:pt x="974" y="500"/>
                  </a:lnTo>
                  <a:cubicBezTo>
                    <a:pt x="969" y="386"/>
                    <a:pt x="923" y="279"/>
                    <a:pt x="842" y="198"/>
                  </a:cubicBezTo>
                  <a:cubicBezTo>
                    <a:pt x="763" y="119"/>
                    <a:pt x="659" y="73"/>
                    <a:pt x="548" y="66"/>
                  </a:cubicBezTo>
                  <a:lnTo>
                    <a:pt x="549" y="28"/>
                  </a:lnTo>
                  <a:cubicBezTo>
                    <a:pt x="549" y="12"/>
                    <a:pt x="537" y="0"/>
                    <a:pt x="522" y="0"/>
                  </a:cubicBezTo>
                  <a:lnTo>
                    <a:pt x="521" y="0"/>
                  </a:lnTo>
                  <a:cubicBezTo>
                    <a:pt x="506" y="0"/>
                    <a:pt x="494" y="12"/>
                    <a:pt x="494" y="27"/>
                  </a:cubicBezTo>
                  <a:lnTo>
                    <a:pt x="493" y="67"/>
                  </a:lnTo>
                  <a:cubicBezTo>
                    <a:pt x="383" y="73"/>
                    <a:pt x="281" y="119"/>
                    <a:pt x="202" y="198"/>
                  </a:cubicBezTo>
                  <a:cubicBezTo>
                    <a:pt x="124" y="277"/>
                    <a:pt x="77" y="380"/>
                    <a:pt x="71" y="490"/>
                  </a:cubicBezTo>
                  <a:lnTo>
                    <a:pt x="28" y="489"/>
                  </a:lnTo>
                  <a:lnTo>
                    <a:pt x="27" y="489"/>
                  </a:lnTo>
                  <a:cubicBezTo>
                    <a:pt x="12" y="489"/>
                    <a:pt x="0" y="502"/>
                    <a:pt x="0" y="517"/>
                  </a:cubicBezTo>
                  <a:cubicBezTo>
                    <a:pt x="0" y="532"/>
                    <a:pt x="12" y="544"/>
                    <a:pt x="27" y="545"/>
                  </a:cubicBezTo>
                  <a:lnTo>
                    <a:pt x="71" y="545"/>
                  </a:lnTo>
                  <a:cubicBezTo>
                    <a:pt x="77" y="656"/>
                    <a:pt x="123" y="759"/>
                    <a:pt x="202" y="838"/>
                  </a:cubicBezTo>
                  <a:cubicBezTo>
                    <a:pt x="281" y="916"/>
                    <a:pt x="383" y="962"/>
                    <a:pt x="493" y="969"/>
                  </a:cubicBezTo>
                  <a:lnTo>
                    <a:pt x="492" y="1015"/>
                  </a:lnTo>
                  <a:cubicBezTo>
                    <a:pt x="492" y="1030"/>
                    <a:pt x="504" y="1042"/>
                    <a:pt x="519" y="1043"/>
                  </a:cubicBezTo>
                  <a:lnTo>
                    <a:pt x="520" y="1043"/>
                  </a:lnTo>
                  <a:cubicBezTo>
                    <a:pt x="535" y="1043"/>
                    <a:pt x="547" y="1030"/>
                    <a:pt x="547" y="1015"/>
                  </a:cubicBezTo>
                  <a:lnTo>
                    <a:pt x="548" y="969"/>
                  </a:lnTo>
                  <a:cubicBezTo>
                    <a:pt x="659" y="963"/>
                    <a:pt x="763" y="917"/>
                    <a:pt x="842" y="838"/>
                  </a:cubicBezTo>
                  <a:cubicBezTo>
                    <a:pt x="918" y="761"/>
                    <a:pt x="964" y="662"/>
                    <a:pt x="973" y="555"/>
                  </a:cubicBezTo>
                  <a:lnTo>
                    <a:pt x="1016" y="555"/>
                  </a:lnTo>
                  <a:cubicBezTo>
                    <a:pt x="1017" y="555"/>
                    <a:pt x="1017" y="555"/>
                    <a:pt x="1017" y="555"/>
                  </a:cubicBezTo>
                  <a:cubicBezTo>
                    <a:pt x="1032" y="555"/>
                    <a:pt x="1044" y="543"/>
                    <a:pt x="1044" y="528"/>
                  </a:cubicBezTo>
                  <a:cubicBezTo>
                    <a:pt x="1045" y="513"/>
                    <a:pt x="1032" y="500"/>
                    <a:pt x="1017" y="50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59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7206342" cy="368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highlight>
                  <a:schemeClr val="lt1"/>
                </a:highlight>
              </a:rPr>
              <a:t>Высокопроизводительный персональный компьютер – 150 тыс. руб.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ru-RU" sz="1400" dirty="0">
              <a:highlight>
                <a:schemeClr val="lt1"/>
              </a:highlight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highlight>
                  <a:schemeClr val="lt1"/>
                </a:highlight>
              </a:rPr>
              <a:t>Сервер – 80 тыс. руб. либо арендованный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ru-RU" sz="1400" dirty="0">
              <a:highlight>
                <a:schemeClr val="lt1"/>
              </a:highlight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highlight>
                  <a:schemeClr val="lt1"/>
                </a:highlight>
              </a:rPr>
              <a:t>Видеокамеры и аксессуары к ним – 30 тыс. руб.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ru-RU" sz="1400" dirty="0">
              <a:highlight>
                <a:schemeClr val="lt1"/>
              </a:highlight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highlight>
                  <a:schemeClr val="lt1"/>
                </a:highlight>
              </a:rPr>
              <a:t>Сопутствующее оборудование – 30 тыс. руб.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ru-RU" sz="1400" dirty="0">
              <a:highlight>
                <a:schemeClr val="lt1"/>
              </a:highlight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highlight>
                  <a:schemeClr val="lt1"/>
                </a:highlight>
              </a:rPr>
              <a:t>Программное обеспечение – 15 тыс. руб.</a:t>
            </a:r>
          </a:p>
          <a:p>
            <a:pPr lvl="0"/>
            <a:endParaRPr lang="ru-RU" sz="1400" dirty="0">
              <a:highlight>
                <a:schemeClr val="lt1"/>
              </a:highlight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highlight>
                  <a:schemeClr val="lt1"/>
                </a:highlight>
              </a:rPr>
              <a:t>Заработная плата сотрудников для администрирования – 100 тыс. руб. в месяц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ru-RU" sz="1400" dirty="0">
              <a:highlight>
                <a:schemeClr val="lt1"/>
              </a:highlight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ru-RU" sz="1400" dirty="0">
                <a:highlight>
                  <a:schemeClr val="lt1"/>
                </a:highlight>
              </a:rPr>
              <a:t>Первичная настройка оборудования и программного обеспечения – 100 тыс. руб.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ru-RU"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lvl="0"/>
            <a:r>
              <a:rPr lang="ru-RU" sz="1400" b="1" u="sng" dirty="0">
                <a:solidFill>
                  <a:schemeClr val="dk1"/>
                </a:solidFill>
                <a:highlight>
                  <a:schemeClr val="lt1"/>
                </a:highlight>
              </a:rPr>
              <a:t>Итоговая стоимость: 505 </a:t>
            </a:r>
            <a:r>
              <a:rPr lang="ru-RU" sz="1400" b="1" u="sng" dirty="0" err="1">
                <a:solidFill>
                  <a:schemeClr val="dk1"/>
                </a:solidFill>
                <a:highlight>
                  <a:schemeClr val="lt1"/>
                </a:highlight>
              </a:rPr>
              <a:t>т.р</a:t>
            </a:r>
            <a:endParaRPr sz="1400" b="1" u="sng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</a:rPr>
              <a:t>Для начала проекта, необходимо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4711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446399" y="131518"/>
            <a:ext cx="8064000" cy="139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i="1" dirty="0"/>
              <a:t>Обучение </a:t>
            </a:r>
            <a:r>
              <a:rPr lang="ru-RU" i="1" dirty="0" err="1"/>
              <a:t>сверточной</a:t>
            </a:r>
            <a:r>
              <a:rPr lang="ru-RU" i="1" dirty="0"/>
              <a:t> сети с нуля довольно трудоёмкий процесс, требующий  большого объема данных и мощного оборудования. Работа с большими объемами данных, такими как </a:t>
            </a:r>
            <a:r>
              <a:rPr lang="ru-RU" i="1" dirty="0" err="1"/>
              <a:t>ImageNet</a:t>
            </a:r>
            <a:r>
              <a:rPr lang="ru-RU" i="1" dirty="0"/>
              <a:t> (14 млн изображений), может потребовать недель непрерывного обучения.</a:t>
            </a:r>
            <a:br>
              <a:rPr lang="ru-RU" dirty="0"/>
            </a:b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" name="Google Shape;193;p13">
            <a:extLst>
              <a:ext uri="{FF2B5EF4-FFF2-40B4-BE49-F238E27FC236}">
                <a16:creationId xmlns:a16="http://schemas.microsoft.com/office/drawing/2014/main" id="{8B35C955-84CA-4301-8C2B-F4DAF5A574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0088" y="3174529"/>
            <a:ext cx="8556621" cy="2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ru-RU" sz="1400" b="1" dirty="0">
                <a:solidFill>
                  <a:schemeClr val="dk1"/>
                </a:solidFill>
              </a:rPr>
              <a:t>Получаем данные модели, совершенно не совпадающие с ожиданием.</a:t>
            </a: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77657E-C12A-439C-89BE-2B58F6CE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" y="1500219"/>
            <a:ext cx="9043200" cy="1532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92C6D-F7F8-41B5-91F8-0CF816B4D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9" y="3598713"/>
            <a:ext cx="46482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525000" y="851688"/>
            <a:ext cx="7661999" cy="412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1400" dirty="0"/>
              <a:t>Модель использует 71 слой.</a:t>
            </a:r>
          </a:p>
          <a:p>
            <a:endParaRPr lang="ru-RU" sz="1400" dirty="0"/>
          </a:p>
          <a:p>
            <a:r>
              <a:rPr lang="ru-RU" sz="1400" dirty="0"/>
              <a:t>Обучение </a:t>
            </a:r>
            <a:r>
              <a:rPr lang="ru-RU" sz="1400" dirty="0" err="1"/>
              <a:t>свёрточной</a:t>
            </a:r>
            <a:r>
              <a:rPr lang="ru-RU" sz="1400" dirty="0"/>
              <a:t> сети занимает много времени и требует много данных. Поэтому будем использовать обучение с переносом опыта.</a:t>
            </a:r>
          </a:p>
          <a:p>
            <a:endParaRPr lang="ru-RU" sz="1400" dirty="0"/>
          </a:p>
          <a:p>
            <a:pPr marL="342900" indent="-342900">
              <a:buAutoNum type="arabicPeriod"/>
            </a:pPr>
            <a:r>
              <a:rPr lang="ru-RU" sz="1400" b="1" dirty="0"/>
              <a:t>Возьмем модель</a:t>
            </a:r>
          </a:p>
          <a:p>
            <a:pPr marL="342900" indent="-342900">
              <a:buAutoNum type="arabicPeriod"/>
            </a:pPr>
            <a:r>
              <a:rPr lang="ru-RU" sz="1400" b="1" dirty="0"/>
              <a:t>Оставим </a:t>
            </a:r>
            <a:r>
              <a:rPr lang="ru-RU" sz="1400" b="1" dirty="0" err="1"/>
              <a:t>свёрточные</a:t>
            </a:r>
            <a:r>
              <a:rPr lang="ru-RU" sz="1400" b="1" dirty="0"/>
              <a:t> слои и отбрасываем плотные</a:t>
            </a:r>
          </a:p>
          <a:p>
            <a:pPr marL="342900" indent="-342900">
              <a:buAutoNum type="arabicPeriod"/>
            </a:pPr>
            <a:r>
              <a:rPr lang="ru-RU" sz="1400" b="1" dirty="0"/>
              <a:t>Обучим новые плотные слои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i="1" dirty="0">
                <a:highlight>
                  <a:schemeClr val="lt1"/>
                </a:highlight>
              </a:rPr>
              <a:t>Для нашего проекта мы будем использовать алгоритм оптимизации </a:t>
            </a:r>
            <a:r>
              <a:rPr lang="ru-RU" i="1" dirty="0" err="1">
                <a:highlight>
                  <a:schemeClr val="lt1"/>
                </a:highlight>
              </a:rPr>
              <a:t>Adam</a:t>
            </a:r>
            <a:r>
              <a:rPr lang="ru-RU" i="1" dirty="0">
                <a:highlight>
                  <a:schemeClr val="lt1"/>
                </a:highlight>
              </a:rPr>
              <a:t> - для большинства случаев его вполне достаточно. Он требует одного параметра - скорости обучения.</a:t>
            </a:r>
            <a:endParaRPr lang="ru-RU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324000" y="2304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</a:rPr>
              <a:t>Пробуем реализовать с помощью модели </a:t>
            </a:r>
            <a:r>
              <a:rPr lang="en-US" dirty="0" err="1">
                <a:solidFill>
                  <a:schemeClr val="dk1"/>
                </a:solidFill>
              </a:rPr>
              <a:t>Xception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026" name="Picture 2" descr="https://avatars.mds.yandex.net/i?id=0fb288e7a7b3470b2ed221111b1485b4cc4171db-5099353-images-thumbs&amp;n=13">
            <a:extLst>
              <a:ext uri="{FF2B5EF4-FFF2-40B4-BE49-F238E27FC236}">
                <a16:creationId xmlns:a16="http://schemas.microsoft.com/office/drawing/2014/main" id="{BB639EC6-4F52-44B8-9F1E-A87C47BC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8" y="2673084"/>
            <a:ext cx="2404500" cy="13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417000" y="664488"/>
            <a:ext cx="7805400" cy="10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i="1" dirty="0"/>
              <a:t>Создаём оптимизатор и устанавливаем </a:t>
            </a:r>
            <a:r>
              <a:rPr lang="ru-RU" i="1" dirty="0" err="1"/>
              <a:t>learning_rate</a:t>
            </a:r>
            <a:r>
              <a:rPr lang="ru-RU" i="1" dirty="0"/>
              <a:t>(скорость обучения). Скорость обучений важный параметр.</a:t>
            </a:r>
            <a:endParaRPr lang="ru-RU" dirty="0"/>
          </a:p>
          <a:p>
            <a:r>
              <a:rPr lang="ru-RU" i="1" dirty="0"/>
              <a:t>*  Если мы поставим слишком большую, то сеть может упустить некоторые важные детали. Если установим слишком 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1" dirty="0"/>
              <a:t>Низкую - это может занять очень много времени, поэтому процесс обучения окажется неэффективным.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r>
              <a:rPr lang="ru-RU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324000" y="2304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</a:rPr>
              <a:t>Анализ. 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640C3-8462-4D1F-866A-183B27DF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748790"/>
            <a:ext cx="6307200" cy="1135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9247B-012E-430F-AF3F-690A582A228B}"/>
              </a:ext>
            </a:extLst>
          </p:cNvPr>
          <p:cNvSpPr txBox="1"/>
          <p:nvPr/>
        </p:nvSpPr>
        <p:spPr>
          <a:xfrm>
            <a:off x="252000" y="3456000"/>
            <a:ext cx="3045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Из выходных данных можем наблюдать высокую достоверность, скорость и низкий процент ошибок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30353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876</Words>
  <Application>Microsoft Office PowerPoint</Application>
  <PresentationFormat>Экран (16:9)</PresentationFormat>
  <Paragraphs>331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Consolas</vt:lpstr>
      <vt:lpstr>IBM Plex Sans</vt:lpstr>
      <vt:lpstr>IBM Plex Sans SemiBold</vt:lpstr>
      <vt:lpstr>Wingdings</vt:lpstr>
      <vt:lpstr>Arial</vt:lpstr>
      <vt:lpstr>Макет шаблона GB</vt:lpstr>
      <vt:lpstr>«Разработка системы распознавания дорожных знаков»</vt:lpstr>
      <vt:lpstr>Якобюк Артур</vt:lpstr>
      <vt:lpstr>Актуальность. Применимость</vt:lpstr>
      <vt:lpstr>Реализация</vt:lpstr>
      <vt:lpstr>Предлагаемое решение</vt:lpstr>
      <vt:lpstr>Для начала проекта, необходимо:</vt:lpstr>
      <vt:lpstr>Обучение сверточной сети с нуля довольно трудоёмкий процесс, требующий  большого объема данных и мощного оборудования. Работа с большими объемами данных, такими как ImageNet (14 млн изображений), может потребовать недель непрерывного обучения. </vt:lpstr>
      <vt:lpstr>Пробуем реализовать с помощью модели Xception</vt:lpstr>
      <vt:lpstr>Анализ. </vt:lpstr>
      <vt:lpstr>Подбираем оптимальные параметры</vt:lpstr>
      <vt:lpstr>Подбираем оптимальные параметры</vt:lpstr>
      <vt:lpstr>Расширение данных</vt:lpstr>
      <vt:lpstr>Прогнозирование</vt:lpstr>
      <vt:lpstr>Презентация PowerPoint</vt:lpstr>
      <vt:lpstr>Задачи на будущее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Григорчук</dc:creator>
  <cp:lastModifiedBy>Артур Васечкин</cp:lastModifiedBy>
  <cp:revision>79</cp:revision>
  <dcterms:modified xsi:type="dcterms:W3CDTF">2023-11-09T19:36:44Z</dcterms:modified>
</cp:coreProperties>
</file>