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1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690"/>
    <a:srgbClr val="407093"/>
    <a:srgbClr val="C00000"/>
    <a:srgbClr val="8E0000"/>
    <a:srgbClr val="061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4682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B860-0464-415E-A1DD-D262929C623E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F8E-6C59-491E-9F14-7E3EF06C9A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042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Lantas hal apa yang menjadi masalah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F8E-6C59-491E-9F14-7E3EF06C9A5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127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Terdapat pencacah yang perangkat/smartphone yang digunakan, tidak berfungsi sebagai mana mestinya contohnya seperti lagging, gps tidak, berfungsi, serta baterai yang tidak awet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F8E-6C59-491E-9F14-7E3EF06C9A5B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427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Hal itu dapat menimbulkan permasalahan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F8E-6C59-491E-9F14-7E3EF06C9A5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273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EF23-E760-4084-B2E1-1D79A06B1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53A85-E4E9-4644-A36D-FF3547C26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8F29-159E-44B8-B50A-81A8E763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FAD1-27FE-43AA-92BE-E0F4C7AE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EFF1-2FDC-4D88-BF72-E03D62E9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914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720F-C6AE-4F85-97B5-59EE599B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98844-9A2A-4532-8252-105EC101B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D578-668D-4C2C-84B8-5F207ADB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8465-3F3E-486F-B129-4C2F8B47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16B3-FE16-4C68-AAE6-D1A2E2E1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841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A855A-9DAF-4E72-8602-89C893A34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0EDA8-D9D3-442E-A278-86CC2EFE3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2C00-CE2D-401A-8B63-02CD10E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DB6AD-FCFD-4689-ABA6-39B59716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C56AD-9BBA-47DE-BA00-69A367B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440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44B3-D9B2-4D8D-BE89-AD68C287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B76B-CF43-42F4-8E46-FCACF83C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5B52-E449-4AA2-A894-4E0B5944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2316-9B74-4C9F-AE64-34E69745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BDE8-A1C5-412A-A463-831684B0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7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ACD8-A363-4910-BA06-2C8E5A92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44A5-A3C6-434A-964A-B3388366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5185-CF65-4E30-9C91-F70A9B2B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5E57-5359-4709-8439-7316AAF7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B244-236F-42CF-A524-602F0733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544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3879-C0DF-45E0-A386-0F1F096F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0415-D493-46AA-92C9-79FC1A3A4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732E-EE4F-47BE-AB14-E463222CB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E2F64-EB08-4E71-9666-1B90FE81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0B5D5-0EF0-4A1C-BA6F-0CC5129E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981F-21CE-4887-B7BB-BE4E3EEC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89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51A-4CAA-41DB-95E9-69185484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E79B-D807-4638-9FE6-9C83E256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9FD2C-757A-4027-9EF6-5C9C5DBA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5AC9A-57D3-4451-8047-C40D79CDC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E98B4-B64C-4915-929B-F6F6713FD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3BE7F-526C-4640-9DD5-F0F77B9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FA8CE-6C58-4156-9B7D-599345D0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99569-8930-4E8B-893D-BC931A3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641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D4BD-DD84-4705-9DCA-7FEA679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35A2A-76D5-494F-9527-EBC29B0B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A4114-D118-4306-9291-BE35EFBD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01E11-3EDD-4E0B-8693-A50FBB74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95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F4F86-2190-4552-A933-14B5CD4E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D0CE9-0FC7-4598-8B0B-6CE70591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21BD-2FC1-4DCC-BAE0-553C1F42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30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BA9-9636-410D-AC18-A16151D2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B58A-D9AF-4D5D-B5AE-3388B3923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ECFFE-5C03-4464-9114-6E5F2CC8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9934D-DCE4-44B0-B510-875A4C3F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BA861-CFEC-4F5E-9EAE-03F91DF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6CBA-7E32-4D7E-B57F-C859D1C2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2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D1EB-61E3-4614-B3B7-D11C15BA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4ED38-9A31-4689-B0AA-0DCDB7030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9876-E2B8-49B6-9C21-1C6AA8E8E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65F70-0A93-4584-A4A6-8132C3E6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1E3E-0EEA-458C-B609-03EF7F81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36EB-06CF-461C-9F5B-A6582462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172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A9999-1378-41BD-809B-C95FF662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95CBC-4D84-49F5-8E40-100EBC428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6CB1-F090-498A-8ACD-66E964CA1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5B72-05AD-4388-B034-34F4B414F5FA}" type="datetimeFigureOut">
              <a:rPr lang="id-ID" smtClean="0"/>
              <a:t>12/06/2020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C8C8-8B20-42EB-ABA3-39371AD32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F881-F1DA-4C30-83A1-D85AE671C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9E13-B262-4B48-88B0-746D22908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208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3519EA-3E5B-4E6F-A7E8-9FF1B38E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13" y="2160212"/>
            <a:ext cx="8274973" cy="924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23761-5FE5-4F23-B1C5-ABA07D27D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70" y="1416907"/>
            <a:ext cx="6222060" cy="787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07D0E-56CD-4896-83CA-3B29CB58B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88" y="537270"/>
            <a:ext cx="1986224" cy="9125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502658-7695-4B55-8478-054C28FDFBD4}"/>
              </a:ext>
            </a:extLst>
          </p:cNvPr>
          <p:cNvSpPr/>
          <p:nvPr/>
        </p:nvSpPr>
        <p:spPr>
          <a:xfrm>
            <a:off x="-214184" y="5188017"/>
            <a:ext cx="12916930" cy="2003615"/>
          </a:xfrm>
          <a:prstGeom prst="rect">
            <a:avLst/>
          </a:prstGeom>
          <a:solidFill>
            <a:srgbClr val="2F66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32636-BB8A-43AD-8BF8-B9D2B31855E7}"/>
              </a:ext>
            </a:extLst>
          </p:cNvPr>
          <p:cNvSpPr txBox="1"/>
          <p:nvPr/>
        </p:nvSpPr>
        <p:spPr>
          <a:xfrm>
            <a:off x="1794883" y="3201716"/>
            <a:ext cx="907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rgbClr val="2F6690"/>
                </a:solidFill>
                <a:latin typeface="Lato Black" panose="020F0A02020204030203" pitchFamily="34" charset="0"/>
              </a:rPr>
              <a:t>Kajian Standardisasi Gawai Pencacah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07B5EA-C51E-45A6-A4E7-D3555004ADA3}"/>
              </a:ext>
            </a:extLst>
          </p:cNvPr>
          <p:cNvSpPr txBox="1"/>
          <p:nvPr/>
        </p:nvSpPr>
        <p:spPr>
          <a:xfrm>
            <a:off x="2406652" y="3670139"/>
            <a:ext cx="784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rgbClr val="2F6690"/>
                </a:solidFill>
                <a:latin typeface="Lato" panose="020F0502020204030203" pitchFamily="34" charset="0"/>
              </a:rPr>
              <a:t>untuk Aplikasi CAPI dan KSA pada PKL 58 dalam penerapan prinsip BYOD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03DB3-4306-4CBD-B790-7FF05DDC750B}"/>
              </a:ext>
            </a:extLst>
          </p:cNvPr>
          <p:cNvSpPr txBox="1"/>
          <p:nvPr/>
        </p:nvSpPr>
        <p:spPr>
          <a:xfrm>
            <a:off x="3953433" y="4290860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>
                <a:solidFill>
                  <a:srgbClr val="2F6690"/>
                </a:solidFill>
                <a:latin typeface="Lato" panose="020F0502020204030203" pitchFamily="34" charset="0"/>
              </a:rPr>
              <a:t>Oleh :  Yolian Munayif Hibatullah (15.8947)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9B7E6-F2F5-4E22-B138-BDE23AD6E772}"/>
              </a:ext>
            </a:extLst>
          </p:cNvPr>
          <p:cNvSpPr txBox="1"/>
          <p:nvPr/>
        </p:nvSpPr>
        <p:spPr>
          <a:xfrm>
            <a:off x="5689413" y="792423"/>
            <a:ext cx="81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Tujuan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E9355-5B3E-4FCE-94F2-7319CB8CE7FC}"/>
              </a:ext>
            </a:extLst>
          </p:cNvPr>
          <p:cNvSpPr txBox="1"/>
          <p:nvPr/>
        </p:nvSpPr>
        <p:spPr>
          <a:xfrm>
            <a:off x="2551037" y="2459954"/>
            <a:ext cx="86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Kriteria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A11ABE-DC8D-4AE9-BAB3-15DECB17E730}"/>
              </a:ext>
            </a:extLst>
          </p:cNvPr>
          <p:cNvSpPr txBox="1"/>
          <p:nvPr/>
        </p:nvSpPr>
        <p:spPr>
          <a:xfrm>
            <a:off x="4668955" y="2459954"/>
            <a:ext cx="86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Kriteria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D0220-1FE8-42F3-BFA4-7810113B3AB7}"/>
              </a:ext>
            </a:extLst>
          </p:cNvPr>
          <p:cNvSpPr txBox="1"/>
          <p:nvPr/>
        </p:nvSpPr>
        <p:spPr>
          <a:xfrm>
            <a:off x="6748373" y="2437659"/>
            <a:ext cx="86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Kriteria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38F42-2AE1-467C-BA08-4A29E67F4E72}"/>
              </a:ext>
            </a:extLst>
          </p:cNvPr>
          <p:cNvSpPr txBox="1"/>
          <p:nvPr/>
        </p:nvSpPr>
        <p:spPr>
          <a:xfrm>
            <a:off x="8782724" y="2429206"/>
            <a:ext cx="86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Kriteria</a:t>
            </a:r>
          </a:p>
        </p:txBody>
      </p:sp>
    </p:spTree>
    <p:extLst>
      <p:ext uri="{BB962C8B-B14F-4D97-AF65-F5344CB8AC3E}">
        <p14:creationId xmlns:p14="http://schemas.microsoft.com/office/powerpoint/2010/main" val="142719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663710-ACB6-4FA4-AE64-BBD62CB35688}"/>
              </a:ext>
            </a:extLst>
          </p:cNvPr>
          <p:cNvSpPr txBox="1"/>
          <p:nvPr/>
        </p:nvSpPr>
        <p:spPr>
          <a:xfrm>
            <a:off x="914399" y="569343"/>
            <a:ext cx="3988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>
                <a:solidFill>
                  <a:srgbClr val="2F6690"/>
                </a:solidFill>
                <a:latin typeface="Lato Black" panose="020F0A02020204030203" pitchFamily="34" charset="0"/>
              </a:rPr>
              <a:t>Metodologi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40F8D-9159-44A4-90F8-4EF3B0F01CFD}"/>
              </a:ext>
            </a:extLst>
          </p:cNvPr>
          <p:cNvSpPr txBox="1"/>
          <p:nvPr/>
        </p:nvSpPr>
        <p:spPr>
          <a:xfrm>
            <a:off x="970504" y="1621766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2F6690"/>
                </a:solidFill>
                <a:latin typeface="Lato" panose="020F0502020204030203" pitchFamily="34" charset="0"/>
              </a:rPr>
              <a:t>Pengambilan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81D54-05EC-477F-8876-B4A63E64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72" y="3044031"/>
            <a:ext cx="1759445" cy="1759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19F3C-C44F-4A91-80FF-8CEED667E5B5}"/>
              </a:ext>
            </a:extLst>
          </p:cNvPr>
          <p:cNvSpPr txBox="1"/>
          <p:nvPr/>
        </p:nvSpPr>
        <p:spPr>
          <a:xfrm>
            <a:off x="1741547" y="4974624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Studi Pustaka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0F0675-01C4-4E37-85DF-D977F1A4C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77" y="3044030"/>
            <a:ext cx="1759445" cy="1759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4B090-90C4-415D-B0DC-FC0CAD58190F}"/>
              </a:ext>
            </a:extLst>
          </p:cNvPr>
          <p:cNvSpPr txBox="1"/>
          <p:nvPr/>
        </p:nvSpPr>
        <p:spPr>
          <a:xfrm>
            <a:off x="5197355" y="4974624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Kuesioner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EBC2EB-CA58-4961-BAC4-52B3A64CF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83" y="3044030"/>
            <a:ext cx="1759445" cy="17594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8F6486-A108-439C-96E4-07A94C358EC4}"/>
              </a:ext>
            </a:extLst>
          </p:cNvPr>
          <p:cNvSpPr txBox="1"/>
          <p:nvPr/>
        </p:nvSpPr>
        <p:spPr>
          <a:xfrm>
            <a:off x="8248406" y="4974624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Wawancara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A0C0E-69D2-46C7-8867-3A98CB4E164B}"/>
              </a:ext>
            </a:extLst>
          </p:cNvPr>
          <p:cNvSpPr txBox="1"/>
          <p:nvPr/>
        </p:nvSpPr>
        <p:spPr>
          <a:xfrm>
            <a:off x="5641675" y="2976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03CFB-F516-46B1-B504-B59A6CEC1AFC}"/>
              </a:ext>
            </a:extLst>
          </p:cNvPr>
          <p:cNvSpPr txBox="1"/>
          <p:nvPr/>
        </p:nvSpPr>
        <p:spPr>
          <a:xfrm>
            <a:off x="970504" y="1621765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2F6690"/>
                </a:solidFill>
                <a:latin typeface="Lato" panose="020F0502020204030203" pitchFamily="34" charset="0"/>
              </a:rPr>
              <a:t>Ruang Lingkup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7C8FA7-37C5-495E-8363-D706E09DA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31" y="3010790"/>
            <a:ext cx="1759445" cy="17594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CED559-132D-4782-A010-BDCD0783BD13}"/>
              </a:ext>
            </a:extLst>
          </p:cNvPr>
          <p:cNvSpPr txBox="1"/>
          <p:nvPr/>
        </p:nvSpPr>
        <p:spPr>
          <a:xfrm>
            <a:off x="3976802" y="497462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PKL 58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F73ED2-1D7F-481E-AF91-7C0E881D8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36" y="3041419"/>
            <a:ext cx="1698185" cy="16981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45DCC2-4F88-48AE-8C73-E57ECF606BBC}"/>
              </a:ext>
            </a:extLst>
          </p:cNvPr>
          <p:cNvSpPr txBox="1"/>
          <p:nvPr/>
        </p:nvSpPr>
        <p:spPr>
          <a:xfrm>
            <a:off x="6687059" y="4974624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PCL PKL 58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EDF47-1FE1-4FB6-A7AD-0FD0F1D38C9B}"/>
              </a:ext>
            </a:extLst>
          </p:cNvPr>
          <p:cNvSpPr txBox="1"/>
          <p:nvPr/>
        </p:nvSpPr>
        <p:spPr>
          <a:xfrm>
            <a:off x="1191785" y="1605400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2F6690"/>
                </a:solidFill>
                <a:latin typeface="Lato" panose="020F0502020204030203" pitchFamily="34" charset="0"/>
              </a:rPr>
              <a:t>Metode Analisis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E3EEBC4-2ED2-44FE-80D2-E8EAED934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05" y="3008178"/>
            <a:ext cx="1698185" cy="16981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B7EAA3-C1F4-4600-B503-42783F8D9B11}"/>
              </a:ext>
            </a:extLst>
          </p:cNvPr>
          <p:cNvSpPr txBox="1"/>
          <p:nvPr/>
        </p:nvSpPr>
        <p:spPr>
          <a:xfrm>
            <a:off x="4636598" y="4974624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Analisis Deskriptif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629F42-7798-4AD9-9CB8-3596A2909C62}"/>
              </a:ext>
            </a:extLst>
          </p:cNvPr>
          <p:cNvSpPr/>
          <p:nvPr/>
        </p:nvSpPr>
        <p:spPr>
          <a:xfrm>
            <a:off x="0" y="6597039"/>
            <a:ext cx="12318521" cy="646331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37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8" grpId="0"/>
      <p:bldP spid="8" grpId="1"/>
      <p:bldP spid="11" grpId="0"/>
      <p:bldP spid="11" grpId="1"/>
      <p:bldP spid="14" grpId="0"/>
      <p:bldP spid="14" grpId="1"/>
      <p:bldP spid="16" grpId="0"/>
      <p:bldP spid="16" grpId="1"/>
      <p:bldP spid="19" grpId="0"/>
      <p:bldP spid="19" grpId="1"/>
      <p:bldP spid="22" grpId="0"/>
      <p:bldP spid="22" grpId="1"/>
      <p:bldP spid="2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B1BCEC-1644-4770-85B4-F7DE1F869594}"/>
              </a:ext>
            </a:extLst>
          </p:cNvPr>
          <p:cNvSpPr/>
          <p:nvPr/>
        </p:nvSpPr>
        <p:spPr>
          <a:xfrm>
            <a:off x="0" y="-310551"/>
            <a:ext cx="12318521" cy="7553921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81305-4E18-45FD-AEEE-255CC727948B}"/>
              </a:ext>
            </a:extLst>
          </p:cNvPr>
          <p:cNvSpPr txBox="1"/>
          <p:nvPr/>
        </p:nvSpPr>
        <p:spPr>
          <a:xfrm>
            <a:off x="5426015" y="31181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37B6E-0185-41F6-A5A2-02219D493B22}"/>
              </a:ext>
            </a:extLst>
          </p:cNvPr>
          <p:cNvSpPr txBox="1"/>
          <p:nvPr/>
        </p:nvSpPr>
        <p:spPr>
          <a:xfrm>
            <a:off x="5426015" y="31181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1D53D-4134-4A62-A8CE-F99F3D431928}"/>
              </a:ext>
            </a:extLst>
          </p:cNvPr>
          <p:cNvSpPr txBox="1"/>
          <p:nvPr/>
        </p:nvSpPr>
        <p:spPr>
          <a:xfrm>
            <a:off x="882713" y="642148"/>
            <a:ext cx="5432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Lato Black" panose="020F0A02020204030203" pitchFamily="34" charset="0"/>
              </a:rPr>
              <a:t>Hasil dan Pembahasan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CBAD4-35F4-4089-9849-0CAF61A1DB85}"/>
              </a:ext>
            </a:extLst>
          </p:cNvPr>
          <p:cNvSpPr txBox="1"/>
          <p:nvPr/>
        </p:nvSpPr>
        <p:spPr>
          <a:xfrm>
            <a:off x="882713" y="1487829"/>
            <a:ext cx="234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Tujuan AHP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E4562-3C63-4559-BDD8-43A6FCEE9559}"/>
              </a:ext>
            </a:extLst>
          </p:cNvPr>
          <p:cNvSpPr txBox="1"/>
          <p:nvPr/>
        </p:nvSpPr>
        <p:spPr>
          <a:xfrm>
            <a:off x="1296781" y="2302733"/>
            <a:ext cx="715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Perangkat pencacah lancar digunakan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516E3D-9BCA-455E-9E0F-1F5FEA2C3909}"/>
              </a:ext>
            </a:extLst>
          </p:cNvPr>
          <p:cNvSpPr txBox="1"/>
          <p:nvPr/>
        </p:nvSpPr>
        <p:spPr>
          <a:xfrm>
            <a:off x="1296781" y="3117637"/>
            <a:ext cx="911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Memberikan nilai pada perangkat milik pencacah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9486A-16DE-48D1-AB98-026FEFE3F8D9}"/>
              </a:ext>
            </a:extLst>
          </p:cNvPr>
          <p:cNvSpPr txBox="1"/>
          <p:nvPr/>
        </p:nvSpPr>
        <p:spPr>
          <a:xfrm>
            <a:off x="1296781" y="3932541"/>
            <a:ext cx="6566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-Menyediakan proses standardisasi </a:t>
            </a:r>
          </a:p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  perangkat pencacah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C802F8-4F11-44CE-8AC4-0E6C8BABC288}"/>
              </a:ext>
            </a:extLst>
          </p:cNvPr>
          <p:cNvSpPr/>
          <p:nvPr/>
        </p:nvSpPr>
        <p:spPr>
          <a:xfrm>
            <a:off x="0" y="6632972"/>
            <a:ext cx="1229868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437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AB13D7-32E3-4BD6-95CC-472009F41F7B}"/>
              </a:ext>
            </a:extLst>
          </p:cNvPr>
          <p:cNvSpPr txBox="1"/>
          <p:nvPr/>
        </p:nvSpPr>
        <p:spPr>
          <a:xfrm>
            <a:off x="1224952" y="862641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2F6690"/>
                </a:solidFill>
                <a:latin typeface="Lato Black" panose="020F0A02020204030203" pitchFamily="34" charset="0"/>
              </a:rPr>
              <a:t>Kriteria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D34EB-1CE8-442B-8314-C9F94DCD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2" y="2158627"/>
            <a:ext cx="1959289" cy="1959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5217F-0308-486C-9A02-BB646CD61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59" y="2158626"/>
            <a:ext cx="1959289" cy="1959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C35823-2321-454B-8F84-D98C2A53D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55" y="2158627"/>
            <a:ext cx="1959289" cy="19592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C736AD-6DFC-413F-8C81-2BEDCF5AEA9B}"/>
              </a:ext>
            </a:extLst>
          </p:cNvPr>
          <p:cNvSpPr txBox="1"/>
          <p:nvPr/>
        </p:nvSpPr>
        <p:spPr>
          <a:xfrm>
            <a:off x="1307506" y="4244351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Performa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DC1F1-511D-4B8F-8463-76F3EFE505B6}"/>
              </a:ext>
            </a:extLst>
          </p:cNvPr>
          <p:cNvSpPr txBox="1"/>
          <p:nvPr/>
        </p:nvSpPr>
        <p:spPr>
          <a:xfrm>
            <a:off x="4175185" y="-9834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B327C-4496-4527-BE25-A3DDE31E8969}"/>
              </a:ext>
            </a:extLst>
          </p:cNvPr>
          <p:cNvSpPr txBox="1"/>
          <p:nvPr/>
        </p:nvSpPr>
        <p:spPr>
          <a:xfrm>
            <a:off x="5616541" y="4244351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Fitur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DE438-BE7C-4ED2-A01F-AF3D95002340}"/>
              </a:ext>
            </a:extLst>
          </p:cNvPr>
          <p:cNvSpPr txBox="1"/>
          <p:nvPr/>
        </p:nvSpPr>
        <p:spPr>
          <a:xfrm>
            <a:off x="9056699" y="4244351"/>
            <a:ext cx="1861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Keamanan</a:t>
            </a:r>
          </a:p>
        </p:txBody>
      </p:sp>
    </p:spTree>
    <p:extLst>
      <p:ext uri="{BB962C8B-B14F-4D97-AF65-F5344CB8AC3E}">
        <p14:creationId xmlns:p14="http://schemas.microsoft.com/office/powerpoint/2010/main" val="2117643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EA463-0B71-4B48-9D06-44C2D992C8B8}"/>
              </a:ext>
            </a:extLst>
          </p:cNvPr>
          <p:cNvSpPr txBox="1"/>
          <p:nvPr/>
        </p:nvSpPr>
        <p:spPr>
          <a:xfrm>
            <a:off x="1224952" y="862641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2F6690"/>
                </a:solidFill>
                <a:latin typeface="Lato Black" panose="020F0A02020204030203" pitchFamily="34" charset="0"/>
              </a:rPr>
              <a:t>Sub-kriteria Performa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73A52-17C1-4252-A963-89791EC13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18" y="2483964"/>
            <a:ext cx="2028301" cy="2028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4EB8C-B1C1-4705-99E7-2E8552C38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83" y="2483963"/>
            <a:ext cx="2028302" cy="2028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68139-BA67-4400-BFA4-B7FE6D82B4FC}"/>
              </a:ext>
            </a:extLst>
          </p:cNvPr>
          <p:cNvSpPr txBox="1"/>
          <p:nvPr/>
        </p:nvSpPr>
        <p:spPr>
          <a:xfrm>
            <a:off x="3548553" y="4716481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CPU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3D757-3DDA-4AD4-B408-AD8CCC446CC6}"/>
              </a:ext>
            </a:extLst>
          </p:cNvPr>
          <p:cNvSpPr txBox="1"/>
          <p:nvPr/>
        </p:nvSpPr>
        <p:spPr>
          <a:xfrm>
            <a:off x="7692546" y="4716481"/>
            <a:ext cx="989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8679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EA463-0B71-4B48-9D06-44C2D992C8B8}"/>
              </a:ext>
            </a:extLst>
          </p:cNvPr>
          <p:cNvSpPr txBox="1"/>
          <p:nvPr/>
        </p:nvSpPr>
        <p:spPr>
          <a:xfrm>
            <a:off x="1224952" y="8626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2F6690"/>
                </a:solidFill>
                <a:latin typeface="Lato Black" panose="020F0A02020204030203" pitchFamily="34" charset="0"/>
              </a:rPr>
              <a:t>Sub-kriteria Fitur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8EFCC-94F8-448A-BB8A-EE0A472E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91" y="2506474"/>
            <a:ext cx="2088167" cy="2088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B7E1F-416E-47A0-8863-EF009C29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16" y="2534915"/>
            <a:ext cx="2088167" cy="2088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6D901A-3AA6-40C2-891A-762004854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42" y="2534915"/>
            <a:ext cx="2088167" cy="2088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B54EA8-732A-4839-A22A-9A0D86483206}"/>
              </a:ext>
            </a:extLst>
          </p:cNvPr>
          <p:cNvSpPr txBox="1"/>
          <p:nvPr/>
        </p:nvSpPr>
        <p:spPr>
          <a:xfrm>
            <a:off x="2100053" y="4714324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Lokasi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F4830-6B2A-45C6-B286-BED4B8B76D0B}"/>
              </a:ext>
            </a:extLst>
          </p:cNvPr>
          <p:cNvSpPr txBox="1"/>
          <p:nvPr/>
        </p:nvSpPr>
        <p:spPr>
          <a:xfrm>
            <a:off x="5364869" y="4714324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Kompas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6B9CD-B2F4-40A5-9198-63F063881734}"/>
              </a:ext>
            </a:extLst>
          </p:cNvPr>
          <p:cNvSpPr txBox="1"/>
          <p:nvPr/>
        </p:nvSpPr>
        <p:spPr>
          <a:xfrm>
            <a:off x="8828459" y="4718625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Baterai</a:t>
            </a:r>
          </a:p>
        </p:txBody>
      </p:sp>
    </p:spTree>
    <p:extLst>
      <p:ext uri="{BB962C8B-B14F-4D97-AF65-F5344CB8AC3E}">
        <p14:creationId xmlns:p14="http://schemas.microsoft.com/office/powerpoint/2010/main" val="289753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EA463-0B71-4B48-9D06-44C2D992C8B8}"/>
              </a:ext>
            </a:extLst>
          </p:cNvPr>
          <p:cNvSpPr txBox="1"/>
          <p:nvPr/>
        </p:nvSpPr>
        <p:spPr>
          <a:xfrm>
            <a:off x="1224952" y="862641"/>
            <a:ext cx="508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2F6690"/>
                </a:solidFill>
                <a:latin typeface="Lato Black" panose="020F0A02020204030203" pitchFamily="34" charset="0"/>
              </a:rPr>
              <a:t>Sub-kriteria Keamanan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68139-BA67-4400-BFA4-B7FE6D82B4FC}"/>
              </a:ext>
            </a:extLst>
          </p:cNvPr>
          <p:cNvSpPr txBox="1"/>
          <p:nvPr/>
        </p:nvSpPr>
        <p:spPr>
          <a:xfrm>
            <a:off x="2973390" y="4523188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Versi Android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3D757-3DDA-4AD4-B408-AD8CCC446CC6}"/>
              </a:ext>
            </a:extLst>
          </p:cNvPr>
          <p:cNvSpPr txBox="1"/>
          <p:nvPr/>
        </p:nvSpPr>
        <p:spPr>
          <a:xfrm>
            <a:off x="7711782" y="4547594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Root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5658A-4794-4664-92C3-8D0E71C62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9" y="2442673"/>
            <a:ext cx="1972647" cy="1972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B197D-1960-4010-8CB5-2EAB55093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35" y="2442674"/>
            <a:ext cx="1972647" cy="19726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4450A4-C5A4-4F6B-A78E-F0ECFE2D2577}"/>
              </a:ext>
            </a:extLst>
          </p:cNvPr>
          <p:cNvSpPr/>
          <p:nvPr/>
        </p:nvSpPr>
        <p:spPr>
          <a:xfrm>
            <a:off x="0" y="6597039"/>
            <a:ext cx="12318521" cy="646331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590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E35995-69FF-4546-82C5-0E85C7D4F823}"/>
              </a:ext>
            </a:extLst>
          </p:cNvPr>
          <p:cNvSpPr/>
          <p:nvPr/>
        </p:nvSpPr>
        <p:spPr>
          <a:xfrm>
            <a:off x="0" y="1"/>
            <a:ext cx="12318521" cy="724337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9D44D-5A80-4677-AFC3-24CBCE974C2E}"/>
              </a:ext>
            </a:extLst>
          </p:cNvPr>
          <p:cNvSpPr txBox="1"/>
          <p:nvPr/>
        </p:nvSpPr>
        <p:spPr>
          <a:xfrm>
            <a:off x="1224952" y="862641"/>
            <a:ext cx="4402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chemeClr val="bg1"/>
                </a:solidFill>
                <a:latin typeface="Lato Black" panose="020F0A02020204030203" pitchFamily="34" charset="0"/>
              </a:rPr>
              <a:t>Proses Pembobotan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94C01-43EE-46BB-87C6-4D2209D8A2F9}"/>
              </a:ext>
            </a:extLst>
          </p:cNvPr>
          <p:cNvSpPr txBox="1"/>
          <p:nvPr/>
        </p:nvSpPr>
        <p:spPr>
          <a:xfrm>
            <a:off x="5426015" y="31181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B8BDF-22F4-4EAB-BF1A-B4F5364AB6B1}"/>
              </a:ext>
            </a:extLst>
          </p:cNvPr>
          <p:cNvSpPr txBox="1"/>
          <p:nvPr/>
        </p:nvSpPr>
        <p:spPr>
          <a:xfrm>
            <a:off x="5426015" y="31181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B078D-CF91-4DDA-95CA-E7675E5EC7E4}"/>
              </a:ext>
            </a:extLst>
          </p:cNvPr>
          <p:cNvSpPr txBox="1"/>
          <p:nvPr/>
        </p:nvSpPr>
        <p:spPr>
          <a:xfrm>
            <a:off x="1296781" y="2302733"/>
            <a:ext cx="9627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</a:t>
            </a:r>
            <a:r>
              <a:rPr lang="id-ID" sz="3200" i="1" dirty="0">
                <a:solidFill>
                  <a:schemeClr val="bg1"/>
                </a:solidFill>
                <a:latin typeface="Lato" panose="020F0502020204030203" pitchFamily="34" charset="0"/>
              </a:rPr>
              <a:t>Pairwise comparison </a:t>
            </a:r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setiap kriteria dan sub-kriteria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7B8AD-704D-4EA1-8D1F-2369F364D82C}"/>
              </a:ext>
            </a:extLst>
          </p:cNvPr>
          <p:cNvSpPr txBox="1"/>
          <p:nvPr/>
        </p:nvSpPr>
        <p:spPr>
          <a:xfrm>
            <a:off x="1296781" y="3117637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Pembentukan matriks pembobotan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88BB9-36E9-49C1-8971-1E55855E17C9}"/>
              </a:ext>
            </a:extLst>
          </p:cNvPr>
          <p:cNvSpPr txBox="1"/>
          <p:nvPr/>
        </p:nvSpPr>
        <p:spPr>
          <a:xfrm>
            <a:off x="1296781" y="3932541"/>
            <a:ext cx="4589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Memeriksa konsistensi </a:t>
            </a:r>
          </a:p>
        </p:txBody>
      </p:sp>
    </p:spTree>
    <p:extLst>
      <p:ext uri="{BB962C8B-B14F-4D97-AF65-F5344CB8AC3E}">
        <p14:creationId xmlns:p14="http://schemas.microsoft.com/office/powerpoint/2010/main" val="2850692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E109A-F54D-4263-9906-4A01E21CCC9C}"/>
              </a:ext>
            </a:extLst>
          </p:cNvPr>
          <p:cNvSpPr/>
          <p:nvPr/>
        </p:nvSpPr>
        <p:spPr>
          <a:xfrm>
            <a:off x="0" y="1"/>
            <a:ext cx="12318521" cy="724337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A9C83-8F7B-414E-8F90-E9CCC3A2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71" y="3083947"/>
            <a:ext cx="4803524" cy="3005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31D58-43BA-4D7C-8C0E-DEFD729A3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71" y="969506"/>
            <a:ext cx="4783527" cy="906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9B3F03-B2C0-4977-A10A-5AAD8277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6" y="516257"/>
            <a:ext cx="3895532" cy="19389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12D1F-AEC9-49C4-8507-740FD487BBBD}"/>
              </a:ext>
            </a:extLst>
          </p:cNvPr>
          <p:cNvCxnSpPr/>
          <p:nvPr/>
        </p:nvCxnSpPr>
        <p:spPr>
          <a:xfrm>
            <a:off x="4692770" y="1422756"/>
            <a:ext cx="115593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5BBC88-3721-4E5B-A4D8-E8413D476D97}"/>
              </a:ext>
            </a:extLst>
          </p:cNvPr>
          <p:cNvCxnSpPr>
            <a:cxnSpLocks/>
          </p:cNvCxnSpPr>
          <p:nvPr/>
        </p:nvCxnSpPr>
        <p:spPr>
          <a:xfrm flipH="1">
            <a:off x="8313534" y="1990427"/>
            <a:ext cx="9999" cy="97909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BB6265-B3D4-41F0-B047-F490B2D2EA24}"/>
              </a:ext>
            </a:extLst>
          </p:cNvPr>
          <p:cNvSpPr txBox="1"/>
          <p:nvPr/>
        </p:nvSpPr>
        <p:spPr>
          <a:xfrm>
            <a:off x="888042" y="3712686"/>
            <a:ext cx="4145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Sub-kriteria </a:t>
            </a:r>
          </a:p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Performa</a:t>
            </a:r>
          </a:p>
        </p:txBody>
      </p:sp>
    </p:spTree>
    <p:extLst>
      <p:ext uri="{BB962C8B-B14F-4D97-AF65-F5344CB8AC3E}">
        <p14:creationId xmlns:p14="http://schemas.microsoft.com/office/powerpoint/2010/main" val="24002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E109A-F54D-4263-9906-4A01E21CCC9C}"/>
              </a:ext>
            </a:extLst>
          </p:cNvPr>
          <p:cNvSpPr/>
          <p:nvPr/>
        </p:nvSpPr>
        <p:spPr>
          <a:xfrm>
            <a:off x="0" y="1"/>
            <a:ext cx="12318521" cy="724337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12D1F-AEC9-49C4-8507-740FD487BBBD}"/>
              </a:ext>
            </a:extLst>
          </p:cNvPr>
          <p:cNvCxnSpPr>
            <a:cxnSpLocks/>
          </p:cNvCxnSpPr>
          <p:nvPr/>
        </p:nvCxnSpPr>
        <p:spPr>
          <a:xfrm>
            <a:off x="5175849" y="1457255"/>
            <a:ext cx="67286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5BBC88-3721-4E5B-A4D8-E8413D476D97}"/>
              </a:ext>
            </a:extLst>
          </p:cNvPr>
          <p:cNvCxnSpPr>
            <a:cxnSpLocks/>
          </p:cNvCxnSpPr>
          <p:nvPr/>
        </p:nvCxnSpPr>
        <p:spPr>
          <a:xfrm flipH="1">
            <a:off x="8313534" y="2024926"/>
            <a:ext cx="9999" cy="97909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17E4C6-F637-4C31-9E37-CAE8F13A6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94" y="3232869"/>
            <a:ext cx="2899878" cy="3064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FB207-09AE-42CB-AD34-6306360C8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76" y="853413"/>
            <a:ext cx="5281169" cy="1107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ACC45-F10D-41FB-9AC9-60DB6BDF8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4" y="834879"/>
            <a:ext cx="4389155" cy="2077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6967CF-DF27-4CEA-8271-E400806E2D1F}"/>
              </a:ext>
            </a:extLst>
          </p:cNvPr>
          <p:cNvSpPr txBox="1"/>
          <p:nvPr/>
        </p:nvSpPr>
        <p:spPr>
          <a:xfrm>
            <a:off x="888042" y="3747185"/>
            <a:ext cx="4145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Sub-kriteria </a:t>
            </a:r>
          </a:p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Fitur</a:t>
            </a:r>
          </a:p>
        </p:txBody>
      </p:sp>
    </p:spTree>
    <p:extLst>
      <p:ext uri="{BB962C8B-B14F-4D97-AF65-F5344CB8AC3E}">
        <p14:creationId xmlns:p14="http://schemas.microsoft.com/office/powerpoint/2010/main" val="23684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E109A-F54D-4263-9906-4A01E21CCC9C}"/>
              </a:ext>
            </a:extLst>
          </p:cNvPr>
          <p:cNvSpPr/>
          <p:nvPr/>
        </p:nvSpPr>
        <p:spPr>
          <a:xfrm>
            <a:off x="0" y="1"/>
            <a:ext cx="12318521" cy="724337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12D1F-AEC9-49C4-8507-740FD487BBBD}"/>
              </a:ext>
            </a:extLst>
          </p:cNvPr>
          <p:cNvCxnSpPr>
            <a:cxnSpLocks/>
          </p:cNvCxnSpPr>
          <p:nvPr/>
        </p:nvCxnSpPr>
        <p:spPr>
          <a:xfrm>
            <a:off x="4796287" y="1457255"/>
            <a:ext cx="103516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5BBC88-3721-4E5B-A4D8-E8413D476D97}"/>
              </a:ext>
            </a:extLst>
          </p:cNvPr>
          <p:cNvCxnSpPr>
            <a:cxnSpLocks/>
          </p:cNvCxnSpPr>
          <p:nvPr/>
        </p:nvCxnSpPr>
        <p:spPr>
          <a:xfrm flipH="1">
            <a:off x="8313534" y="1904155"/>
            <a:ext cx="9999" cy="97909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6967CF-DF27-4CEA-8271-E400806E2D1F}"/>
              </a:ext>
            </a:extLst>
          </p:cNvPr>
          <p:cNvSpPr txBox="1"/>
          <p:nvPr/>
        </p:nvSpPr>
        <p:spPr>
          <a:xfrm>
            <a:off x="888042" y="3747185"/>
            <a:ext cx="4145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Sub-kriteria </a:t>
            </a:r>
          </a:p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Fitur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8813E-6FDC-4BA6-85C7-E549FFE03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84" y="3077889"/>
            <a:ext cx="3145500" cy="2988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69A99-C5D9-4C19-AF64-B8B52F83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93" y="671867"/>
            <a:ext cx="5687459" cy="1104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7DF1C7-053A-4F1A-974A-B37CE3C99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7" y="619701"/>
            <a:ext cx="4074168" cy="19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0755DE-511B-4406-A3B0-B06282FAF490}"/>
              </a:ext>
            </a:extLst>
          </p:cNvPr>
          <p:cNvSpPr/>
          <p:nvPr/>
        </p:nvSpPr>
        <p:spPr>
          <a:xfrm>
            <a:off x="-144379" y="-670094"/>
            <a:ext cx="12916930" cy="7518891"/>
          </a:xfrm>
          <a:prstGeom prst="rect">
            <a:avLst/>
          </a:prstGeom>
          <a:solidFill>
            <a:srgbClr val="2F66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E6C8-006A-418E-B76D-298ED74906F9}"/>
              </a:ext>
            </a:extLst>
          </p:cNvPr>
          <p:cNvSpPr txBox="1"/>
          <p:nvPr/>
        </p:nvSpPr>
        <p:spPr>
          <a:xfrm>
            <a:off x="885525" y="981355"/>
            <a:ext cx="49023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dirty="0">
                <a:solidFill>
                  <a:schemeClr val="bg1"/>
                </a:solidFill>
                <a:latin typeface="Lato Black" panose="020F0A02020204030203" pitchFamily="34" charset="0"/>
              </a:rPr>
              <a:t>Metode CAPI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1D71E-BAE1-4512-A888-ED209A7DF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5" y="2614521"/>
            <a:ext cx="259801" cy="259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B9A514-CB5B-49D5-9C87-CB43140AC2D1}"/>
              </a:ext>
            </a:extLst>
          </p:cNvPr>
          <p:cNvSpPr txBox="1"/>
          <p:nvPr/>
        </p:nvSpPr>
        <p:spPr>
          <a:xfrm flipH="1">
            <a:off x="1222328" y="2452033"/>
            <a:ext cx="567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Proses pengolahan lebih cepat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AB2431-0FC0-4E1B-A2FB-FD9678D0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5" y="3359297"/>
            <a:ext cx="259801" cy="259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CB375-12D2-4BCF-BFDC-3F1D3C3C1144}"/>
              </a:ext>
            </a:extLst>
          </p:cNvPr>
          <p:cNvSpPr txBox="1"/>
          <p:nvPr/>
        </p:nvSpPr>
        <p:spPr>
          <a:xfrm flipH="1">
            <a:off x="1222328" y="3196809"/>
            <a:ext cx="567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Non-sampling error lebih kecil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37575-850F-47FF-A8B9-D101A28EA8E2}"/>
              </a:ext>
            </a:extLst>
          </p:cNvPr>
          <p:cNvSpPr txBox="1"/>
          <p:nvPr/>
        </p:nvSpPr>
        <p:spPr>
          <a:xfrm flipH="1">
            <a:off x="1222327" y="3951173"/>
            <a:ext cx="669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Biaya pengadaan awal yang tinggi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9A00C-F453-4BBA-9A68-FADA0D6D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5" y="4104221"/>
            <a:ext cx="278677" cy="2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E109A-F54D-4263-9906-4A01E21CCC9C}"/>
              </a:ext>
            </a:extLst>
          </p:cNvPr>
          <p:cNvSpPr/>
          <p:nvPr/>
        </p:nvSpPr>
        <p:spPr>
          <a:xfrm>
            <a:off x="0" y="1"/>
            <a:ext cx="12318521" cy="724337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12D1F-AEC9-49C4-8507-740FD487BBBD}"/>
              </a:ext>
            </a:extLst>
          </p:cNvPr>
          <p:cNvCxnSpPr>
            <a:cxnSpLocks/>
          </p:cNvCxnSpPr>
          <p:nvPr/>
        </p:nvCxnSpPr>
        <p:spPr>
          <a:xfrm>
            <a:off x="4968815" y="1457255"/>
            <a:ext cx="86264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5BBC88-3721-4E5B-A4D8-E8413D476D97}"/>
              </a:ext>
            </a:extLst>
          </p:cNvPr>
          <p:cNvCxnSpPr>
            <a:cxnSpLocks/>
          </p:cNvCxnSpPr>
          <p:nvPr/>
        </p:nvCxnSpPr>
        <p:spPr>
          <a:xfrm flipH="1">
            <a:off x="8313534" y="1904155"/>
            <a:ext cx="9999" cy="97909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6967CF-DF27-4CEA-8271-E400806E2D1F}"/>
              </a:ext>
            </a:extLst>
          </p:cNvPr>
          <p:cNvSpPr txBox="1"/>
          <p:nvPr/>
        </p:nvSpPr>
        <p:spPr>
          <a:xfrm>
            <a:off x="888042" y="3747185"/>
            <a:ext cx="2670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Kriteria</a:t>
            </a:r>
          </a:p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Utama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DDED9-9A0B-4AD5-9E16-E8E11997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13" y="3002725"/>
            <a:ext cx="2878379" cy="307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17A4C-D033-436E-A181-C83DDBEFA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83" y="531716"/>
            <a:ext cx="5545461" cy="122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71C53-1079-4F90-A072-C12B83F1D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0" y="531716"/>
            <a:ext cx="4163167" cy="19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E109A-F54D-4263-9906-4A01E21CCC9C}"/>
              </a:ext>
            </a:extLst>
          </p:cNvPr>
          <p:cNvSpPr/>
          <p:nvPr/>
        </p:nvSpPr>
        <p:spPr>
          <a:xfrm>
            <a:off x="0" y="1"/>
            <a:ext cx="12318521" cy="724337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A9C83-8F7B-414E-8F90-E9CCC3A2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71" y="3083947"/>
            <a:ext cx="4803524" cy="3005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31D58-43BA-4D7C-8C0E-DEFD729A3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71" y="969506"/>
            <a:ext cx="4783527" cy="906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9B3F03-B2C0-4977-A10A-5AAD8277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6" y="516257"/>
            <a:ext cx="3895532" cy="19389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12D1F-AEC9-49C4-8507-740FD487BBBD}"/>
              </a:ext>
            </a:extLst>
          </p:cNvPr>
          <p:cNvCxnSpPr/>
          <p:nvPr/>
        </p:nvCxnSpPr>
        <p:spPr>
          <a:xfrm>
            <a:off x="4692770" y="1422756"/>
            <a:ext cx="115593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5BBC88-3721-4E5B-A4D8-E8413D476D97}"/>
              </a:ext>
            </a:extLst>
          </p:cNvPr>
          <p:cNvCxnSpPr>
            <a:cxnSpLocks/>
          </p:cNvCxnSpPr>
          <p:nvPr/>
        </p:nvCxnSpPr>
        <p:spPr>
          <a:xfrm flipH="1">
            <a:off x="8313534" y="1990427"/>
            <a:ext cx="9999" cy="97909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BB6265-B3D4-41F0-B047-F490B2D2EA24}"/>
              </a:ext>
            </a:extLst>
          </p:cNvPr>
          <p:cNvSpPr txBox="1"/>
          <p:nvPr/>
        </p:nvSpPr>
        <p:spPr>
          <a:xfrm>
            <a:off x="888042" y="3712686"/>
            <a:ext cx="3866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Kriteria</a:t>
            </a:r>
          </a:p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Alternatif 1</a:t>
            </a:r>
          </a:p>
        </p:txBody>
      </p:sp>
    </p:spTree>
    <p:extLst>
      <p:ext uri="{BB962C8B-B14F-4D97-AF65-F5344CB8AC3E}">
        <p14:creationId xmlns:p14="http://schemas.microsoft.com/office/powerpoint/2010/main" val="10350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E109A-F54D-4263-9906-4A01E21CCC9C}"/>
              </a:ext>
            </a:extLst>
          </p:cNvPr>
          <p:cNvSpPr/>
          <p:nvPr/>
        </p:nvSpPr>
        <p:spPr>
          <a:xfrm>
            <a:off x="0" y="1"/>
            <a:ext cx="12318521" cy="724337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12D1F-AEC9-49C4-8507-740FD487BBBD}"/>
              </a:ext>
            </a:extLst>
          </p:cNvPr>
          <p:cNvCxnSpPr>
            <a:cxnSpLocks/>
          </p:cNvCxnSpPr>
          <p:nvPr/>
        </p:nvCxnSpPr>
        <p:spPr>
          <a:xfrm>
            <a:off x="5124091" y="1422756"/>
            <a:ext cx="72461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5BBC88-3721-4E5B-A4D8-E8413D476D97}"/>
              </a:ext>
            </a:extLst>
          </p:cNvPr>
          <p:cNvCxnSpPr>
            <a:cxnSpLocks/>
          </p:cNvCxnSpPr>
          <p:nvPr/>
        </p:nvCxnSpPr>
        <p:spPr>
          <a:xfrm flipH="1">
            <a:off x="8313534" y="1990427"/>
            <a:ext cx="9999" cy="97909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BB6265-B3D4-41F0-B047-F490B2D2EA24}"/>
              </a:ext>
            </a:extLst>
          </p:cNvPr>
          <p:cNvSpPr txBox="1"/>
          <p:nvPr/>
        </p:nvSpPr>
        <p:spPr>
          <a:xfrm>
            <a:off x="888042" y="3712686"/>
            <a:ext cx="3866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Kriteria</a:t>
            </a:r>
          </a:p>
          <a:p>
            <a:r>
              <a:rPr lang="id-ID" sz="5400" dirty="0">
                <a:solidFill>
                  <a:schemeClr val="bg1"/>
                </a:solidFill>
                <a:latin typeface="Lato Black" panose="020F0A02020204030203" pitchFamily="34" charset="0"/>
              </a:rPr>
              <a:t>Alternatif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8583D-6269-49EE-8497-FE4BA4D0B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4" y="3107993"/>
            <a:ext cx="3185037" cy="2988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A8FE2-B963-4883-A1E9-3E8D12CE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85" y="761308"/>
            <a:ext cx="5056088" cy="979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BD951-7460-4712-AB42-D7FAA9D8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2" y="710019"/>
            <a:ext cx="4110101" cy="22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C5C1DB-6092-437D-B327-38B137B66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" y="603849"/>
            <a:ext cx="11750347" cy="53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9689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44F4DA-8874-4C76-B110-646C24F22E44}"/>
              </a:ext>
            </a:extLst>
          </p:cNvPr>
          <p:cNvSpPr/>
          <p:nvPr/>
        </p:nvSpPr>
        <p:spPr>
          <a:xfrm>
            <a:off x="0" y="1"/>
            <a:ext cx="12318521" cy="685800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DC98D-ECC2-42F8-8567-896EF8C9E35D}"/>
              </a:ext>
            </a:extLst>
          </p:cNvPr>
          <p:cNvSpPr txBox="1"/>
          <p:nvPr/>
        </p:nvSpPr>
        <p:spPr>
          <a:xfrm>
            <a:off x="655607" y="591003"/>
            <a:ext cx="5081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Lato Black" panose="020F0A02020204030203" pitchFamily="34" charset="0"/>
              </a:rPr>
              <a:t>Menentukan standar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3A79C-2F52-460C-B0FA-C3F4EB9A0556}"/>
              </a:ext>
            </a:extLst>
          </p:cNvPr>
          <p:cNvSpPr txBox="1"/>
          <p:nvPr/>
        </p:nvSpPr>
        <p:spPr>
          <a:xfrm>
            <a:off x="4784841" y="25833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C4BDD-9E41-4D5D-9EA5-37B024FBC197}"/>
              </a:ext>
            </a:extLst>
          </p:cNvPr>
          <p:cNvSpPr txBox="1"/>
          <p:nvPr/>
        </p:nvSpPr>
        <p:spPr>
          <a:xfrm>
            <a:off x="4784841" y="25833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529F5-532B-4750-BCF2-E92F71D34DB7}"/>
              </a:ext>
            </a:extLst>
          </p:cNvPr>
          <p:cNvSpPr txBox="1"/>
          <p:nvPr/>
        </p:nvSpPr>
        <p:spPr>
          <a:xfrm>
            <a:off x="655607" y="1767896"/>
            <a:ext cx="766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Menggunakan data survei pendahuluan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002B1-0F81-4417-B73B-C0CCA22D9A34}"/>
              </a:ext>
            </a:extLst>
          </p:cNvPr>
          <p:cNvSpPr txBox="1"/>
          <p:nvPr/>
        </p:nvSpPr>
        <p:spPr>
          <a:xfrm>
            <a:off x="655607" y="2582800"/>
            <a:ext cx="7629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Menambahkan data lain yang diperlukan</a:t>
            </a:r>
            <a:b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   ( Performa, Spesifikasi perangkat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B6BC2-13D8-4D7B-9766-DAC74B9B4BBE}"/>
              </a:ext>
            </a:extLst>
          </p:cNvPr>
          <p:cNvSpPr txBox="1"/>
          <p:nvPr/>
        </p:nvSpPr>
        <p:spPr>
          <a:xfrm>
            <a:off x="655607" y="3828178"/>
            <a:ext cx="85475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Berfokus pada mereka yang memiliki persepsi</a:t>
            </a:r>
            <a:b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   Kurang Puas </a:t>
            </a:r>
          </a:p>
        </p:txBody>
      </p:sp>
    </p:spTree>
    <p:extLst>
      <p:ext uri="{BB962C8B-B14F-4D97-AF65-F5344CB8AC3E}">
        <p14:creationId xmlns:p14="http://schemas.microsoft.com/office/powerpoint/2010/main" val="11184403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1A62FC-EF93-419E-BA2E-0F2350AAE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104330"/>
              </p:ext>
            </p:extLst>
          </p:nvPr>
        </p:nvGraphicFramePr>
        <p:xfrm>
          <a:off x="1448758" y="1209014"/>
          <a:ext cx="6073476" cy="445648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978615">
                  <a:extLst>
                    <a:ext uri="{9D8B030D-6E8A-4147-A177-3AD203B41FA5}">
                      <a16:colId xmlns:a16="http://schemas.microsoft.com/office/drawing/2014/main" val="2944295425"/>
                    </a:ext>
                  </a:extLst>
                </a:gridCol>
                <a:gridCol w="2094861">
                  <a:extLst>
                    <a:ext uri="{9D8B030D-6E8A-4147-A177-3AD203B41FA5}">
                      <a16:colId xmlns:a16="http://schemas.microsoft.com/office/drawing/2014/main" val="815377566"/>
                    </a:ext>
                  </a:extLst>
                </a:gridCol>
              </a:tblGrid>
              <a:tr h="3243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HP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>
                          <a:solidFill>
                            <a:srgbClr val="2F6690"/>
                          </a:solidFill>
                          <a:effectLst/>
                        </a:rPr>
                        <a:t>Nilai</a:t>
                      </a:r>
                      <a:endParaRPr lang="id-ID" sz="2800" b="0" i="0" u="none" strike="noStrike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97383"/>
                  </a:ext>
                </a:extLst>
              </a:tr>
              <a:tr h="3243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>
                          <a:solidFill>
                            <a:srgbClr val="2F6690"/>
                          </a:solidFill>
                          <a:effectLst/>
                        </a:rPr>
                        <a:t>Xiaomi Redmi 5 A</a:t>
                      </a:r>
                      <a:endParaRPr lang="id-ID" sz="2800" b="0" i="0" u="none" strike="noStrike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0.928125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22712"/>
                  </a:ext>
                </a:extLst>
              </a:tr>
              <a:tr h="3243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Oppo A37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0.313746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87185"/>
                  </a:ext>
                </a:extLst>
              </a:tr>
              <a:tr h="3243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Xiaomi Redmi 5 A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>
                          <a:solidFill>
                            <a:srgbClr val="2F6690"/>
                          </a:solidFill>
                          <a:effectLst/>
                        </a:rPr>
                        <a:t>0.928125</a:t>
                      </a:r>
                      <a:endParaRPr lang="id-ID" sz="2800" b="0" i="0" u="none" strike="noStrike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396475"/>
                  </a:ext>
                </a:extLst>
              </a:tr>
              <a:tr h="3243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>
                          <a:solidFill>
                            <a:srgbClr val="2F6690"/>
                          </a:solidFill>
                          <a:effectLst/>
                        </a:rPr>
                        <a:t>Evercoss U60</a:t>
                      </a:r>
                      <a:endParaRPr lang="id-ID" sz="2800" b="0" i="0" u="none" strike="noStrike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0.688995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22170"/>
                  </a:ext>
                </a:extLst>
              </a:tr>
              <a:tr h="3243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Xiaomi Redmi Note 2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0.699966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59281"/>
                  </a:ext>
                </a:extLst>
              </a:tr>
              <a:tr h="3243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>
                          <a:solidFill>
                            <a:srgbClr val="2F6690"/>
                          </a:solidFill>
                          <a:effectLst/>
                        </a:rPr>
                        <a:t>Samsung Galaxy J1 Mini</a:t>
                      </a:r>
                      <a:endParaRPr lang="id-ID" sz="2800" b="0" i="0" u="none" strike="noStrike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>
                          <a:solidFill>
                            <a:srgbClr val="2F6690"/>
                          </a:solidFill>
                          <a:effectLst/>
                        </a:rPr>
                        <a:t>0.473182</a:t>
                      </a:r>
                      <a:endParaRPr lang="id-ID" sz="2800" b="0" i="0" u="none" strike="noStrike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43988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41894"/>
                  </a:ext>
                </a:extLst>
              </a:tr>
              <a:tr h="3243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Standar batas   (Rata-rata)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0.672023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21791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b="0" u="none" strike="noStrike" dirty="0">
                          <a:solidFill>
                            <a:srgbClr val="2F6690"/>
                          </a:solidFill>
                          <a:effectLst/>
                        </a:rPr>
                        <a:t>Pembulatan 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u="none" strike="noStrike" dirty="0">
                          <a:solidFill>
                            <a:srgbClr val="2F6690"/>
                          </a:solidFill>
                          <a:effectLst/>
                        </a:rPr>
                        <a:t>0.7</a:t>
                      </a:r>
                      <a:endParaRPr lang="id-ID" sz="2800" b="0" i="0" u="none" strike="noStrike" dirty="0">
                        <a:solidFill>
                          <a:srgbClr val="2F669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77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1084C1-7FA4-4F5D-922D-80C331A78108}"/>
              </a:ext>
            </a:extLst>
          </p:cNvPr>
          <p:cNvSpPr txBox="1"/>
          <p:nvPr/>
        </p:nvSpPr>
        <p:spPr>
          <a:xfrm>
            <a:off x="8729933" y="2336393"/>
            <a:ext cx="24326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2F6690"/>
                </a:solidFill>
                <a:latin typeface="Lato Black" panose="020F0A02020204030203" pitchFamily="34" charset="0"/>
              </a:rPr>
              <a:t>Nilai batas</a:t>
            </a:r>
            <a:br>
              <a:rPr lang="id-ID" sz="3200" dirty="0">
                <a:solidFill>
                  <a:srgbClr val="2F6690"/>
                </a:solidFill>
                <a:latin typeface="Lato Black" panose="020F0A02020204030203" pitchFamily="34" charset="0"/>
              </a:rPr>
            </a:br>
            <a:r>
              <a:rPr lang="id-ID" sz="3200" dirty="0">
                <a:solidFill>
                  <a:srgbClr val="2F6690"/>
                </a:solidFill>
                <a:latin typeface="Lato Black" panose="020F0A02020204030203" pitchFamily="34" charset="0"/>
              </a:rPr>
              <a:t>Kelayakan</a:t>
            </a:r>
          </a:p>
          <a:p>
            <a:r>
              <a:rPr lang="id-ID" sz="7200" dirty="0">
                <a:solidFill>
                  <a:srgbClr val="2F6690"/>
                </a:solidFill>
                <a:latin typeface="Lato Black" panose="020F0A02020204030203" pitchFamily="34" charset="0"/>
              </a:rPr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9126935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F553BF-9576-446F-BD92-C931DAAA0A73}"/>
              </a:ext>
            </a:extLst>
          </p:cNvPr>
          <p:cNvSpPr/>
          <p:nvPr/>
        </p:nvSpPr>
        <p:spPr>
          <a:xfrm>
            <a:off x="0" y="1"/>
            <a:ext cx="12318521" cy="685800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B797F-1E98-4567-A127-16D345085B9C}"/>
              </a:ext>
            </a:extLst>
          </p:cNvPr>
          <p:cNvSpPr txBox="1"/>
          <p:nvPr/>
        </p:nvSpPr>
        <p:spPr>
          <a:xfrm>
            <a:off x="655607" y="591003"/>
            <a:ext cx="3334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Lato Black" panose="020F0A02020204030203" pitchFamily="34" charset="0"/>
              </a:rPr>
              <a:t>Simulasi AHP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C92F5-249E-4B51-9BE0-918D2150E4C7}"/>
              </a:ext>
            </a:extLst>
          </p:cNvPr>
          <p:cNvSpPr txBox="1"/>
          <p:nvPr/>
        </p:nvSpPr>
        <p:spPr>
          <a:xfrm>
            <a:off x="4784841" y="25833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863EA-62B4-49A5-A3D1-23FCDFC3D20C}"/>
              </a:ext>
            </a:extLst>
          </p:cNvPr>
          <p:cNvSpPr txBox="1"/>
          <p:nvPr/>
        </p:nvSpPr>
        <p:spPr>
          <a:xfrm>
            <a:off x="4784841" y="25833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15965-C29B-4A48-BF29-325F11DBD7B0}"/>
              </a:ext>
            </a:extLst>
          </p:cNvPr>
          <p:cNvSpPr txBox="1"/>
          <p:nvPr/>
        </p:nvSpPr>
        <p:spPr>
          <a:xfrm>
            <a:off x="655607" y="1767896"/>
            <a:ext cx="6867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Menggunakan data hasil wawancara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9F6CE-2A42-4A53-831A-62487FEE525F}"/>
              </a:ext>
            </a:extLst>
          </p:cNvPr>
          <p:cNvSpPr txBox="1"/>
          <p:nvPr/>
        </p:nvSpPr>
        <p:spPr>
          <a:xfrm>
            <a:off x="655607" y="2582800"/>
            <a:ext cx="8908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Melihat kecocokan data hasil simulasi terhadap </a:t>
            </a:r>
          </a:p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   standar yang ditentukan </a:t>
            </a:r>
          </a:p>
        </p:txBody>
      </p:sp>
    </p:spTree>
    <p:extLst>
      <p:ext uri="{BB962C8B-B14F-4D97-AF65-F5344CB8AC3E}">
        <p14:creationId xmlns:p14="http://schemas.microsoft.com/office/powerpoint/2010/main" val="476578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2AFFA3C-BDD1-4FAD-8906-9743B2034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11216"/>
              </p:ext>
            </p:extLst>
          </p:nvPr>
        </p:nvGraphicFramePr>
        <p:xfrm>
          <a:off x="1241070" y="1534399"/>
          <a:ext cx="6292474" cy="378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3" imgW="3495807" imgH="2104997" progId="Excel.Sheet.12">
                  <p:embed/>
                </p:oleObj>
              </mc:Choice>
              <mc:Fallback>
                <p:oleObj name="Worksheet" r:id="rId3" imgW="3495807" imgH="21049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070" y="1534399"/>
                        <a:ext cx="6292474" cy="378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0E67FD-A2A4-40CB-8680-4CE24D2889C7}"/>
              </a:ext>
            </a:extLst>
          </p:cNvPr>
          <p:cNvSpPr txBox="1"/>
          <p:nvPr/>
        </p:nvSpPr>
        <p:spPr>
          <a:xfrm>
            <a:off x="8359662" y="2336393"/>
            <a:ext cx="24326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2F6690"/>
                </a:solidFill>
                <a:latin typeface="Lato Black" panose="020F0A02020204030203" pitchFamily="34" charset="0"/>
              </a:rPr>
              <a:t>Nilai Kecocokan </a:t>
            </a:r>
          </a:p>
          <a:p>
            <a:r>
              <a:rPr lang="id-ID" sz="7200" dirty="0">
                <a:solidFill>
                  <a:srgbClr val="2F6690"/>
                </a:solidFill>
                <a:latin typeface="Lato Black" panose="020F0A02020204030203" pitchFamily="34" charset="0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8965539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409168-FD47-43F3-B167-2620885A9061}"/>
              </a:ext>
            </a:extLst>
          </p:cNvPr>
          <p:cNvSpPr/>
          <p:nvPr/>
        </p:nvSpPr>
        <p:spPr>
          <a:xfrm>
            <a:off x="0" y="1"/>
            <a:ext cx="12318521" cy="6858000"/>
          </a:xfrm>
          <a:prstGeom prst="rect">
            <a:avLst/>
          </a:prstGeom>
          <a:solidFill>
            <a:srgbClr val="2F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C862B-2A13-4ABA-8D47-952175F38953}"/>
              </a:ext>
            </a:extLst>
          </p:cNvPr>
          <p:cNvSpPr txBox="1"/>
          <p:nvPr/>
        </p:nvSpPr>
        <p:spPr>
          <a:xfrm>
            <a:off x="655607" y="591003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Lato Black" panose="020F0A02020204030203" pitchFamily="34" charset="0"/>
              </a:rPr>
              <a:t>Kesimpulan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CF22-36DE-4423-98F9-7E78FAA71C7D}"/>
              </a:ext>
            </a:extLst>
          </p:cNvPr>
          <p:cNvSpPr txBox="1"/>
          <p:nvPr/>
        </p:nvSpPr>
        <p:spPr>
          <a:xfrm>
            <a:off x="4784841" y="25833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18A22-229E-4451-B7C6-0A7ABC47E670}"/>
              </a:ext>
            </a:extLst>
          </p:cNvPr>
          <p:cNvSpPr txBox="1"/>
          <p:nvPr/>
        </p:nvSpPr>
        <p:spPr>
          <a:xfrm>
            <a:off x="4784841" y="25833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A4E60-32BD-4203-A653-A521461AD336}"/>
              </a:ext>
            </a:extLst>
          </p:cNvPr>
          <p:cNvSpPr txBox="1"/>
          <p:nvPr/>
        </p:nvSpPr>
        <p:spPr>
          <a:xfrm>
            <a:off x="655607" y="1767896"/>
            <a:ext cx="10841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-Telah didapatkan model AHP yang dapat digunakan </a:t>
            </a:r>
          </a:p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   untuk melakukan standardisasi gawai/perangkat pencacah</a:t>
            </a:r>
          </a:p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   PKL 58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1E769-DD27-49F2-AA92-CBBF2EAE97EF}"/>
              </a:ext>
            </a:extLst>
          </p:cNvPr>
          <p:cNvSpPr txBox="1"/>
          <p:nvPr/>
        </p:nvSpPr>
        <p:spPr>
          <a:xfrm>
            <a:off x="551795" y="3429000"/>
            <a:ext cx="112149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- Nilai standar yang didapatkan sebesar 0.7 dengan kecocokan</a:t>
            </a:r>
          </a:p>
          <a:p>
            <a:r>
              <a:rPr lang="id-ID" sz="3200" dirty="0">
                <a:solidFill>
                  <a:schemeClr val="bg1"/>
                </a:solidFill>
                <a:latin typeface="Lato" panose="020F0502020204030203" pitchFamily="34" charset="0"/>
              </a:rPr>
              <a:t>   sebesar 90% terhadap data hasil simulasi </a:t>
            </a:r>
          </a:p>
        </p:txBody>
      </p:sp>
    </p:spTree>
    <p:extLst>
      <p:ext uri="{BB962C8B-B14F-4D97-AF65-F5344CB8AC3E}">
        <p14:creationId xmlns:p14="http://schemas.microsoft.com/office/powerpoint/2010/main" val="6185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3F6C-D270-4D88-BDB0-B0FD4254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807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d-ID" sz="7200" dirty="0">
                <a:solidFill>
                  <a:srgbClr val="407093"/>
                </a:solidFill>
                <a:latin typeface="Lato Black" panose="020F0A02020204030203" pitchFamily="34" charset="0"/>
              </a:rPr>
              <a:t>Konsep BYOD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5F185-1EAB-4582-BEA4-7ED2771C5AAA}"/>
              </a:ext>
            </a:extLst>
          </p:cNvPr>
          <p:cNvSpPr txBox="1"/>
          <p:nvPr/>
        </p:nvSpPr>
        <p:spPr>
          <a:xfrm>
            <a:off x="1504950" y="3214892"/>
            <a:ext cx="902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407093"/>
                </a:solidFill>
                <a:latin typeface="Lato" panose="020F0502020204030203" pitchFamily="34" charset="0"/>
              </a:rPr>
              <a:t>Merupakan startegi alternatif untuk memperbolehkan pemilik perangkat untuk menggunakan perangkat yang </a:t>
            </a:r>
            <a:r>
              <a:rPr lang="id-ID" b="1" dirty="0">
                <a:latin typeface="Lato" panose="020F0502020204030203" pitchFamily="34" charset="0"/>
              </a:rPr>
              <a:t>mereka beli dan mereka pilih sendiri secara pribadi </a:t>
            </a:r>
            <a:r>
              <a:rPr lang="id-ID" dirty="0">
                <a:solidFill>
                  <a:srgbClr val="407093"/>
                </a:solidFill>
                <a:latin typeface="Lato" panose="020F0502020204030203" pitchFamily="34" charset="0"/>
              </a:rPr>
              <a:t>untuk mengakses data instansi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A95C7-39B9-4FB4-AF60-8F456AACFC71}"/>
              </a:ext>
            </a:extLst>
          </p:cNvPr>
          <p:cNvSpPr txBox="1"/>
          <p:nvPr/>
        </p:nvSpPr>
        <p:spPr>
          <a:xfrm>
            <a:off x="4396656" y="2562471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407093"/>
                </a:solidFill>
                <a:latin typeface="Lato Black" panose="020F0A02020204030203" pitchFamily="34" charset="0"/>
              </a:rPr>
              <a:t>Manfaat BYOD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4D825-ABC7-4ECA-850D-84E4D00E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32" y="3409950"/>
            <a:ext cx="1355980" cy="1355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C2F6F-73A8-4A7F-BDD9-3FEAA823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29" y="3428559"/>
            <a:ext cx="1355980" cy="1355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B7632-7D9F-4C4F-B62F-F47E7440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57" y="3409950"/>
            <a:ext cx="1355980" cy="1355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6BD791-DF9C-40E0-884D-12042114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3" y="3410685"/>
            <a:ext cx="1355980" cy="1355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88D01C-FC9D-4E16-AA95-5760A7453820}"/>
              </a:ext>
            </a:extLst>
          </p:cNvPr>
          <p:cNvSpPr txBox="1"/>
          <p:nvPr/>
        </p:nvSpPr>
        <p:spPr>
          <a:xfrm>
            <a:off x="2321910" y="3697327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Lato Black" panose="020F0A02020204030203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78A40-9DCB-4EF6-8F6D-C042843F4A9A}"/>
              </a:ext>
            </a:extLst>
          </p:cNvPr>
          <p:cNvSpPr txBox="1"/>
          <p:nvPr/>
        </p:nvSpPr>
        <p:spPr>
          <a:xfrm>
            <a:off x="4639678" y="3697327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Lato Black" panose="020F0A02020204030203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2940A-C13A-49EA-9547-D3188414DD49}"/>
              </a:ext>
            </a:extLst>
          </p:cNvPr>
          <p:cNvSpPr txBox="1"/>
          <p:nvPr/>
        </p:nvSpPr>
        <p:spPr>
          <a:xfrm>
            <a:off x="6989771" y="368512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Lato Black" panose="020F0A02020204030203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35AC9-A6DA-4D92-A84E-2C8E469BB665}"/>
              </a:ext>
            </a:extLst>
          </p:cNvPr>
          <p:cNvSpPr txBox="1"/>
          <p:nvPr/>
        </p:nvSpPr>
        <p:spPr>
          <a:xfrm>
            <a:off x="9338535" y="3697327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Lato Black" panose="020F0A02020204030203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B07F2-C8DE-405D-8F6D-CA7D1FE138D5}"/>
              </a:ext>
            </a:extLst>
          </p:cNvPr>
          <p:cNvSpPr txBox="1"/>
          <p:nvPr/>
        </p:nvSpPr>
        <p:spPr>
          <a:xfrm>
            <a:off x="1348128" y="4764052"/>
            <a:ext cx="2329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Aft>
                <a:spcPts val="800"/>
              </a:spcAft>
            </a:pPr>
            <a:r>
              <a:rPr lang="en-GB" sz="3600" i="1" dirty="0">
                <a:solidFill>
                  <a:srgbClr val="40709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Savings </a:t>
            </a:r>
            <a:endParaRPr lang="id-ID" sz="3600" dirty="0">
              <a:solidFill>
                <a:srgbClr val="407093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E5C4E-A7F2-49A9-83E1-B0BA95F7D167}"/>
              </a:ext>
            </a:extLst>
          </p:cNvPr>
          <p:cNvSpPr txBox="1"/>
          <p:nvPr/>
        </p:nvSpPr>
        <p:spPr>
          <a:xfrm>
            <a:off x="3309081" y="4793106"/>
            <a:ext cx="2786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Aft>
                <a:spcPts val="800"/>
              </a:spcAft>
            </a:pPr>
            <a:r>
              <a:rPr lang="en-GB" sz="3600" i="1" dirty="0" err="1">
                <a:solidFill>
                  <a:srgbClr val="40709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Accessbility</a:t>
            </a:r>
            <a:r>
              <a:rPr lang="id-ID" sz="3600" i="1" dirty="0">
                <a:solidFill>
                  <a:srgbClr val="407093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i="1" dirty="0">
                <a:solidFill>
                  <a:srgbClr val="40709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Data</a:t>
            </a:r>
            <a:endParaRPr lang="id-ID" sz="3600" dirty="0">
              <a:solidFill>
                <a:srgbClr val="407093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78DC16-BF1B-4908-87E4-965FBD366E81}"/>
              </a:ext>
            </a:extLst>
          </p:cNvPr>
          <p:cNvSpPr txBox="1"/>
          <p:nvPr/>
        </p:nvSpPr>
        <p:spPr>
          <a:xfrm>
            <a:off x="5775779" y="4849848"/>
            <a:ext cx="2786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Aft>
                <a:spcPts val="800"/>
              </a:spcAft>
            </a:pPr>
            <a:r>
              <a:rPr lang="en-GB" sz="3600" i="1" dirty="0">
                <a:solidFill>
                  <a:srgbClr val="40709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S</a:t>
            </a:r>
            <a:r>
              <a:rPr lang="id-ID" sz="3600" i="1" dirty="0">
                <a:solidFill>
                  <a:srgbClr val="40709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lang="en-GB" sz="3600" i="1" dirty="0" err="1">
                <a:solidFill>
                  <a:srgbClr val="40709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sfaction</a:t>
            </a:r>
            <a:endParaRPr lang="id-ID" sz="3600" dirty="0">
              <a:solidFill>
                <a:srgbClr val="407093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C3779-2943-457B-A4E3-8C02DBD3C8CE}"/>
              </a:ext>
            </a:extLst>
          </p:cNvPr>
          <p:cNvSpPr txBox="1"/>
          <p:nvPr/>
        </p:nvSpPr>
        <p:spPr>
          <a:xfrm>
            <a:off x="8304418" y="4822672"/>
            <a:ext cx="2786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Aft>
                <a:spcPts val="800"/>
              </a:spcAft>
            </a:pPr>
            <a:r>
              <a:rPr lang="en-GB" sz="3600" i="1" dirty="0">
                <a:solidFill>
                  <a:srgbClr val="40709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Productivity </a:t>
            </a:r>
            <a:endParaRPr lang="id-ID" sz="3600" dirty="0">
              <a:solidFill>
                <a:srgbClr val="407093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20B66-12CC-4564-B9CC-DB1E63CE588A}"/>
              </a:ext>
            </a:extLst>
          </p:cNvPr>
          <p:cNvSpPr/>
          <p:nvPr/>
        </p:nvSpPr>
        <p:spPr>
          <a:xfrm>
            <a:off x="0" y="6562725"/>
            <a:ext cx="12192000" cy="523875"/>
          </a:xfrm>
          <a:prstGeom prst="rect">
            <a:avLst/>
          </a:prstGeom>
          <a:solidFill>
            <a:srgbClr val="407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81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2150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112E-17 -1.11111E-6 L 5.55112E-17 -0.2312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11" grpId="0"/>
      <p:bldP spid="12" grpId="0"/>
      <p:bldP spid="15" grpId="0"/>
      <p:bldP spid="16" grpId="0"/>
      <p:bldP spid="18" grpId="0"/>
      <p:bldP spid="19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125608-6916-4682-96D3-4C4454E0838F}"/>
              </a:ext>
            </a:extLst>
          </p:cNvPr>
          <p:cNvSpPr/>
          <p:nvPr/>
        </p:nvSpPr>
        <p:spPr>
          <a:xfrm>
            <a:off x="-144379" y="-670094"/>
            <a:ext cx="12916930" cy="7518891"/>
          </a:xfrm>
          <a:prstGeom prst="rect">
            <a:avLst/>
          </a:prstGeom>
          <a:solidFill>
            <a:srgbClr val="2F66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77FB-AB5C-400B-8035-FD6AB47C1089}"/>
              </a:ext>
            </a:extLst>
          </p:cNvPr>
          <p:cNvSpPr txBox="1"/>
          <p:nvPr/>
        </p:nvSpPr>
        <p:spPr>
          <a:xfrm>
            <a:off x="2188253" y="1390108"/>
            <a:ext cx="7739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>
                <a:solidFill>
                  <a:schemeClr val="bg1"/>
                </a:solidFill>
                <a:latin typeface="Lato Black" panose="020F0A02020204030203" pitchFamily="34" charset="0"/>
              </a:rPr>
              <a:t>Apa yang melatar belakangi penelitian ini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DD47C-8393-42D4-B64A-8830F8277252}"/>
              </a:ext>
            </a:extLst>
          </p:cNvPr>
          <p:cNvSpPr/>
          <p:nvPr/>
        </p:nvSpPr>
        <p:spPr>
          <a:xfrm>
            <a:off x="-404261" y="6612556"/>
            <a:ext cx="13176812" cy="991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3BD54-8082-4363-9FAD-3FF79C0B6A00}"/>
              </a:ext>
            </a:extLst>
          </p:cNvPr>
          <p:cNvSpPr txBox="1"/>
          <p:nvPr/>
        </p:nvSpPr>
        <p:spPr>
          <a:xfrm>
            <a:off x="5727031" y="295976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7BCDA-9FF4-4A71-A423-6F96FA3DF988}"/>
              </a:ext>
            </a:extLst>
          </p:cNvPr>
          <p:cNvSpPr txBox="1"/>
          <p:nvPr/>
        </p:nvSpPr>
        <p:spPr>
          <a:xfrm>
            <a:off x="5562763" y="221380"/>
            <a:ext cx="355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dirty="0">
                <a:solidFill>
                  <a:schemeClr val="bg1"/>
                </a:solidFill>
                <a:latin typeface="Lato Black" panose="020F0A02020204030203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FFF9C-0EF1-43DB-B45C-CACF022CC806}"/>
              </a:ext>
            </a:extLst>
          </p:cNvPr>
          <p:cNvSpPr txBox="1"/>
          <p:nvPr/>
        </p:nvSpPr>
        <p:spPr>
          <a:xfrm>
            <a:off x="1000435" y="1051612"/>
            <a:ext cx="558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dirty="0">
                <a:solidFill>
                  <a:schemeClr val="bg1"/>
                </a:solidFill>
                <a:latin typeface="Lato Black" panose="020F0A02020204030203" pitchFamily="34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F928C-D087-4E0B-A713-BEAAA80678E1}"/>
              </a:ext>
            </a:extLst>
          </p:cNvPr>
          <p:cNvSpPr txBox="1"/>
          <p:nvPr/>
        </p:nvSpPr>
        <p:spPr>
          <a:xfrm>
            <a:off x="10180209" y="3832084"/>
            <a:ext cx="355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dirty="0">
                <a:solidFill>
                  <a:schemeClr val="bg1"/>
                </a:solidFill>
                <a:latin typeface="Lato Black" panose="020F0A02020204030203" pitchFamily="34" charset="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59A32-0204-4632-8D2C-6A8F11799FA0}"/>
              </a:ext>
            </a:extLst>
          </p:cNvPr>
          <p:cNvSpPr txBox="1"/>
          <p:nvPr/>
        </p:nvSpPr>
        <p:spPr>
          <a:xfrm>
            <a:off x="1284618" y="4096757"/>
            <a:ext cx="548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dirty="0">
                <a:solidFill>
                  <a:schemeClr val="bg1"/>
                </a:solidFill>
                <a:latin typeface="Lato Black" panose="020F0A02020204030203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6C9EE-D414-4AD3-8ABD-DFC4BF0D6DC4}"/>
              </a:ext>
            </a:extLst>
          </p:cNvPr>
          <p:cNvSpPr txBox="1"/>
          <p:nvPr/>
        </p:nvSpPr>
        <p:spPr>
          <a:xfrm>
            <a:off x="10631842" y="93450"/>
            <a:ext cx="355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dirty="0">
                <a:solidFill>
                  <a:schemeClr val="bg1"/>
                </a:solidFill>
                <a:latin typeface="Lato Black" panose="020F0A02020204030203" pitchFamily="34" charset="0"/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AE2150-8876-4B05-BD75-B474A9127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53" y="2712041"/>
            <a:ext cx="5922519" cy="39483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765B81-E0CD-466A-AFEE-17F175FF375F}"/>
              </a:ext>
            </a:extLst>
          </p:cNvPr>
          <p:cNvSpPr/>
          <p:nvPr/>
        </p:nvSpPr>
        <p:spPr>
          <a:xfrm>
            <a:off x="-144379" y="6333423"/>
            <a:ext cx="13533120" cy="574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358740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CC20C-AD0E-4DDD-9FA1-A801FE732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47" y="1961043"/>
            <a:ext cx="1551395" cy="2935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542F1-6284-4E4C-B88B-7CCEFFDBE57E}"/>
              </a:ext>
            </a:extLst>
          </p:cNvPr>
          <p:cNvSpPr txBox="1"/>
          <p:nvPr/>
        </p:nvSpPr>
        <p:spPr>
          <a:xfrm>
            <a:off x="2810318" y="246246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>
                <a:solidFill>
                  <a:srgbClr val="407093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F70E8-CD79-4CDA-A93F-6411BA3A3BC5}"/>
              </a:ext>
            </a:extLst>
          </p:cNvPr>
          <p:cNvSpPr txBox="1"/>
          <p:nvPr/>
        </p:nvSpPr>
        <p:spPr>
          <a:xfrm>
            <a:off x="3453112" y="246246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>
                <a:solidFill>
                  <a:srgbClr val="407093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5CD21-89BF-4920-8C59-9D0D6DF87BC9}"/>
              </a:ext>
            </a:extLst>
          </p:cNvPr>
          <p:cNvSpPr txBox="1"/>
          <p:nvPr/>
        </p:nvSpPr>
        <p:spPr>
          <a:xfrm rot="16200000">
            <a:off x="3184613" y="2966127"/>
            <a:ext cx="360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>
                <a:solidFill>
                  <a:srgbClr val="407093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80E96-A293-4E28-BCB2-6471664035FF}"/>
              </a:ext>
            </a:extLst>
          </p:cNvPr>
          <p:cNvSpPr txBox="1"/>
          <p:nvPr/>
        </p:nvSpPr>
        <p:spPr>
          <a:xfrm>
            <a:off x="5070249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F8909-68B2-4B9B-8320-4CCEB6F66FA5}"/>
              </a:ext>
            </a:extLst>
          </p:cNvPr>
          <p:cNvSpPr txBox="1"/>
          <p:nvPr/>
        </p:nvSpPr>
        <p:spPr>
          <a:xfrm>
            <a:off x="4259535" y="2570184"/>
            <a:ext cx="5913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407093"/>
                </a:solidFill>
                <a:latin typeface="Lato" panose="020F0502020204030203" pitchFamily="34" charset="0"/>
              </a:rPr>
              <a:t>Ada Perangkat Pencacah</a:t>
            </a:r>
          </a:p>
          <a:p>
            <a:r>
              <a:rPr lang="id-ID" sz="3600" dirty="0">
                <a:solidFill>
                  <a:srgbClr val="407093"/>
                </a:solidFill>
                <a:latin typeface="Lato" panose="020F0502020204030203" pitchFamily="34" charset="0"/>
              </a:rPr>
              <a:t>Tidak berfungsi dengan baik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21A9A-F198-4BFD-9CE6-20C69C5C6ED5}"/>
              </a:ext>
            </a:extLst>
          </p:cNvPr>
          <p:cNvSpPr txBox="1"/>
          <p:nvPr/>
        </p:nvSpPr>
        <p:spPr>
          <a:xfrm>
            <a:off x="4259535" y="459040"/>
            <a:ext cx="6126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solidFill>
                  <a:srgbClr val="407093"/>
                </a:solidFill>
                <a:latin typeface="Lato Black" panose="020F0A02020204030203" pitchFamily="34" charset="0"/>
              </a:rPr>
              <a:t>Lag / Not Responding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5A8880-7961-43DF-9865-544B797C483B}"/>
              </a:ext>
            </a:extLst>
          </p:cNvPr>
          <p:cNvSpPr txBox="1"/>
          <p:nvPr/>
        </p:nvSpPr>
        <p:spPr>
          <a:xfrm>
            <a:off x="7089471" y="4791460"/>
            <a:ext cx="45432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solidFill>
                  <a:srgbClr val="407093"/>
                </a:solidFill>
                <a:latin typeface="Lato Black" panose="020F0A02020204030203" pitchFamily="34" charset="0"/>
              </a:rPr>
              <a:t>GPS</a:t>
            </a:r>
          </a:p>
          <a:p>
            <a:r>
              <a:rPr lang="id-ID" sz="4800" dirty="0">
                <a:solidFill>
                  <a:srgbClr val="407093"/>
                </a:solidFill>
                <a:latin typeface="Lato Black" panose="020F0A02020204030203" pitchFamily="34" charset="0"/>
              </a:rPr>
              <a:t>Tidak berfungsi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C7FD-6221-46EA-8B8A-E9A0BADC8323}"/>
              </a:ext>
            </a:extLst>
          </p:cNvPr>
          <p:cNvSpPr txBox="1"/>
          <p:nvPr/>
        </p:nvSpPr>
        <p:spPr>
          <a:xfrm>
            <a:off x="796786" y="5050660"/>
            <a:ext cx="4027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solidFill>
                  <a:srgbClr val="407093"/>
                </a:solidFill>
                <a:latin typeface="Lato Black" panose="020F0A02020204030203" pitchFamily="34" charset="0"/>
              </a:rPr>
              <a:t>Baterai Boros</a:t>
            </a:r>
          </a:p>
        </p:txBody>
      </p:sp>
    </p:spTree>
    <p:extLst>
      <p:ext uri="{BB962C8B-B14F-4D97-AF65-F5344CB8AC3E}">
        <p14:creationId xmlns:p14="http://schemas.microsoft.com/office/powerpoint/2010/main" val="2850345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17318 0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0F8A8-E9B6-428E-A527-D666C5DC790F}"/>
              </a:ext>
            </a:extLst>
          </p:cNvPr>
          <p:cNvSpPr/>
          <p:nvPr/>
        </p:nvSpPr>
        <p:spPr>
          <a:xfrm>
            <a:off x="-144379" y="-670094"/>
            <a:ext cx="12916930" cy="7518891"/>
          </a:xfrm>
          <a:prstGeom prst="rect">
            <a:avLst/>
          </a:prstGeom>
          <a:solidFill>
            <a:srgbClr val="2F66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B7785-36CD-48BD-8C58-0F667B7B7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12" y="2146433"/>
            <a:ext cx="2990572" cy="2990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9E5480-6BE4-4B32-9BCF-4C34466B5681}"/>
              </a:ext>
            </a:extLst>
          </p:cNvPr>
          <p:cNvSpPr txBox="1"/>
          <p:nvPr/>
        </p:nvSpPr>
        <p:spPr>
          <a:xfrm>
            <a:off x="2011388" y="943275"/>
            <a:ext cx="8169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Lato" panose="020F0502020204030203" pitchFamily="34" charset="0"/>
              </a:rPr>
              <a:t>Manfaat konsep BYOD yang diterapkan berkurang </a:t>
            </a:r>
          </a:p>
          <a:p>
            <a:pPr algn="ctr"/>
            <a:r>
              <a:rPr lang="id-ID" sz="2800" dirty="0">
                <a:solidFill>
                  <a:schemeClr val="bg1"/>
                </a:solidFill>
                <a:latin typeface="Lato" panose="020F0502020204030203" pitchFamily="34" charset="0"/>
              </a:rPr>
              <a:t>atau bahkan hilang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08FA4-DB1C-4304-BAF8-3B8B64EDC597}"/>
              </a:ext>
            </a:extLst>
          </p:cNvPr>
          <p:cNvSpPr txBox="1"/>
          <p:nvPr/>
        </p:nvSpPr>
        <p:spPr>
          <a:xfrm>
            <a:off x="5025833" y="3273884"/>
            <a:ext cx="2140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Lato Black" panose="020F0A02020204030203" pitchFamily="34" charset="0"/>
              </a:rPr>
              <a:t>Benefits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1C8995-B187-4834-953E-59B7EC0B6A9A}"/>
              </a:ext>
            </a:extLst>
          </p:cNvPr>
          <p:cNvSpPr/>
          <p:nvPr/>
        </p:nvSpPr>
        <p:spPr>
          <a:xfrm rot="2384332">
            <a:off x="4488962" y="3422384"/>
            <a:ext cx="3195634" cy="394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913C43-7E7B-4F13-995A-CA21DD23EB80}"/>
              </a:ext>
            </a:extLst>
          </p:cNvPr>
          <p:cNvSpPr txBox="1"/>
          <p:nvPr/>
        </p:nvSpPr>
        <p:spPr>
          <a:xfrm>
            <a:off x="13619747" y="721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B12812-BD6B-4F57-A93F-D0CA8DDDE03A}"/>
              </a:ext>
            </a:extLst>
          </p:cNvPr>
          <p:cNvSpPr txBox="1"/>
          <p:nvPr/>
        </p:nvSpPr>
        <p:spPr>
          <a:xfrm>
            <a:off x="8819535" y="-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F183EB-58F0-4F8E-9BF2-6F5725523352}"/>
              </a:ext>
            </a:extLst>
          </p:cNvPr>
          <p:cNvSpPr txBox="1"/>
          <p:nvPr/>
        </p:nvSpPr>
        <p:spPr>
          <a:xfrm>
            <a:off x="4162695" y="2644170"/>
            <a:ext cx="43027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>
                <a:solidFill>
                  <a:schemeClr val="bg1"/>
                </a:solidFill>
                <a:latin typeface="Lato Black" panose="020F0A02020204030203" pitchFamily="34" charset="0"/>
              </a:rPr>
              <a:t>Solusi ?</a:t>
            </a:r>
          </a:p>
        </p:txBody>
      </p:sp>
    </p:spTree>
    <p:extLst>
      <p:ext uri="{BB962C8B-B14F-4D97-AF65-F5344CB8AC3E}">
        <p14:creationId xmlns:p14="http://schemas.microsoft.com/office/powerpoint/2010/main" val="149389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 animBg="1"/>
      <p:bldP spid="13" grpId="1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3B83C4-C3DA-49AC-9261-ED9943AB2D2F}"/>
              </a:ext>
            </a:extLst>
          </p:cNvPr>
          <p:cNvSpPr txBox="1"/>
          <p:nvPr/>
        </p:nvSpPr>
        <p:spPr>
          <a:xfrm>
            <a:off x="4164221" y="1565753"/>
            <a:ext cx="38635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0" dirty="0">
                <a:solidFill>
                  <a:srgbClr val="407093"/>
                </a:solidFill>
                <a:latin typeface="Lato Black" panose="020F0A02020204030203" pitchFamily="34" charset="0"/>
              </a:rPr>
              <a:t>Metode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F1743-F27B-4765-80D5-A6B97A5E3E8F}"/>
              </a:ext>
            </a:extLst>
          </p:cNvPr>
          <p:cNvSpPr txBox="1"/>
          <p:nvPr/>
        </p:nvSpPr>
        <p:spPr>
          <a:xfrm>
            <a:off x="1619454" y="2889192"/>
            <a:ext cx="89530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600" dirty="0">
                <a:solidFill>
                  <a:srgbClr val="407093"/>
                </a:solidFill>
                <a:latin typeface="Lato" panose="020F0502020204030203" pitchFamily="34" charset="0"/>
              </a:rPr>
              <a:t>Analisis Hierarki Proses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47B52-54B0-413C-9B4D-34AD5FEFE76A}"/>
              </a:ext>
            </a:extLst>
          </p:cNvPr>
          <p:cNvSpPr txBox="1"/>
          <p:nvPr/>
        </p:nvSpPr>
        <p:spPr>
          <a:xfrm>
            <a:off x="2648582" y="4212631"/>
            <a:ext cx="6894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407093"/>
                </a:solidFill>
                <a:latin typeface="HelveticaNeueLT Std Lt" panose="020B0403020202090204" pitchFamily="34" charset="0"/>
              </a:rPr>
              <a:t>“ Algoritma untuk mengambil keputusan yang kompleks dengan</a:t>
            </a:r>
          </a:p>
          <a:p>
            <a:pPr algn="ctr"/>
            <a:r>
              <a:rPr lang="id-ID" b="1" dirty="0">
                <a:solidFill>
                  <a:srgbClr val="407093"/>
                </a:solidFill>
                <a:latin typeface="HelveticaNeueLT Std Lt" panose="020B0403020202090204" pitchFamily="34" charset="0"/>
              </a:rPr>
              <a:t>merumuskan tujuan kemudian menentukan kriteria-kriteria yang </a:t>
            </a:r>
          </a:p>
          <a:p>
            <a:pPr algn="ctr"/>
            <a:r>
              <a:rPr lang="id-ID" b="1" dirty="0">
                <a:solidFill>
                  <a:srgbClr val="407093"/>
                </a:solidFill>
                <a:latin typeface="HelveticaNeueLT Std Lt" panose="020B0403020202090204" pitchFamily="34" charset="0"/>
              </a:rPr>
              <a:t>mempengaruhi pencapaian tujuan tersebut”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D013E-3BED-49F4-8C02-25EABFFE7E9C}"/>
              </a:ext>
            </a:extLst>
          </p:cNvPr>
          <p:cNvSpPr/>
          <p:nvPr/>
        </p:nvSpPr>
        <p:spPr>
          <a:xfrm>
            <a:off x="0" y="6607833"/>
            <a:ext cx="12192000" cy="400183"/>
          </a:xfrm>
          <a:prstGeom prst="rect">
            <a:avLst/>
          </a:prstGeom>
          <a:solidFill>
            <a:srgbClr val="2F66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26994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21BEC8-F724-4791-9124-EB7F3D0108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66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5AA30-8812-41C4-9EE7-8BC8F91B3F0A}"/>
              </a:ext>
            </a:extLst>
          </p:cNvPr>
          <p:cNvSpPr txBox="1"/>
          <p:nvPr/>
        </p:nvSpPr>
        <p:spPr>
          <a:xfrm>
            <a:off x="1115123" y="691375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dirty="0">
                <a:solidFill>
                  <a:schemeClr val="bg1"/>
                </a:solidFill>
                <a:latin typeface="Lato Black" panose="020F0A02020204030203" pitchFamily="34" charset="0"/>
              </a:rPr>
              <a:t>Tahapan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02FF9-E86E-45BD-8415-8539E4EDF4A4}"/>
              </a:ext>
            </a:extLst>
          </p:cNvPr>
          <p:cNvSpPr txBox="1"/>
          <p:nvPr/>
        </p:nvSpPr>
        <p:spPr>
          <a:xfrm flipH="1">
            <a:off x="1115123" y="1863091"/>
            <a:ext cx="592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chemeClr val="bg1"/>
                </a:solidFill>
                <a:latin typeface="Lato" panose="020F0502020204030203" pitchFamily="34" charset="0"/>
              </a:rPr>
              <a:t>1. Menentukan Tujuan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0F6AD-D88C-4E15-9E70-9069EEAA0A0C}"/>
              </a:ext>
            </a:extLst>
          </p:cNvPr>
          <p:cNvSpPr txBox="1"/>
          <p:nvPr/>
        </p:nvSpPr>
        <p:spPr>
          <a:xfrm flipH="1">
            <a:off x="1115123" y="2704944"/>
            <a:ext cx="750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chemeClr val="bg1"/>
                </a:solidFill>
                <a:latin typeface="Lato" panose="020F0502020204030203" pitchFamily="34" charset="0"/>
              </a:rPr>
              <a:t>2. Menentukan Kriteria-kriteria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C2A8D-CDDB-4C3B-A575-E0F1266DC931}"/>
              </a:ext>
            </a:extLst>
          </p:cNvPr>
          <p:cNvSpPr txBox="1"/>
          <p:nvPr/>
        </p:nvSpPr>
        <p:spPr>
          <a:xfrm flipH="1">
            <a:off x="1115123" y="3546797"/>
            <a:ext cx="750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chemeClr val="bg1"/>
                </a:solidFill>
                <a:latin typeface="Lato" panose="020F0502020204030203" pitchFamily="34" charset="0"/>
              </a:rPr>
              <a:t>3. Pembobotan Kriteria (Sintesis)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19754-EBD5-4F10-BE26-FF829BDD2076}"/>
              </a:ext>
            </a:extLst>
          </p:cNvPr>
          <p:cNvSpPr txBox="1"/>
          <p:nvPr/>
        </p:nvSpPr>
        <p:spPr>
          <a:xfrm flipH="1">
            <a:off x="1115123" y="4372513"/>
            <a:ext cx="750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chemeClr val="bg1"/>
                </a:solidFill>
                <a:latin typeface="Lato" panose="020F0502020204030203" pitchFamily="34" charset="0"/>
              </a:rPr>
              <a:t>4. Pemeriksaan Konsistensi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3EA85-E93E-417C-9D38-0C3427FD9AFF}"/>
              </a:ext>
            </a:extLst>
          </p:cNvPr>
          <p:cNvSpPr/>
          <p:nvPr/>
        </p:nvSpPr>
        <p:spPr>
          <a:xfrm>
            <a:off x="0" y="6632972"/>
            <a:ext cx="1229868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385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2FA099-A5A5-4AAA-A9BD-BFF3528D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13" y="2788862"/>
            <a:ext cx="8274973" cy="924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D6144-3016-4E1C-A71F-9EAB14EA3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70" y="2045557"/>
            <a:ext cx="6222060" cy="787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E40BD-2217-449B-BDE2-07B016710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88" y="1165920"/>
            <a:ext cx="1986224" cy="912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4715A-8A88-45C4-96FF-73C49D1A6D24}"/>
              </a:ext>
            </a:extLst>
          </p:cNvPr>
          <p:cNvSpPr txBox="1"/>
          <p:nvPr/>
        </p:nvSpPr>
        <p:spPr>
          <a:xfrm>
            <a:off x="5689413" y="1421073"/>
            <a:ext cx="8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Tujuan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EB55A-67F7-412B-9844-B34EB82946D8}"/>
              </a:ext>
            </a:extLst>
          </p:cNvPr>
          <p:cNvSpPr txBox="1"/>
          <p:nvPr/>
        </p:nvSpPr>
        <p:spPr>
          <a:xfrm>
            <a:off x="2551037" y="3088604"/>
            <a:ext cx="8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Kriteria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DEA5-CF2B-4F2D-82E1-693CB188E842}"/>
              </a:ext>
            </a:extLst>
          </p:cNvPr>
          <p:cNvSpPr txBox="1"/>
          <p:nvPr/>
        </p:nvSpPr>
        <p:spPr>
          <a:xfrm>
            <a:off x="4668955" y="3088604"/>
            <a:ext cx="8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Kriteria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5456C-53B0-482A-A51D-5B3275EEE1F0}"/>
              </a:ext>
            </a:extLst>
          </p:cNvPr>
          <p:cNvSpPr txBox="1"/>
          <p:nvPr/>
        </p:nvSpPr>
        <p:spPr>
          <a:xfrm>
            <a:off x="6748373" y="3066309"/>
            <a:ext cx="8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Kriteria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D9F3D-6B21-470E-BC10-F9CF95B0D45F}"/>
              </a:ext>
            </a:extLst>
          </p:cNvPr>
          <p:cNvSpPr txBox="1"/>
          <p:nvPr/>
        </p:nvSpPr>
        <p:spPr>
          <a:xfrm>
            <a:off x="8782724" y="3057856"/>
            <a:ext cx="8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Kriteria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112E6-F2A0-4938-B10D-2F74EC7880FF}"/>
              </a:ext>
            </a:extLst>
          </p:cNvPr>
          <p:cNvSpPr txBox="1"/>
          <p:nvPr/>
        </p:nvSpPr>
        <p:spPr>
          <a:xfrm>
            <a:off x="2438185" y="3757678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0.535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C6576F-D1E1-4040-B2BC-6878B709C613}"/>
              </a:ext>
            </a:extLst>
          </p:cNvPr>
          <p:cNvSpPr txBox="1"/>
          <p:nvPr/>
        </p:nvSpPr>
        <p:spPr>
          <a:xfrm>
            <a:off x="4556103" y="3757678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0.263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C692D5-3802-40FB-B10E-AA059AF4941B}"/>
              </a:ext>
            </a:extLst>
          </p:cNvPr>
          <p:cNvSpPr txBox="1"/>
          <p:nvPr/>
        </p:nvSpPr>
        <p:spPr>
          <a:xfrm>
            <a:off x="6542327" y="3757678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0.143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AF4-92F8-4DC5-AA69-FBB4CAED28D0}"/>
              </a:ext>
            </a:extLst>
          </p:cNvPr>
          <p:cNvSpPr txBox="1"/>
          <p:nvPr/>
        </p:nvSpPr>
        <p:spPr>
          <a:xfrm>
            <a:off x="8669872" y="3757678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rgbClr val="2F6690"/>
                </a:solidFill>
                <a:latin typeface="Lato" panose="020F0502020204030203" pitchFamily="34" charset="0"/>
              </a:rPr>
              <a:t>0.059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8647B6C-5FB0-436E-8B4D-63A4B1388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77350" y="4280898"/>
            <a:ext cx="6222060" cy="78789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62FFCF0-597B-4008-AB0C-73626128AFDD}"/>
              </a:ext>
            </a:extLst>
          </p:cNvPr>
          <p:cNvSpPr txBox="1"/>
          <p:nvPr/>
        </p:nvSpPr>
        <p:spPr>
          <a:xfrm>
            <a:off x="5689413" y="4929095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dirty="0">
                <a:solidFill>
                  <a:srgbClr val="2F6690"/>
                </a:solidFill>
                <a:latin typeface="Lato Black" panose="020F0A0202020403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015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8" grpId="0"/>
      <p:bldP spid="4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446</Words>
  <Application>Microsoft Office PowerPoint</Application>
  <PresentationFormat>Widescreen</PresentationFormat>
  <Paragraphs>150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HelveticaNeueLT Std Lt</vt:lpstr>
      <vt:lpstr>Lato</vt:lpstr>
      <vt:lpstr>Lato Black</vt:lpstr>
      <vt:lpstr>Office Theme</vt:lpstr>
      <vt:lpstr>Worksheet</vt:lpstr>
      <vt:lpstr>PowerPoint Presentation</vt:lpstr>
      <vt:lpstr>PowerPoint Presentation</vt:lpstr>
      <vt:lpstr>Konsep BYOD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Yolian Munayif Hibatullah</dc:creator>
  <cp:lastModifiedBy>Yolian Munayif Hibatullah</cp:lastModifiedBy>
  <cp:revision>20</cp:revision>
  <dcterms:created xsi:type="dcterms:W3CDTF">2020-06-10T15:50:04Z</dcterms:created>
  <dcterms:modified xsi:type="dcterms:W3CDTF">2020-06-12T04:46:38Z</dcterms:modified>
</cp:coreProperties>
</file>