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4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F8DA-3383-4600-B686-28FCCE5FFB5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7B72-4DE9-4C42-8515-3679B46A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8" y="868666"/>
            <a:ext cx="8883535" cy="48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7" y="4315583"/>
            <a:ext cx="6446837" cy="2092817"/>
          </a:xfrm>
          <a:prstGeom prst="rect">
            <a:avLst/>
          </a:prstGeom>
        </p:spPr>
      </p:pic>
      <p:sp>
        <p:nvSpPr>
          <p:cNvPr id="42" name="Bent Arrow 41"/>
          <p:cNvSpPr/>
          <p:nvPr/>
        </p:nvSpPr>
        <p:spPr>
          <a:xfrm rot="16200000" flipH="1">
            <a:off x="1981141" y="2790036"/>
            <a:ext cx="2385770" cy="3938950"/>
          </a:xfrm>
          <a:prstGeom prst="bentArrow">
            <a:avLst>
              <a:gd name="adj1" fmla="val 9113"/>
              <a:gd name="adj2" fmla="val 8636"/>
              <a:gd name="adj3" fmla="val 12874"/>
              <a:gd name="adj4" fmla="val 43750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2734178" y="553686"/>
            <a:ext cx="879694" cy="3938950"/>
          </a:xfrm>
          <a:prstGeom prst="bentArrow">
            <a:avLst>
              <a:gd name="adj1" fmla="val 22504"/>
              <a:gd name="adj2" fmla="val 25000"/>
              <a:gd name="adj3" fmla="val 25000"/>
              <a:gd name="adj4" fmla="val 43750"/>
            </a:avLst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6" y="435952"/>
            <a:ext cx="6908556" cy="16069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7693" y="2664069"/>
            <a:ext cx="893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are ready, click [</a:t>
            </a:r>
            <a:r>
              <a:rPr lang="en-US" dirty="0" smtClean="0">
                <a:solidFill>
                  <a:srgbClr val="00B050"/>
                </a:solidFill>
              </a:rPr>
              <a:t>Record</a:t>
            </a:r>
            <a:r>
              <a:rPr lang="en-US" dirty="0" smtClean="0"/>
              <a:t>] to begin collecting data.</a:t>
            </a:r>
          </a:p>
          <a:p>
            <a:r>
              <a:rPr lang="en-US" dirty="0" smtClean="0"/>
              <a:t>	The [</a:t>
            </a:r>
            <a:r>
              <a:rPr lang="en-US" dirty="0" smtClean="0">
                <a:solidFill>
                  <a:srgbClr val="00B050"/>
                </a:solidFill>
              </a:rPr>
              <a:t>Record</a:t>
            </a:r>
            <a:r>
              <a:rPr lang="en-US" dirty="0" smtClean="0"/>
              <a:t>] button will become a [</a:t>
            </a:r>
            <a:r>
              <a:rPr lang="en-US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] button while the data is being collected.</a:t>
            </a:r>
          </a:p>
          <a:p>
            <a:r>
              <a:rPr lang="en-US" dirty="0"/>
              <a:t>	</a:t>
            </a:r>
            <a:r>
              <a:rPr lang="en-US" dirty="0" smtClean="0"/>
              <a:t>The graphs and table should fill with data as it is collected.</a:t>
            </a:r>
          </a:p>
          <a:p>
            <a:r>
              <a:rPr lang="en-US" dirty="0" smtClean="0"/>
              <a:t> When you are done, click [</a:t>
            </a:r>
            <a:r>
              <a:rPr lang="en-US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] to end the data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3829048" y="4473575"/>
            <a:ext cx="2533650" cy="523875"/>
          </a:xfrm>
          <a:prstGeom prst="wedgeRectCallout">
            <a:avLst>
              <a:gd name="adj1" fmla="val 8490"/>
              <a:gd name="adj2" fmla="val 297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delete specific data sets here.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 flipH="1">
            <a:off x="2924175" y="1314449"/>
            <a:ext cx="1771650" cy="628651"/>
          </a:xfrm>
          <a:prstGeom prst="wedgeRectCallout">
            <a:avLst>
              <a:gd name="adj1" fmla="val -65671"/>
              <a:gd name="adj2" fmla="val -111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resize the graph here.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80974" y="3128962"/>
            <a:ext cx="2533651" cy="600075"/>
          </a:xfrm>
          <a:prstGeom prst="wedgeRectCallout">
            <a:avLst>
              <a:gd name="adj1" fmla="val -40758"/>
              <a:gd name="adj2" fmla="val -45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add more pages of graphs or tables here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0115550" y="3686174"/>
            <a:ext cx="1181100" cy="1428750"/>
          </a:xfrm>
          <a:prstGeom prst="wedgeRectCallout">
            <a:avLst>
              <a:gd name="adj1" fmla="val 91264"/>
              <a:gd name="adj2" fmla="val -2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add a graph to this page here.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657600" y="3181350"/>
            <a:ext cx="2209800" cy="733425"/>
          </a:xfrm>
          <a:prstGeom prst="wedgeRectCallout">
            <a:avLst>
              <a:gd name="adj1" fmla="val 67959"/>
              <a:gd name="adj2" fmla="val -347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create a “best fit” curve here.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7172325" y="3686174"/>
            <a:ext cx="1181100" cy="1428750"/>
          </a:xfrm>
          <a:prstGeom prst="wedgeRectCallout">
            <a:avLst>
              <a:gd name="adj1" fmla="val 11425"/>
              <a:gd name="adj2" fmla="val -23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add a graph to this page here.</a:t>
            </a:r>
            <a:endParaRPr lang="en-US" dirty="0"/>
          </a:p>
        </p:txBody>
      </p:sp>
      <p:sp>
        <p:nvSpPr>
          <p:cNvPr id="14" name="Left-Right Arrow Callout 13"/>
          <p:cNvSpPr/>
          <p:nvPr/>
        </p:nvSpPr>
        <p:spPr>
          <a:xfrm>
            <a:off x="8353425" y="3686175"/>
            <a:ext cx="1762123" cy="1428750"/>
          </a:xfrm>
          <a:prstGeom prst="leftRightArrowCallout">
            <a:avLst>
              <a:gd name="adj1" fmla="val 9000"/>
              <a:gd name="adj2" fmla="val 21667"/>
              <a:gd name="adj3" fmla="val 13667"/>
              <a:gd name="adj4" fmla="val 664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similar, but  different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957263" y="4444206"/>
            <a:ext cx="2628900" cy="523875"/>
          </a:xfrm>
          <a:prstGeom prst="wedgeRectCallout">
            <a:avLst>
              <a:gd name="adj1" fmla="val -48369"/>
              <a:gd name="adj2" fmla="val 315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You can record additional data sets here.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200400" y="2195512"/>
            <a:ext cx="2209800" cy="814388"/>
          </a:xfrm>
          <a:prstGeom prst="wedgeRectCallout">
            <a:avLst>
              <a:gd name="adj1" fmla="val 52011"/>
              <a:gd name="adj2" fmla="val -20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decide which data set to display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4933950" y="2066925"/>
            <a:ext cx="3695700" cy="800100"/>
          </a:xfrm>
          <a:prstGeom prst="wedgeRectCallout">
            <a:avLst>
              <a:gd name="adj1" fmla="val -70833"/>
              <a:gd name="adj2" fmla="val -154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collecting multiple data sets, you can choose which to display in your table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04775" y="3209925"/>
            <a:ext cx="3390900" cy="628650"/>
          </a:xfrm>
          <a:prstGeom prst="wedgeRectCallout">
            <a:avLst>
              <a:gd name="adj1" fmla="val -25849"/>
              <a:gd name="adj2" fmla="val -409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button allows you to </a:t>
            </a:r>
            <a:r>
              <a:rPr lang="en-US" dirty="0" smtClean="0">
                <a:solidFill>
                  <a:srgbClr val="FFFF00"/>
                </a:solidFill>
              </a:rPr>
              <a:t>add</a:t>
            </a:r>
            <a:r>
              <a:rPr lang="en-US" dirty="0" smtClean="0"/>
              <a:t> a new column to your table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543050" y="2466975"/>
            <a:ext cx="3324225" cy="628650"/>
          </a:xfrm>
          <a:prstGeom prst="wedgeRectCallout">
            <a:avLst>
              <a:gd name="adj1" fmla="val -63098"/>
              <a:gd name="adj2" fmla="val -29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button allows you to </a:t>
            </a:r>
            <a:r>
              <a:rPr lang="en-US" dirty="0" smtClean="0">
                <a:solidFill>
                  <a:srgbClr val="FFFF00"/>
                </a:solidFill>
              </a:rPr>
              <a:t>remove</a:t>
            </a:r>
            <a:r>
              <a:rPr lang="en-US" dirty="0" smtClean="0"/>
              <a:t> a column from your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575" y="2990850"/>
            <a:ext cx="5019674" cy="2739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one data set, but with multiple variables (position and velocity).  Note that both are labelled as “Run #1” in both the table and the graph.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 had to insert a new column into the table to allow the velocity data to be included.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 created the second graph using the Display-Palette on the far right, which means that the velocity graph has its own menu and can be re-sized independently of the position graph.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00325" y="3476625"/>
            <a:ext cx="3476625" cy="173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29200" y="5248275"/>
            <a:ext cx="5838825" cy="447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9200" y="3114675"/>
            <a:ext cx="6200775" cy="213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76837" y="1266825"/>
            <a:ext cx="6624638" cy="333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528887" y="3787776"/>
            <a:ext cx="2790825" cy="1962149"/>
          </a:xfrm>
          <a:prstGeom prst="wedgeRectCallout">
            <a:avLst>
              <a:gd name="adj1" fmla="val 124901"/>
              <a:gd name="adj2" fmla="val -62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When you click here to create a best-fit, you get a menu to select the type of curve to fit the data with.</a:t>
            </a:r>
          </a:p>
          <a:p>
            <a:r>
              <a:rPr lang="en-US" dirty="0" smtClean="0"/>
              <a:t>You will usually want either linear or quadratic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5" y="2990850"/>
            <a:ext cx="5019674" cy="2739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one data set, but with multiple variables (position and velocity).  Note that both are labelled as “Run #1” in both the table and the graph.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 had to insert a new column into the table to allow the velocity data to be included.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 created the second graph using the insert graph menu option, which means that both graphs are controlled by the same menu and will be scaled together.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86125" y="971551"/>
            <a:ext cx="2809875" cy="420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24500" y="5210175"/>
            <a:ext cx="1552575" cy="40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76837" y="971550"/>
            <a:ext cx="3871913" cy="3631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91522"/>
            <a:ext cx="11554906" cy="6258907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6200000">
            <a:off x="270163" y="2780606"/>
            <a:ext cx="1521229" cy="18121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6200000" flipV="1">
            <a:off x="10145685" y="3865418"/>
            <a:ext cx="1317567" cy="2273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-Right Arrow Callout 6"/>
          <p:cNvSpPr/>
          <p:nvPr/>
        </p:nvSpPr>
        <p:spPr>
          <a:xfrm rot="5400000">
            <a:off x="2784659" y="1220001"/>
            <a:ext cx="565264" cy="3008998"/>
          </a:xfrm>
          <a:prstGeom prst="leftRightArrowCallout">
            <a:avLst>
              <a:gd name="adj1" fmla="val 6917"/>
              <a:gd name="adj2" fmla="val 20691"/>
              <a:gd name="adj3" fmla="val 19319"/>
              <a:gd name="adj4" fmla="val 39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08461" y="291522"/>
            <a:ext cx="1155469" cy="49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5921427" y="6052242"/>
            <a:ext cx="2175168" cy="49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1222" y="355949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Menu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452" y="4067588"/>
            <a:ext cx="13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Tools Palette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509" y="2543711"/>
            <a:ext cx="280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Most Common Workspaces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5231" y="5285410"/>
            <a:ext cx="194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Display Palette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0085" y="6116669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Control Palette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47" y="1239115"/>
            <a:ext cx="3278874" cy="332457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086597" flipH="1">
            <a:off x="1571106" y="673330"/>
            <a:ext cx="1197033" cy="4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flipH="1">
            <a:off x="2319251" y="2136631"/>
            <a:ext cx="2011680" cy="656446"/>
          </a:xfrm>
          <a:prstGeom prst="rightArrow">
            <a:avLst>
              <a:gd name="adj1" fmla="val 26087"/>
              <a:gd name="adj2" fmla="val 60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2271955">
            <a:off x="3740727" y="3143528"/>
            <a:ext cx="1321723" cy="714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1688" y="215458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If you don’t see a palette, click [Workbook] in the menu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8197" y="2102704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Click to display or remove whichever palette you like.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1207" y="3606584"/>
            <a:ext cx="353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When you are ready to take and display data, select [Table &amp; Graph]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6" y="314075"/>
            <a:ext cx="11390568" cy="616989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9258" y="1604357"/>
            <a:ext cx="2419006" cy="1770610"/>
            <a:chOff x="299258" y="1604357"/>
            <a:chExt cx="2419006" cy="1770610"/>
          </a:xfrm>
        </p:grpSpPr>
        <p:sp>
          <p:nvSpPr>
            <p:cNvPr id="4" name="Bent Arrow 3"/>
            <p:cNvSpPr/>
            <p:nvPr/>
          </p:nvSpPr>
          <p:spPr>
            <a:xfrm rot="16200000">
              <a:off x="253540" y="1650075"/>
              <a:ext cx="1188719" cy="1097283"/>
            </a:xfrm>
            <a:prstGeom prst="bentArrow">
              <a:avLst>
                <a:gd name="adj1" fmla="val 17308"/>
                <a:gd name="adj2" fmla="val 19375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96540" y="2606039"/>
              <a:ext cx="1321723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6541" y="2606039"/>
              <a:ext cx="1321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Hardware setup</a:t>
              </a:r>
              <a:endParaRPr lang="en-US" dirty="0"/>
            </a:p>
          </p:txBody>
        </p:sp>
      </p:grpSp>
      <p:sp>
        <p:nvSpPr>
          <p:cNvPr id="9" name="Bent Arrow 8"/>
          <p:cNvSpPr/>
          <p:nvPr/>
        </p:nvSpPr>
        <p:spPr>
          <a:xfrm rot="14302917" flipV="1">
            <a:off x="2107294" y="2116574"/>
            <a:ext cx="1889873" cy="974623"/>
          </a:xfrm>
          <a:prstGeom prst="bentArrow">
            <a:avLst>
              <a:gd name="adj1" fmla="val 17308"/>
              <a:gd name="adj2" fmla="val 193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5840" y="4387054"/>
            <a:ext cx="2676698" cy="1606421"/>
            <a:chOff x="1005840" y="4387054"/>
            <a:chExt cx="2676698" cy="1606421"/>
          </a:xfrm>
        </p:grpSpPr>
        <p:sp>
          <p:nvSpPr>
            <p:cNvPr id="13" name="Bent Arrow 12"/>
            <p:cNvSpPr/>
            <p:nvPr/>
          </p:nvSpPr>
          <p:spPr>
            <a:xfrm rot="16200000" flipH="1">
              <a:off x="872499" y="4707431"/>
              <a:ext cx="1419385" cy="1152703"/>
            </a:xfrm>
            <a:prstGeom prst="bentArrow">
              <a:avLst>
                <a:gd name="adj1" fmla="val 17308"/>
                <a:gd name="adj2" fmla="val 19375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58542" y="4387054"/>
              <a:ext cx="1457494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58543" y="4387054"/>
              <a:ext cx="152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Recording data</a:t>
              </a:r>
              <a:endParaRPr lang="en-US" dirty="0"/>
            </a:p>
          </p:txBody>
        </p:sp>
      </p:grpSp>
      <p:sp>
        <p:nvSpPr>
          <p:cNvPr id="18" name="Bent Arrow 17"/>
          <p:cNvSpPr/>
          <p:nvPr/>
        </p:nvSpPr>
        <p:spPr>
          <a:xfrm rot="16200000" flipV="1">
            <a:off x="2496230" y="2120426"/>
            <a:ext cx="2209228" cy="1133397"/>
          </a:xfrm>
          <a:prstGeom prst="bentArrow">
            <a:avLst>
              <a:gd name="adj1" fmla="val 13641"/>
              <a:gd name="adj2" fmla="val 193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6200000" flipV="1">
            <a:off x="3949063" y="2825807"/>
            <a:ext cx="323159" cy="2152996"/>
          </a:xfrm>
          <a:prstGeom prst="bentArrow">
            <a:avLst>
              <a:gd name="adj1" fmla="val 38750"/>
              <a:gd name="adj2" fmla="val 44283"/>
              <a:gd name="adj3" fmla="val 25000"/>
              <a:gd name="adj4" fmla="val 30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H="1" flipV="1">
            <a:off x="5056043" y="2096486"/>
            <a:ext cx="1301288" cy="5345085"/>
          </a:xfrm>
          <a:prstGeom prst="bentArrow">
            <a:avLst>
              <a:gd name="adj1" fmla="val 10919"/>
              <a:gd name="adj2" fmla="val 193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3260" y="3490420"/>
            <a:ext cx="1576645" cy="76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17527" y="3506919"/>
            <a:ext cx="166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Labelling graphs &amp;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826" y="18614"/>
            <a:ext cx="6084869" cy="1451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Clicking [</a:t>
            </a:r>
            <a:r>
              <a:rPr lang="en-US" dirty="0" smtClean="0">
                <a:solidFill>
                  <a:srgbClr val="FF0000"/>
                </a:solidFill>
              </a:rPr>
              <a:t>Hardware Setup</a:t>
            </a:r>
            <a:r>
              <a:rPr lang="en-US" dirty="0" smtClean="0"/>
              <a:t>] should give an image of the </a:t>
            </a:r>
          </a:p>
          <a:p>
            <a:pPr algn="r">
              <a:spcBef>
                <a:spcPts val="0"/>
              </a:spcBef>
            </a:pPr>
            <a:r>
              <a:rPr lang="en-US" dirty="0" smtClean="0"/>
              <a:t>PASCO 850 Universal Interface.</a:t>
            </a:r>
          </a:p>
          <a:p>
            <a:r>
              <a:rPr lang="en-US" u="sng" dirty="0" smtClean="0"/>
              <a:t>If not</a:t>
            </a:r>
            <a:r>
              <a:rPr lang="en-US" dirty="0" smtClean="0"/>
              <a:t>,         click [</a:t>
            </a:r>
            <a:r>
              <a:rPr lang="en-US" dirty="0" smtClean="0">
                <a:solidFill>
                  <a:srgbClr val="FF0000"/>
                </a:solidFill>
              </a:rPr>
              <a:t>Choose Interface</a:t>
            </a:r>
            <a:r>
              <a:rPr lang="en-US" dirty="0" smtClean="0"/>
              <a:t>]. </a:t>
            </a:r>
          </a:p>
          <a:p>
            <a:pPr marL="2170113"/>
            <a:r>
              <a:rPr lang="en-US" dirty="0" smtClean="0"/>
              <a:t>You might need to open the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Manually Choose</a:t>
            </a:r>
            <a:r>
              <a:rPr lang="en-US" dirty="0" smtClean="0"/>
              <a:t>], then check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B0F0"/>
                </a:solidFill>
              </a:rPr>
              <a:t>PASCO 850 Universal Interface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" y="1534206"/>
            <a:ext cx="6082200" cy="53140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200226" y="18614"/>
            <a:ext cx="5963100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The PASCO Interface will allow different measuring devices.  To plug in the motion sensor, </a:t>
            </a:r>
            <a:r>
              <a:rPr lang="en-US" dirty="0" smtClean="0">
                <a:solidFill>
                  <a:srgbClr val="FF0000"/>
                </a:solidFill>
              </a:rPr>
              <a:t>right-click</a:t>
            </a:r>
            <a:r>
              <a:rPr lang="en-US" dirty="0" smtClean="0"/>
              <a:t> on the left-most digital input,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</a:p>
          <a:p>
            <a:pPr algn="r"/>
            <a:r>
              <a:rPr lang="en-US" dirty="0"/>
              <a:t>s</a:t>
            </a:r>
            <a:r>
              <a:rPr lang="en-US" dirty="0" smtClean="0"/>
              <a:t>croll down and select the [</a:t>
            </a:r>
            <a:r>
              <a:rPr lang="en-US" dirty="0" smtClean="0">
                <a:solidFill>
                  <a:srgbClr val="00B0F0"/>
                </a:solidFill>
              </a:rPr>
              <a:t>Motion Sensor II</a:t>
            </a:r>
            <a:r>
              <a:rPr lang="en-US" dirty="0" smtClean="0"/>
              <a:t>].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06" y="901200"/>
            <a:ext cx="5398093" cy="5903077"/>
          </a:xfrm>
        </p:spPr>
      </p:pic>
      <p:sp>
        <p:nvSpPr>
          <p:cNvPr id="20" name="Down Arrow 19"/>
          <p:cNvSpPr/>
          <p:nvPr/>
        </p:nvSpPr>
        <p:spPr>
          <a:xfrm rot="1455148">
            <a:off x="541949" y="210204"/>
            <a:ext cx="316195" cy="2145033"/>
          </a:xfrm>
          <a:prstGeom prst="downArrow">
            <a:avLst>
              <a:gd name="adj1" fmla="val 50000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750559">
            <a:off x="1579230" y="714840"/>
            <a:ext cx="316195" cy="3677436"/>
          </a:xfrm>
          <a:prstGeom prst="downArrow">
            <a:avLst>
              <a:gd name="adj1" fmla="val 50000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 Arrow 22"/>
          <p:cNvSpPr/>
          <p:nvPr/>
        </p:nvSpPr>
        <p:spPr>
          <a:xfrm flipV="1">
            <a:off x="2368931" y="1264777"/>
            <a:ext cx="1339944" cy="2392821"/>
          </a:xfrm>
          <a:prstGeom prst="bentArrow">
            <a:avLst>
              <a:gd name="adj1" fmla="val 9056"/>
              <a:gd name="adj2" fmla="val 9375"/>
              <a:gd name="adj3" fmla="val 25638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3264493" y="1392963"/>
            <a:ext cx="444382" cy="2760289"/>
          </a:xfrm>
          <a:prstGeom prst="bentArrow">
            <a:avLst>
              <a:gd name="adj1" fmla="val 9056"/>
              <a:gd name="adj2" fmla="val 9375"/>
              <a:gd name="adj3" fmla="val 25638"/>
              <a:gd name="adj4" fmla="val 4375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5597" y="5107148"/>
            <a:ext cx="204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Remember to turn on the PASCO Interface.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(The actual equipment.)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>
            <a:off x="479112" y="2797221"/>
            <a:ext cx="205099" cy="2290722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562545">
            <a:off x="7818151" y="551319"/>
            <a:ext cx="316195" cy="1801623"/>
          </a:xfrm>
          <a:prstGeom prst="downArrow">
            <a:avLst>
              <a:gd name="adj1" fmla="val 37572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2574801">
            <a:off x="9528208" y="424937"/>
            <a:ext cx="316195" cy="3217126"/>
          </a:xfrm>
          <a:prstGeom prst="downArrow">
            <a:avLst>
              <a:gd name="adj1" fmla="val 37572"/>
              <a:gd name="adj2" fmla="val 120270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66918" y="4382870"/>
            <a:ext cx="23043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The motion sensor has two plugs.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</a:rPr>
              <a:t>The </a:t>
            </a:r>
            <a:r>
              <a:rPr lang="en-US" sz="1400" u="sng" dirty="0" smtClean="0">
                <a:solidFill>
                  <a:srgbClr val="FFFF00"/>
                </a:solidFill>
              </a:rPr>
              <a:t>yellow plug</a:t>
            </a:r>
            <a:r>
              <a:rPr lang="en-US" sz="1400" dirty="0" smtClean="0">
                <a:solidFill>
                  <a:srgbClr val="FFFF00"/>
                </a:solidFill>
              </a:rPr>
              <a:t> should be in digital-input 1.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</a:rPr>
              <a:t>The </a:t>
            </a:r>
            <a:r>
              <a:rPr lang="en-US" sz="1400" u="sng" dirty="0" smtClean="0">
                <a:solidFill>
                  <a:srgbClr val="FFFF00"/>
                </a:solidFill>
              </a:rPr>
              <a:t>black plug</a:t>
            </a:r>
            <a:r>
              <a:rPr lang="en-US" sz="1400" dirty="0" smtClean="0">
                <a:solidFill>
                  <a:srgbClr val="FFFF00"/>
                </a:solidFill>
              </a:rPr>
              <a:t> should be in digital-input 2.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20" grpId="0" animBg="1"/>
      <p:bldP spid="21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826" y="18614"/>
            <a:ext cx="6084869" cy="1451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 smtClean="0"/>
              <a:t>Clicking [</a:t>
            </a:r>
            <a:r>
              <a:rPr lang="en-US" sz="1700" dirty="0" smtClean="0">
                <a:solidFill>
                  <a:srgbClr val="FF0000"/>
                </a:solidFill>
              </a:rPr>
              <a:t>Hardware Setup</a:t>
            </a:r>
            <a:r>
              <a:rPr lang="en-US" sz="1700" dirty="0" smtClean="0"/>
              <a:t>] should give an image of the </a:t>
            </a:r>
          </a:p>
          <a:p>
            <a:pPr algn="r">
              <a:spcBef>
                <a:spcPts val="0"/>
              </a:spcBef>
            </a:pPr>
            <a:r>
              <a:rPr lang="en-US" sz="1700" dirty="0" smtClean="0"/>
              <a:t>PASCO 850 Universal Interface.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 smtClean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 smtClean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" y="1534206"/>
            <a:ext cx="6082200" cy="5314088"/>
          </a:xfrm>
        </p:spPr>
      </p:pic>
      <p:sp>
        <p:nvSpPr>
          <p:cNvPr id="20" name="Down Arrow 19"/>
          <p:cNvSpPr/>
          <p:nvPr/>
        </p:nvSpPr>
        <p:spPr>
          <a:xfrm rot="1455148">
            <a:off x="541949" y="210204"/>
            <a:ext cx="316195" cy="2145033"/>
          </a:xfrm>
          <a:prstGeom prst="downArrow">
            <a:avLst>
              <a:gd name="adj1" fmla="val 50000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5597" y="5107148"/>
            <a:ext cx="204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Remember to turn on the PASCO Interface.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(The actual equipment.)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>
            <a:off x="479112" y="2797221"/>
            <a:ext cx="205099" cy="2290722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826" y="18614"/>
            <a:ext cx="6084869" cy="1451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Clicking [</a:t>
            </a:r>
            <a:r>
              <a:rPr lang="en-US" dirty="0" smtClean="0">
                <a:solidFill>
                  <a:srgbClr val="FF0000"/>
                </a:solidFill>
              </a:rPr>
              <a:t>Hardware Setup</a:t>
            </a:r>
            <a:r>
              <a:rPr lang="en-US" dirty="0" smtClean="0"/>
              <a:t>] should give an image of the </a:t>
            </a:r>
          </a:p>
          <a:p>
            <a:pPr algn="r">
              <a:spcBef>
                <a:spcPts val="0"/>
              </a:spcBef>
            </a:pPr>
            <a:r>
              <a:rPr lang="en-US" dirty="0" smtClean="0"/>
              <a:t>PASCO 850 Universal Interface.</a:t>
            </a:r>
          </a:p>
          <a:p>
            <a:r>
              <a:rPr lang="en-US" u="sng" dirty="0" smtClean="0"/>
              <a:t>If not</a:t>
            </a:r>
            <a:r>
              <a:rPr lang="en-US" dirty="0" smtClean="0"/>
              <a:t>,         click [</a:t>
            </a:r>
            <a:r>
              <a:rPr lang="en-US" dirty="0" smtClean="0">
                <a:solidFill>
                  <a:srgbClr val="FF0000"/>
                </a:solidFill>
              </a:rPr>
              <a:t>Choose Interface</a:t>
            </a:r>
            <a:r>
              <a:rPr lang="en-US" dirty="0" smtClean="0"/>
              <a:t>]. </a:t>
            </a:r>
          </a:p>
          <a:p>
            <a:pPr marL="2170113"/>
            <a:r>
              <a:rPr lang="en-US" dirty="0" smtClean="0"/>
              <a:t>You might need to open the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Manually Choose</a:t>
            </a:r>
            <a:r>
              <a:rPr lang="en-US" dirty="0" smtClean="0"/>
              <a:t>], then check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B0F0"/>
                </a:solidFill>
              </a:rPr>
              <a:t>PASCO 850 Universal Interface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" y="1534206"/>
            <a:ext cx="6082200" cy="5314088"/>
          </a:xfrm>
        </p:spPr>
      </p:pic>
      <p:sp>
        <p:nvSpPr>
          <p:cNvPr id="21" name="Down Arrow 20"/>
          <p:cNvSpPr/>
          <p:nvPr/>
        </p:nvSpPr>
        <p:spPr>
          <a:xfrm rot="750559">
            <a:off x="1579230" y="714840"/>
            <a:ext cx="316195" cy="3677436"/>
          </a:xfrm>
          <a:prstGeom prst="downArrow">
            <a:avLst>
              <a:gd name="adj1" fmla="val 50000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 Arrow 22"/>
          <p:cNvSpPr/>
          <p:nvPr/>
        </p:nvSpPr>
        <p:spPr>
          <a:xfrm flipV="1">
            <a:off x="2368931" y="1264777"/>
            <a:ext cx="1339944" cy="2392821"/>
          </a:xfrm>
          <a:prstGeom prst="bentArrow">
            <a:avLst>
              <a:gd name="adj1" fmla="val 9056"/>
              <a:gd name="adj2" fmla="val 9375"/>
              <a:gd name="adj3" fmla="val 25638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3264493" y="1392963"/>
            <a:ext cx="444382" cy="2760289"/>
          </a:xfrm>
          <a:prstGeom prst="bentArrow">
            <a:avLst>
              <a:gd name="adj1" fmla="val 9056"/>
              <a:gd name="adj2" fmla="val 9375"/>
              <a:gd name="adj3" fmla="val 25638"/>
              <a:gd name="adj4" fmla="val 4375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200226" y="18614"/>
            <a:ext cx="5963100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The PASCO Interface will allow different measuring devices.  To plug in the motion sensor, </a:t>
            </a:r>
            <a:r>
              <a:rPr lang="en-US" dirty="0" smtClean="0">
                <a:solidFill>
                  <a:srgbClr val="FF0000"/>
                </a:solidFill>
              </a:rPr>
              <a:t>right-click</a:t>
            </a:r>
            <a:r>
              <a:rPr lang="en-US" dirty="0" smtClean="0"/>
              <a:t> on the left-most digital input,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</a:p>
          <a:p>
            <a:pPr algn="r"/>
            <a:r>
              <a:rPr lang="en-US" dirty="0"/>
              <a:t>s</a:t>
            </a:r>
            <a:r>
              <a:rPr lang="en-US" dirty="0" smtClean="0"/>
              <a:t>croll down and select the [</a:t>
            </a:r>
            <a:r>
              <a:rPr lang="en-US" dirty="0" smtClean="0">
                <a:solidFill>
                  <a:srgbClr val="00B0F0"/>
                </a:solidFill>
              </a:rPr>
              <a:t>Motion Sensor II</a:t>
            </a:r>
            <a:r>
              <a:rPr lang="en-US" dirty="0" smtClean="0"/>
              <a:t>].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06" y="901200"/>
            <a:ext cx="5398093" cy="5903077"/>
          </a:xfrm>
        </p:spPr>
      </p:pic>
      <p:sp>
        <p:nvSpPr>
          <p:cNvPr id="27" name="Down Arrow 26"/>
          <p:cNvSpPr/>
          <p:nvPr/>
        </p:nvSpPr>
        <p:spPr>
          <a:xfrm rot="562545">
            <a:off x="7818151" y="551319"/>
            <a:ext cx="316195" cy="1801623"/>
          </a:xfrm>
          <a:prstGeom prst="downArrow">
            <a:avLst>
              <a:gd name="adj1" fmla="val 37572"/>
              <a:gd name="adj2" fmla="val 1202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2574801">
            <a:off x="9528208" y="424937"/>
            <a:ext cx="316195" cy="3217126"/>
          </a:xfrm>
          <a:prstGeom prst="downArrow">
            <a:avLst>
              <a:gd name="adj1" fmla="val 37572"/>
              <a:gd name="adj2" fmla="val 120270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66918" y="4382870"/>
            <a:ext cx="23043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The motion sensor has two plugs.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</a:rPr>
              <a:t>The </a:t>
            </a:r>
            <a:r>
              <a:rPr lang="en-US" sz="1400" u="sng" dirty="0" smtClean="0">
                <a:solidFill>
                  <a:srgbClr val="FFFF00"/>
                </a:solidFill>
              </a:rPr>
              <a:t>yellow plug</a:t>
            </a:r>
            <a:r>
              <a:rPr lang="en-US" sz="1400" dirty="0" smtClean="0">
                <a:solidFill>
                  <a:srgbClr val="FFFF00"/>
                </a:solidFill>
              </a:rPr>
              <a:t> should be in digital-input 1.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</a:rPr>
              <a:t>The </a:t>
            </a:r>
            <a:r>
              <a:rPr lang="en-US" sz="1400" u="sng" dirty="0" smtClean="0">
                <a:solidFill>
                  <a:srgbClr val="FFFF00"/>
                </a:solidFill>
              </a:rPr>
              <a:t>black plug</a:t>
            </a:r>
            <a:r>
              <a:rPr lang="en-US" sz="1400" dirty="0" smtClean="0">
                <a:solidFill>
                  <a:srgbClr val="FFFF00"/>
                </a:solidFill>
              </a:rPr>
              <a:t> should be in digital-input 2.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803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289098"/>
            <a:ext cx="11390568" cy="6169891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13738710" flipV="1">
            <a:off x="1881867" y="2111462"/>
            <a:ext cx="1889873" cy="974623"/>
          </a:xfrm>
          <a:prstGeom prst="bentArrow">
            <a:avLst>
              <a:gd name="adj1" fmla="val 17308"/>
              <a:gd name="adj2" fmla="val 19375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 flipV="1">
            <a:off x="2540243" y="2164439"/>
            <a:ext cx="2121201" cy="1133397"/>
          </a:xfrm>
          <a:prstGeom prst="bentArrow">
            <a:avLst>
              <a:gd name="adj1" fmla="val 13641"/>
              <a:gd name="adj2" fmla="val 19375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3052230" y="4169748"/>
            <a:ext cx="4834470" cy="1546400"/>
          </a:xfrm>
          <a:prstGeom prst="bentArrow">
            <a:avLst>
              <a:gd name="adj1" fmla="val 10919"/>
              <a:gd name="adj2" fmla="val 1246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20585997">
            <a:off x="3273697" y="3688987"/>
            <a:ext cx="1715989" cy="31160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6683" y="3490420"/>
            <a:ext cx="3289709" cy="93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682" y="3506919"/>
            <a:ext cx="336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each </a:t>
            </a:r>
            <a:r>
              <a:rPr lang="en-US" dirty="0" smtClean="0">
                <a:solidFill>
                  <a:srgbClr val="FFC000"/>
                </a:solidFill>
              </a:rPr>
              <a:t>&lt;Select Measurement&gt;</a:t>
            </a:r>
          </a:p>
          <a:p>
            <a:r>
              <a:rPr lang="en-US" dirty="0" smtClean="0"/>
              <a:t>In the pop-up menu, select the </a:t>
            </a:r>
            <a:r>
              <a:rPr lang="en-US" dirty="0" smtClean="0">
                <a:solidFill>
                  <a:srgbClr val="FF0000"/>
                </a:solidFill>
              </a:rPr>
              <a:t>appropriate variable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49769" y="4132075"/>
            <a:ext cx="2420664" cy="111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26721">
            <a:off x="2497323" y="4537003"/>
            <a:ext cx="2492387" cy="1392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641</Words>
  <Application>Microsoft Office PowerPoint</Application>
  <PresentationFormat>Widescreen</PresentationFormat>
  <Paragraphs>65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Thomas More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Christensen, Joseph C.</dc:creator>
  <cp:lastModifiedBy>Christensen, Joseph C.</cp:lastModifiedBy>
  <cp:revision>21</cp:revision>
  <dcterms:created xsi:type="dcterms:W3CDTF">2017-06-13T14:23:56Z</dcterms:created>
  <dcterms:modified xsi:type="dcterms:W3CDTF">2017-06-13T18:57:09Z</dcterms:modified>
</cp:coreProperties>
</file>