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300" r:id="rId6"/>
    <p:sldId id="291" r:id="rId7"/>
    <p:sldId id="299" r:id="rId8"/>
    <p:sldId id="263" r:id="rId9"/>
    <p:sldId id="289" r:id="rId10"/>
    <p:sldId id="279" r:id="rId11"/>
    <p:sldId id="307" r:id="rId12"/>
    <p:sldId id="290" r:id="rId13"/>
    <p:sldId id="301" r:id="rId14"/>
    <p:sldId id="302" r:id="rId15"/>
    <p:sldId id="303" r:id="rId16"/>
    <p:sldId id="304" r:id="rId17"/>
    <p:sldId id="305" r:id="rId18"/>
    <p:sldId id="306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DFF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7D6F-D9CB-44BC-811C-9565C0F6F7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C20D-1761-45F4-9CF7-388B77BA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89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98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530B41-0693-40AA-BF0A-3D039570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k12.org/c/physics/#/" TargetMode="External"/><Relationship Id="rId13" Type="http://schemas.openxmlformats.org/officeDocument/2006/relationships/hyperlink" Target="http://mathbook.pugetsound.edu/" TargetMode="External"/><Relationship Id="rId18" Type="http://schemas.openxmlformats.org/officeDocument/2006/relationships/hyperlink" Target="https://groups.google.com/forum/?utm_source=digest&amp;utm_medium=email#!forum/pretext-support" TargetMode="External"/><Relationship Id="rId3" Type="http://schemas.openxmlformats.org/officeDocument/2006/relationships/hyperlink" Target="mailto:ChristJ@ThomasMore.edu" TargetMode="External"/><Relationship Id="rId7" Type="http://schemas.openxmlformats.org/officeDocument/2006/relationships/hyperlink" Target="http://physics.thomasmore.edu/Labs/TMC-lab-setup.html" TargetMode="External"/><Relationship Id="rId12" Type="http://schemas.openxmlformats.org/officeDocument/2006/relationships/hyperlink" Target="https://ctan.org/" TargetMode="External"/><Relationship Id="rId17" Type="http://schemas.openxmlformats.org/officeDocument/2006/relationships/hyperlink" Target="http://mathbook.pugetsound.edu/doc/schema/" TargetMode="External"/><Relationship Id="rId2" Type="http://schemas.openxmlformats.org/officeDocument/2006/relationships/hyperlink" Target="http://physics.thomasmore.edu/ConnectedPhysics/" TargetMode="External"/><Relationship Id="rId16" Type="http://schemas.openxmlformats.org/officeDocument/2006/relationships/hyperlink" Target="http://mathbook.pugetsound.edu/doc/publisher-guide/html/pretext-publisher-guid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hysics.thomasmore.edu/Labs/220/" TargetMode="External"/><Relationship Id="rId11" Type="http://schemas.openxmlformats.org/officeDocument/2006/relationships/hyperlink" Target="https://miktex.org/" TargetMode="External"/><Relationship Id="rId5" Type="http://schemas.openxmlformats.org/officeDocument/2006/relationships/hyperlink" Target="http://physics.thomasmore.edu/Labs/122/" TargetMode="External"/><Relationship Id="rId15" Type="http://schemas.openxmlformats.org/officeDocument/2006/relationships/hyperlink" Target="http://mathbook.pugetsound.edu/doc/author-guide/html/pretext-author-guide.html" TargetMode="External"/><Relationship Id="rId10" Type="http://schemas.openxmlformats.org/officeDocument/2006/relationships/hyperlink" Target="https://www.latex-project.org/" TargetMode="External"/><Relationship Id="rId4" Type="http://schemas.openxmlformats.org/officeDocument/2006/relationships/hyperlink" Target="http://physics.thomasmore.edu/Labs/121/" TargetMode="External"/><Relationship Id="rId9" Type="http://schemas.openxmlformats.org/officeDocument/2006/relationships/hyperlink" Target="https://openstax.org/details/college-physics" TargetMode="External"/><Relationship Id="rId14" Type="http://schemas.openxmlformats.org/officeDocument/2006/relationships/hyperlink" Target="http://www.sagemath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78940"/>
          </a:xfrm>
        </p:spPr>
        <p:txBody>
          <a:bodyPr/>
          <a:lstStyle/>
          <a:p>
            <a:r>
              <a:rPr lang="en-US" b="1" dirty="0"/>
              <a:t>Using </a:t>
            </a:r>
            <a:r>
              <a:rPr lang="en-US" b="1" dirty="0" err="1">
                <a:solidFill>
                  <a:srgbClr val="FFFF00"/>
                </a:solidFill>
              </a:rPr>
              <a:t>PreTeXt</a:t>
            </a:r>
            <a:r>
              <a:rPr lang="en-US" b="1" dirty="0"/>
              <a:t> to produce a better online text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50" b="1" dirty="0" smtClean="0"/>
              <a:t>(</a:t>
            </a:r>
            <a:r>
              <a:rPr lang="en-US" sz="4050" b="1" dirty="0"/>
              <a:t>or lab manual)</a:t>
            </a:r>
            <a:endParaRPr lang="en-US" sz="4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7084" y="4800600"/>
            <a:ext cx="3233107" cy="169164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Joe Christensen</a:t>
            </a:r>
          </a:p>
          <a:p>
            <a:pPr algn="r"/>
            <a:r>
              <a:rPr lang="en-US" dirty="0" smtClean="0"/>
              <a:t>Thomas More College</a:t>
            </a:r>
          </a:p>
          <a:p>
            <a:pPr algn="r"/>
            <a:r>
              <a:rPr lang="en-US" dirty="0" smtClean="0"/>
              <a:t>Crestview Hills, 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7794" y="4803529"/>
            <a:ext cx="6859291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00"/>
                </a:solidFill>
              </a:rPr>
              <a:t>Hey, Physicists!  There’s a cool tool that allows you to create an online document that does what an online document ought to do!</a:t>
            </a:r>
          </a:p>
        </p:txBody>
      </p:sp>
    </p:spTree>
    <p:extLst>
      <p:ext uri="{BB962C8B-B14F-4D97-AF65-F5344CB8AC3E}">
        <p14:creationId xmlns:p14="http://schemas.microsoft.com/office/powerpoint/2010/main" val="781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 Source</a:t>
            </a:r>
            <a:r>
              <a:rPr lang="en-US" dirty="0" smtClean="0"/>
              <a:t>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Math, Lower Division</a:t>
            </a:r>
          </a:p>
          <a:p>
            <a:pPr lvl="1"/>
            <a:r>
              <a:rPr lang="en-US" dirty="0" smtClean="0"/>
              <a:t>Algebra</a:t>
            </a:r>
          </a:p>
          <a:p>
            <a:pPr lvl="2"/>
            <a:r>
              <a:rPr lang="en-US" dirty="0" smtClean="0"/>
              <a:t>Modeling, Functions, and Graphs</a:t>
            </a:r>
          </a:p>
          <a:p>
            <a:pPr lvl="2"/>
            <a:r>
              <a:rPr lang="en-US" dirty="0" smtClean="0"/>
              <a:t>ORCCA (Open Resources)</a:t>
            </a:r>
          </a:p>
          <a:p>
            <a:pPr lvl="1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A First Course in Linear Algebra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Active Calculus</a:t>
            </a:r>
          </a:p>
          <a:p>
            <a:pPr lvl="2"/>
            <a:r>
              <a:rPr lang="en-US" dirty="0" smtClean="0"/>
              <a:t>CLP Calculus (UBC)</a:t>
            </a:r>
          </a:p>
          <a:p>
            <a:pPr lvl="2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The ODE Project</a:t>
            </a:r>
          </a:p>
          <a:p>
            <a:pPr lvl="1"/>
            <a:r>
              <a:rPr lang="en-US" dirty="0" smtClean="0"/>
              <a:t>Discrete Mathematics</a:t>
            </a:r>
          </a:p>
          <a:p>
            <a:pPr lvl="1"/>
            <a:r>
              <a:rPr lang="en-US" dirty="0" smtClean="0"/>
              <a:t>Workbooks</a:t>
            </a:r>
          </a:p>
          <a:p>
            <a:pPr lvl="1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Math, Upper Division</a:t>
            </a:r>
          </a:p>
          <a:p>
            <a:pPr lvl="1"/>
            <a:r>
              <a:rPr lang="en-US" dirty="0"/>
              <a:t>Number Theory</a:t>
            </a:r>
          </a:p>
          <a:p>
            <a:pPr lvl="1"/>
            <a:r>
              <a:rPr lang="en-US" dirty="0" err="1"/>
              <a:t>Combinatorics</a:t>
            </a:r>
            <a:endParaRPr lang="en-US" dirty="0"/>
          </a:p>
          <a:p>
            <a:pPr lvl="2"/>
            <a:r>
              <a:rPr lang="en-US" dirty="0"/>
              <a:t>Applied </a:t>
            </a:r>
            <a:r>
              <a:rPr lang="en-US" dirty="0" err="1"/>
              <a:t>Combinatorics</a:t>
            </a:r>
            <a:endParaRPr lang="en-US" dirty="0"/>
          </a:p>
          <a:p>
            <a:pPr lvl="2"/>
            <a:r>
              <a:rPr lang="en-US" dirty="0" err="1"/>
              <a:t>Combinatorics</a:t>
            </a:r>
            <a:r>
              <a:rPr lang="en-US" dirty="0"/>
              <a:t> through Guided Discovery</a:t>
            </a:r>
          </a:p>
          <a:p>
            <a:pPr lvl="1"/>
            <a:r>
              <a:rPr lang="en-US" dirty="0" smtClean="0"/>
              <a:t>A Second Course in Linear Algebra</a:t>
            </a:r>
          </a:p>
          <a:p>
            <a:pPr lvl="1"/>
            <a:r>
              <a:rPr lang="en-US" dirty="0" smtClean="0"/>
              <a:t>Abstract Algebra</a:t>
            </a:r>
          </a:p>
          <a:p>
            <a:pPr lvl="2"/>
            <a:r>
              <a:rPr lang="en-US" dirty="0" smtClean="0"/>
              <a:t>Theory and Applications</a:t>
            </a:r>
          </a:p>
          <a:p>
            <a:pPr lvl="2"/>
            <a:r>
              <a:rPr lang="en-US" dirty="0" smtClean="0"/>
              <a:t>A Structural Approach</a:t>
            </a:r>
          </a:p>
          <a:p>
            <a:r>
              <a:rPr lang="en-US" dirty="0" smtClean="0"/>
              <a:t>Math, Graduate</a:t>
            </a:r>
          </a:p>
          <a:p>
            <a:pPr lvl="1"/>
            <a:r>
              <a:rPr lang="en-US" dirty="0" smtClean="0"/>
              <a:t>Explorations in Algebraic Graph Theory with 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8832401">
            <a:off x="3078286" y="4294024"/>
            <a:ext cx="3875439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Need more physicists, please!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809" y="89808"/>
            <a:ext cx="3061606" cy="2134958"/>
          </a:xfrm>
        </p:spPr>
        <p:txBody>
          <a:bodyPr>
            <a:normAutofit/>
          </a:bodyPr>
          <a:lstStyle/>
          <a:p>
            <a:r>
              <a:rPr lang="en-US" dirty="0" smtClean="0"/>
              <a:t>Compare </a:t>
            </a:r>
            <a:r>
              <a:rPr lang="en-US" dirty="0" err="1" smtClean="0"/>
              <a:t>LaTeX</a:t>
            </a:r>
            <a:r>
              <a:rPr lang="en-US" dirty="0" smtClean="0"/>
              <a:t> to </a:t>
            </a:r>
            <a:r>
              <a:rPr lang="en-US" dirty="0" err="1" smtClean="0"/>
              <a:t>PreTeXt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438400"/>
            <a:ext cx="4563836" cy="4337958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Furthermore the resulting direction of the net force determines the direction of the acceleration.  \</a:t>
            </a:r>
            <a:r>
              <a:rPr lang="en-US" dirty="0" err="1"/>
              <a:t>hypertarget</a:t>
            </a:r>
            <a:r>
              <a:rPr lang="en-US" dirty="0"/>
              <a:t>{</a:t>
            </a:r>
            <a:r>
              <a:rPr lang="en-US" dirty="0" err="1"/>
              <a:t>d:f</a:t>
            </a:r>
            <a:r>
              <a:rPr lang="en-US" dirty="0"/>
              <a:t>=ma}{Connecting the English} and the math: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\[\</a:t>
            </a:r>
            <a:r>
              <a:rPr lang="en-US" dirty="0"/>
              <a:t>begin{array}{</a:t>
            </a:r>
            <a:r>
              <a:rPr lang="en-US" dirty="0" err="1"/>
              <a:t>cccc</a:t>
            </a: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\</a:t>
            </a:r>
            <a:r>
              <a:rPr lang="en-US" dirty="0" err="1"/>
              <a:t>deq</a:t>
            </a:r>
            <a:r>
              <a:rPr lang="en-US" dirty="0"/>
              <a:t> \</a:t>
            </a:r>
            <a:r>
              <a:rPr lang="en-US" dirty="0" err="1"/>
              <a:t>vec</a:t>
            </a:r>
            <a:r>
              <a:rPr lang="en-US" dirty="0"/>
              <a:t> F_\</a:t>
            </a:r>
            <a:r>
              <a:rPr lang="en-US" dirty="0" err="1"/>
              <a:t>mathrm</a:t>
            </a:r>
            <a:r>
              <a:rPr lang="en-US" dirty="0"/>
              <a:t>{net} &amp; = &amp; \</a:t>
            </a:r>
            <a:r>
              <a:rPr lang="en-US" dirty="0" err="1"/>
              <a:t>deq</a:t>
            </a:r>
            <a:r>
              <a:rPr lang="en-US" dirty="0"/>
              <a:t> m &amp; \</a:t>
            </a:r>
            <a:r>
              <a:rPr lang="en-US" dirty="0" err="1"/>
              <a:t>deq</a:t>
            </a:r>
            <a:r>
              <a:rPr lang="en-US" dirty="0"/>
              <a:t> \</a:t>
            </a:r>
            <a:r>
              <a:rPr lang="en-US" dirty="0" err="1"/>
              <a:t>vec</a:t>
            </a:r>
            <a:r>
              <a:rPr lang="en-US" dirty="0"/>
              <a:t> a \\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\</a:t>
            </a:r>
            <a:r>
              <a:rPr lang="en-US" dirty="0" err="1"/>
              <a:t>EqStoryOver</a:t>
            </a:r>
            <a:r>
              <a:rPr lang="en-US" dirty="0"/>
              <a:t>{65pt}{the combination of all forces acting on $m$}{}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\</a:t>
            </a:r>
            <a:r>
              <a:rPr lang="en-US" dirty="0" err="1"/>
              <a:t>EqStoryOver</a:t>
            </a:r>
            <a:r>
              <a:rPr lang="en-US" dirty="0"/>
              <a:t>{33pt}{causes}{}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\</a:t>
            </a:r>
            <a:r>
              <a:rPr lang="en-US" dirty="0" err="1"/>
              <a:t>EqStoryOver</a:t>
            </a:r>
            <a:r>
              <a:rPr lang="en-US" dirty="0"/>
              <a:t>{35pt}{that object}{}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\</a:t>
            </a:r>
            <a:r>
              <a:rPr lang="en-US" dirty="0" err="1"/>
              <a:t>EqStoryOver</a:t>
            </a:r>
            <a:r>
              <a:rPr lang="en-US" dirty="0"/>
              <a:t>{40pt}{to change its velocity}{}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\end{array}\]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</a:t>
            </a:r>
            <a:r>
              <a:rPr lang="en-US" dirty="0"/>
              <a:t>should \</a:t>
            </a:r>
            <a:r>
              <a:rPr lang="en-US" dirty="0" err="1"/>
              <a:t>hyperref</a:t>
            </a:r>
            <a:r>
              <a:rPr lang="en-US" dirty="0"/>
              <a:t>[</a:t>
            </a:r>
            <a:r>
              <a:rPr lang="en-US" dirty="0" err="1"/>
              <a:t>s:acceleration</a:t>
            </a:r>
            <a:r>
              <a:rPr lang="en-US" dirty="0"/>
              <a:t>]{recall}\touchstone, that the direction of the acceleration does </a:t>
            </a:r>
            <a:r>
              <a:rPr lang="en-US" dirty="0" smtClean="0"/>
              <a:t>not </a:t>
            </a:r>
            <a:r>
              <a:rPr lang="en-US" dirty="0"/>
              <a:t>determine the direction \</a:t>
            </a:r>
            <a:r>
              <a:rPr lang="en-US" dirty="0" err="1"/>
              <a:t>textit</a:t>
            </a:r>
            <a:r>
              <a:rPr lang="en-US" dirty="0"/>
              <a:t>{of the motion}, but rather determines the direction \</a:t>
            </a:r>
            <a:r>
              <a:rPr lang="en-US" dirty="0" err="1"/>
              <a:t>textit</a:t>
            </a:r>
            <a:r>
              <a:rPr lang="en-US" dirty="0"/>
              <a:t>{of the change} in motion.  That idea will be important\foreshadow{} when we discuss how a \</a:t>
            </a:r>
            <a:r>
              <a:rPr lang="en-US" dirty="0" err="1"/>
              <a:t>hyperref</a:t>
            </a:r>
            <a:r>
              <a:rPr lang="en-US" dirty="0"/>
              <a:t>[</a:t>
            </a:r>
            <a:r>
              <a:rPr lang="en-US" dirty="0" err="1"/>
              <a:t>s:FT</a:t>
            </a:r>
            <a:r>
              <a:rPr lang="en-US" dirty="0"/>
              <a:t>]{tension} acts as a \</a:t>
            </a:r>
            <a:r>
              <a:rPr lang="en-US" dirty="0" err="1"/>
              <a:t>hyperref</a:t>
            </a:r>
            <a:r>
              <a:rPr lang="en-US" dirty="0"/>
              <a:t>[</a:t>
            </a:r>
            <a:r>
              <a:rPr lang="en-US" dirty="0" err="1"/>
              <a:t>s:centripetal</a:t>
            </a:r>
            <a:r>
              <a:rPr lang="en-US" dirty="0"/>
              <a:t>]{centripetal force},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63836" y="89807"/>
            <a:ext cx="6693711" cy="6686550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Furthermore the resulting direction of the net force determines the direction of the acceleration.  Connecting the English and the math:&lt;/p&gt;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&lt;</a:t>
            </a:r>
            <a:r>
              <a:rPr lang="en-US" dirty="0" err="1"/>
              <a:t>sidebyside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&lt;tabular&gt;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&lt;col width="20%" </a:t>
            </a:r>
            <a:r>
              <a:rPr lang="en-US" dirty="0" smtClean="0"/>
              <a:t>/&gt;&lt;</a:t>
            </a:r>
            <a:r>
              <a:rPr lang="en-US" dirty="0"/>
              <a:t>col width="20%" </a:t>
            </a:r>
            <a:r>
              <a:rPr lang="en-US" dirty="0" smtClean="0"/>
              <a:t>/&gt;&lt;</a:t>
            </a:r>
            <a:r>
              <a:rPr lang="en-US" dirty="0"/>
              <a:t>col width="20%" </a:t>
            </a:r>
            <a:r>
              <a:rPr lang="en-US" dirty="0" smtClean="0"/>
              <a:t>/&gt;&lt;</a:t>
            </a:r>
            <a:r>
              <a:rPr lang="en-US" dirty="0"/>
              <a:t>col width="20%"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&lt;row </a:t>
            </a:r>
            <a:r>
              <a:rPr lang="en-US" dirty="0" err="1"/>
              <a:t>halign</a:t>
            </a:r>
            <a:r>
              <a:rPr lang="en-US" dirty="0"/>
              <a:t>="center"&gt;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&lt;cell&gt;&lt;m&gt;\</a:t>
            </a:r>
            <a:r>
              <a:rPr lang="en-US" dirty="0" err="1"/>
              <a:t>deq</a:t>
            </a:r>
            <a:r>
              <a:rPr lang="en-US" dirty="0"/>
              <a:t> \</a:t>
            </a:r>
            <a:r>
              <a:rPr lang="en-US" dirty="0" err="1"/>
              <a:t>vec</a:t>
            </a:r>
            <a:r>
              <a:rPr lang="en-US" dirty="0"/>
              <a:t> F_\</a:t>
            </a:r>
            <a:r>
              <a:rPr lang="en-US" dirty="0" err="1"/>
              <a:t>mathrm</a:t>
            </a:r>
            <a:r>
              <a:rPr lang="en-US" dirty="0"/>
              <a:t>{net} </a:t>
            </a:r>
            <a:r>
              <a:rPr lang="en-US" dirty="0" smtClean="0"/>
              <a:t>&lt;/</a:t>
            </a:r>
            <a:r>
              <a:rPr lang="en-US" dirty="0"/>
              <a:t>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 </a:t>
            </a:r>
            <a:r>
              <a:rPr lang="en-US" dirty="0" smtClean="0"/>
              <a:t>=&lt;/</a:t>
            </a:r>
            <a:r>
              <a:rPr lang="en-US" dirty="0"/>
              <a:t>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</a:t>
            </a:r>
            <a:r>
              <a:rPr lang="en-US" dirty="0" smtClean="0"/>
              <a:t>&gt;\</a:t>
            </a:r>
            <a:r>
              <a:rPr lang="en-US" dirty="0" err="1"/>
              <a:t>deq</a:t>
            </a:r>
            <a:r>
              <a:rPr lang="en-US" dirty="0"/>
              <a:t> </a:t>
            </a:r>
            <a:r>
              <a:rPr lang="en-US" dirty="0" smtClean="0"/>
              <a:t>m&lt;/</a:t>
            </a:r>
            <a:r>
              <a:rPr lang="en-US" dirty="0"/>
              <a:t>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</a:t>
            </a:r>
            <a:r>
              <a:rPr lang="en-US" dirty="0" smtClean="0"/>
              <a:t>&gt;\</a:t>
            </a:r>
            <a:r>
              <a:rPr lang="en-US" dirty="0" err="1"/>
              <a:t>deq</a:t>
            </a:r>
            <a:r>
              <a:rPr lang="en-US" dirty="0"/>
              <a:t> \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smtClean="0"/>
              <a:t>a&lt;/</a:t>
            </a:r>
            <a:r>
              <a:rPr lang="en-US" dirty="0"/>
              <a:t>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&lt;/row&gt;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&lt;row </a:t>
            </a:r>
            <a:r>
              <a:rPr lang="en-US" dirty="0" err="1"/>
              <a:t>halign</a:t>
            </a:r>
            <a:r>
              <a:rPr lang="en-US" dirty="0"/>
              <a:t>="center"&gt;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&lt;cell&gt;&lt;m&gt;\</a:t>
            </a:r>
            <a:r>
              <a:rPr lang="en-US" dirty="0" err="1"/>
              <a:t>overbrace</a:t>
            </a:r>
            <a:r>
              <a:rPr lang="en-US" dirty="0"/>
              <a:t>{\</a:t>
            </a:r>
            <a:r>
              <a:rPr lang="en-US" dirty="0" err="1"/>
              <a:t>hspace</a:t>
            </a:r>
            <a:r>
              <a:rPr lang="en-US" dirty="0"/>
              <a:t>{5em}}&lt;/m&gt;&lt;/cell&gt;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&lt;cell&gt;&lt;m&gt;\</a:t>
            </a:r>
            <a:r>
              <a:rPr lang="en-US" dirty="0" err="1"/>
              <a:t>overbrace</a:t>
            </a:r>
            <a:r>
              <a:rPr lang="en-US" dirty="0"/>
              <a:t>{\</a:t>
            </a:r>
            <a:r>
              <a:rPr lang="en-US" dirty="0" err="1"/>
              <a:t>hspace</a:t>
            </a:r>
            <a:r>
              <a:rPr lang="en-US" dirty="0"/>
              <a:t>{4em}}&lt;/m&gt;&lt;/cell&gt;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&lt;cell&gt;&lt;m&gt;\</a:t>
            </a:r>
            <a:r>
              <a:rPr lang="en-US" dirty="0" err="1"/>
              <a:t>overbrace</a:t>
            </a:r>
            <a:r>
              <a:rPr lang="en-US" dirty="0"/>
              <a:t>{\</a:t>
            </a:r>
            <a:r>
              <a:rPr lang="en-US" dirty="0" err="1"/>
              <a:t>hspace</a:t>
            </a:r>
            <a:r>
              <a:rPr lang="en-US" dirty="0"/>
              <a:t>{5em}}&lt;/m&gt;&lt;/cell&gt;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&lt;cell&gt;&lt;m&gt;\</a:t>
            </a:r>
            <a:r>
              <a:rPr lang="en-US" dirty="0" err="1"/>
              <a:t>overbrace</a:t>
            </a:r>
            <a:r>
              <a:rPr lang="en-US" dirty="0"/>
              <a:t>{\</a:t>
            </a:r>
            <a:r>
              <a:rPr lang="en-US" dirty="0" err="1"/>
              <a:t>hspace</a:t>
            </a:r>
            <a:r>
              <a:rPr lang="en-US" dirty="0"/>
              <a:t>{5em}}&lt;/m&gt;&lt;/cell&gt;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&lt;/row&gt;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&lt;row </a:t>
            </a:r>
            <a:r>
              <a:rPr lang="en-US" dirty="0" err="1"/>
              <a:t>halign</a:t>
            </a:r>
            <a:r>
              <a:rPr lang="en-US" dirty="0"/>
              <a:t>="center"&gt;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&lt;cell&gt;&lt;line&gt;the&lt;/line&gt;&lt;line&gt;combination&lt;/line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/>
              <a:t>line&gt;of all forces&lt;/line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/>
              <a:t>line&gt;acting on &lt;m&gt;m&lt;/m&gt;&lt;/line&gt;&lt;/cell&gt;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&lt;cell&gt;causes&lt;/cell&gt;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&lt;cell&gt;&lt;line&gt;that&lt;/line&gt;&lt;line&gt;object&lt;/line&gt;&lt;/cell&gt;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&lt;cell&gt;&lt;line&gt;to&lt;/line&gt;&lt;line&gt;change&lt;/line&gt;&lt;line&gt;its&lt;/line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/>
              <a:t>line&gt;velocity&lt;/line&gt;&lt;/cell&gt;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&lt;/row&gt;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&lt;/tabular&gt;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&lt;/</a:t>
            </a:r>
            <a:r>
              <a:rPr lang="en-US" dirty="0" err="1"/>
              <a:t>sidebyside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&lt;/statement&gt;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&lt;/heuristic&gt;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&lt;proposition </a:t>
            </a:r>
            <a:r>
              <a:rPr lang="en-US" dirty="0" err="1"/>
              <a:t>xml:id</a:t>
            </a:r>
            <a:r>
              <a:rPr lang="en-US" dirty="0"/>
              <a:t>="connect-</a:t>
            </a:r>
            <a:r>
              <a:rPr lang="en-US" dirty="0" err="1"/>
              <a:t>Fma</a:t>
            </a:r>
            <a:r>
              <a:rPr lang="en-US" dirty="0"/>
              <a:t>"&gt;&lt;title&gt;Looking Back&lt;/title&gt;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&lt;p&gt;You should &lt;</a:t>
            </a:r>
            <a:r>
              <a:rPr lang="en-US" dirty="0" err="1"/>
              <a:t>xref</a:t>
            </a:r>
            <a:r>
              <a:rPr lang="en-US" dirty="0"/>
              <a:t> ref="s-acceleration" text="title"&gt;recall&lt;/</a:t>
            </a:r>
            <a:r>
              <a:rPr lang="en-US" dirty="0" err="1"/>
              <a:t>xref</a:t>
            </a:r>
            <a:r>
              <a:rPr lang="en-US" dirty="0"/>
              <a:t>&gt;, that the direction of the acceleration does not determine the direction &lt;</a:t>
            </a:r>
            <a:r>
              <a:rPr lang="en-US" dirty="0" err="1"/>
              <a:t>em</a:t>
            </a:r>
            <a:r>
              <a:rPr lang="en-US" dirty="0"/>
              <a:t>&gt;of the motion&lt;/</a:t>
            </a:r>
            <a:r>
              <a:rPr lang="en-US" dirty="0" err="1"/>
              <a:t>em</a:t>
            </a:r>
            <a:r>
              <a:rPr lang="en-US" dirty="0"/>
              <a:t>&gt;, but rather determines the direction &lt;</a:t>
            </a:r>
            <a:r>
              <a:rPr lang="en-US" dirty="0" err="1"/>
              <a:t>em</a:t>
            </a:r>
            <a:r>
              <a:rPr lang="en-US" dirty="0"/>
              <a:t>&gt;of the change&lt;/</a:t>
            </a:r>
            <a:r>
              <a:rPr lang="en-US" dirty="0" err="1"/>
              <a:t>em</a:t>
            </a:r>
            <a:r>
              <a:rPr lang="en-US" dirty="0"/>
              <a:t>&gt; in motion.&lt;/p&gt;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&lt;/proposition&gt;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&lt;proposition </a:t>
            </a:r>
            <a:r>
              <a:rPr lang="en-US" dirty="0" err="1"/>
              <a:t>xml:id</a:t>
            </a:r>
            <a:r>
              <a:rPr lang="en-US" dirty="0"/>
              <a:t>="connect-</a:t>
            </a:r>
            <a:r>
              <a:rPr lang="en-US" dirty="0" err="1"/>
              <a:t>Fma</a:t>
            </a:r>
            <a:r>
              <a:rPr lang="en-US" dirty="0"/>
              <a:t>-ahead"&gt;&lt;title&gt;Looking Ahead&lt;/title&gt;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&lt;p&gt;That idea will be important when we discuss how a &lt;</a:t>
            </a:r>
            <a:r>
              <a:rPr lang="en-US" dirty="0" err="1"/>
              <a:t>xref</a:t>
            </a:r>
            <a:r>
              <a:rPr lang="en-US" dirty="0"/>
              <a:t> ref="s-FT" text="title"&gt;tension&lt;/</a:t>
            </a:r>
            <a:r>
              <a:rPr lang="en-US" dirty="0" err="1"/>
              <a:t>xref</a:t>
            </a:r>
            <a:r>
              <a:rPr lang="en-US" dirty="0"/>
              <a:t>&gt; acts as a &lt;</a:t>
            </a:r>
            <a:r>
              <a:rPr lang="en-US" dirty="0" err="1"/>
              <a:t>xref</a:t>
            </a:r>
            <a:r>
              <a:rPr lang="en-US" dirty="0"/>
              <a:t> ref="s-centripetal" text="title"&gt;centripetal force&lt;/</a:t>
            </a:r>
            <a:r>
              <a:rPr lang="en-US" dirty="0" err="1"/>
              <a:t>xref</a:t>
            </a:r>
            <a:r>
              <a:rPr lang="en-US" dirty="0"/>
              <a:t>&gt;,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72649" y="3241225"/>
            <a:ext cx="696693" cy="61141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6588044" y="3281105"/>
            <a:ext cx="914400" cy="61141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-161583" y="4673395"/>
            <a:ext cx="2043988" cy="611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7391417" y="5427895"/>
            <a:ext cx="2033566" cy="611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549339" y="5284809"/>
            <a:ext cx="3684156" cy="6114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17546" y="3111502"/>
            <a:ext cx="2077955" cy="611414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5441525" y="915534"/>
            <a:ext cx="2884544" cy="611414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5897" y="2935518"/>
            <a:ext cx="1521899" cy="61141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4535144" y="211836"/>
            <a:ext cx="1789916" cy="493416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9342" y="5090866"/>
            <a:ext cx="4725419" cy="611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060162" y="5646676"/>
            <a:ext cx="2033566" cy="611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ounded Rectangular Callout 18"/>
          <p:cNvSpPr/>
          <p:nvPr/>
        </p:nvSpPr>
        <p:spPr>
          <a:xfrm>
            <a:off x="24008" y="5781927"/>
            <a:ext cx="4445334" cy="902368"/>
          </a:xfrm>
          <a:prstGeom prst="wedgeRoundRectCallout">
            <a:avLst>
              <a:gd name="adj1" fmla="val 34689"/>
              <a:gd name="adj2" fmla="val -29741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$m$  </a:t>
            </a:r>
            <a:r>
              <a:rPr lang="en-US" sz="2800" dirty="0" smtClean="0">
                <a:sym typeface="Wingdings" panose="05000000000000000000" pitchFamily="2" charset="2"/>
              </a:rPr>
              <a:t>  &lt;m&gt;m&lt;/m&gt;</a:t>
            </a:r>
            <a:endParaRPr lang="en-US" sz="2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470581" y="4607379"/>
            <a:ext cx="8573912" cy="1110393"/>
          </a:xfrm>
          <a:prstGeom prst="wedgeRoundRectCallout">
            <a:avLst>
              <a:gd name="adj1" fmla="val -54657"/>
              <a:gd name="adj2" fmla="val -15631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$\</a:t>
            </a:r>
            <a:r>
              <a:rPr lang="en-US" sz="2800" dirty="0" err="1" smtClean="0"/>
              <a:t>displaystyle</a:t>
            </a:r>
            <a:r>
              <a:rPr lang="en-US" sz="2800" dirty="0" smtClean="0"/>
              <a:t> \</a:t>
            </a:r>
            <a:r>
              <a:rPr lang="en-US" sz="2800" dirty="0" err="1" smtClean="0"/>
              <a:t>vec</a:t>
            </a:r>
            <a:r>
              <a:rPr lang="en-US" sz="2800" dirty="0" smtClean="0"/>
              <a:t> F_\</a:t>
            </a:r>
            <a:r>
              <a:rPr lang="en-US" sz="2800" dirty="0" err="1" smtClean="0"/>
              <a:t>mathrm</a:t>
            </a:r>
            <a:r>
              <a:rPr lang="en-US" sz="2800" dirty="0" smtClean="0"/>
              <a:t>{net}$</a:t>
            </a:r>
          </a:p>
          <a:p>
            <a:pPr algn="ctr"/>
            <a:r>
              <a:rPr lang="en-US" sz="2800" dirty="0" smtClean="0"/>
              <a:t>&lt;m&gt;\</a:t>
            </a:r>
            <a:r>
              <a:rPr lang="en-US" sz="2800" dirty="0" err="1" smtClean="0"/>
              <a:t>displaystyle</a:t>
            </a:r>
            <a:r>
              <a:rPr lang="en-US" sz="2800" dirty="0" smtClean="0"/>
              <a:t> </a:t>
            </a:r>
            <a:r>
              <a:rPr lang="en-US" sz="2800" dirty="0"/>
              <a:t>\</a:t>
            </a:r>
            <a:r>
              <a:rPr lang="en-US" sz="2800" dirty="0" err="1"/>
              <a:t>vec</a:t>
            </a:r>
            <a:r>
              <a:rPr lang="en-US" sz="2800" dirty="0"/>
              <a:t> F_\</a:t>
            </a:r>
            <a:r>
              <a:rPr lang="en-US" sz="2800" dirty="0" err="1"/>
              <a:t>mathrm</a:t>
            </a:r>
            <a:r>
              <a:rPr lang="en-US" sz="2800" dirty="0"/>
              <a:t>{net</a:t>
            </a:r>
            <a:r>
              <a:rPr lang="en-US" sz="2800" dirty="0" smtClean="0"/>
              <a:t>}&lt;/m&gt;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656183" y="4247697"/>
            <a:ext cx="2560913" cy="6114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ounded Rectangular Callout 21"/>
          <p:cNvSpPr/>
          <p:nvPr/>
        </p:nvSpPr>
        <p:spPr>
          <a:xfrm>
            <a:off x="5947565" y="3356564"/>
            <a:ext cx="5071990" cy="1110393"/>
          </a:xfrm>
          <a:prstGeom prst="wedgeRoundRectCallout">
            <a:avLst>
              <a:gd name="adj1" fmla="val -129454"/>
              <a:gd name="adj2" fmla="val 954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\</a:t>
            </a:r>
            <a:r>
              <a:rPr lang="en-US" sz="2800" dirty="0" err="1" smtClean="0"/>
              <a:t>textit</a:t>
            </a:r>
            <a:r>
              <a:rPr lang="en-US" sz="2800" dirty="0" smtClean="0"/>
              <a:t>{of the motion}</a:t>
            </a:r>
          </a:p>
          <a:p>
            <a:pPr algn="ctr"/>
            <a:r>
              <a:rPr lang="en-US" sz="2800" dirty="0" smtClean="0"/>
              <a:t>&lt;</a:t>
            </a:r>
            <a:r>
              <a:rPr lang="en-US" sz="2800" dirty="0" err="1" smtClean="0"/>
              <a:t>em</a:t>
            </a:r>
            <a:r>
              <a:rPr lang="en-US" sz="2800" dirty="0" smtClean="0"/>
              <a:t>&gt;of the motion&lt;/</a:t>
            </a:r>
            <a:r>
              <a:rPr lang="en-US" sz="2800" dirty="0" err="1" smtClean="0"/>
              <a:t>em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1682290" y="2052517"/>
            <a:ext cx="9426532" cy="1110393"/>
          </a:xfrm>
          <a:prstGeom prst="wedgeRoundRectCallout">
            <a:avLst>
              <a:gd name="adj1" fmla="val -46994"/>
              <a:gd name="adj2" fmla="val 14616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\</a:t>
            </a:r>
            <a:r>
              <a:rPr lang="en-US" sz="2800" dirty="0" err="1" smtClean="0"/>
              <a:t>hyperref</a:t>
            </a:r>
            <a:r>
              <a:rPr lang="en-US" sz="2800" dirty="0" smtClean="0"/>
              <a:t>[</a:t>
            </a:r>
            <a:r>
              <a:rPr lang="en-US" sz="2800" dirty="0" err="1" smtClean="0"/>
              <a:t>s:acceleration</a:t>
            </a:r>
            <a:r>
              <a:rPr lang="en-US" sz="2800" dirty="0" smtClean="0"/>
              <a:t>]{recall}</a:t>
            </a:r>
          </a:p>
          <a:p>
            <a:pPr algn="ctr"/>
            <a:r>
              <a:rPr lang="en-US" sz="2800" dirty="0" smtClean="0"/>
              <a:t>&lt;</a:t>
            </a:r>
            <a:r>
              <a:rPr lang="en-US" sz="2800" dirty="0" err="1" smtClean="0"/>
              <a:t>xref</a:t>
            </a:r>
            <a:r>
              <a:rPr lang="en-US" sz="2800" dirty="0" smtClean="0"/>
              <a:t> ref=“s-acceleration” text=“title”&gt;recall&lt;/</a:t>
            </a:r>
            <a:r>
              <a:rPr lang="en-US" sz="2800" dirty="0" err="1" smtClean="0"/>
              <a:t>xref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1" grpId="0" animBg="1"/>
      <p:bldP spid="1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4" y="0"/>
            <a:ext cx="6270625" cy="6858000"/>
          </a:xfrm>
        </p:spPr>
      </p:pic>
      <p:sp>
        <p:nvSpPr>
          <p:cNvPr id="5" name="Right Arrow 4"/>
          <p:cNvSpPr/>
          <p:nvPr/>
        </p:nvSpPr>
        <p:spPr>
          <a:xfrm rot="1165966">
            <a:off x="4635194" y="2536922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ight Arrow 6"/>
          <p:cNvSpPr/>
          <p:nvPr/>
        </p:nvSpPr>
        <p:spPr>
          <a:xfrm rot="8062253">
            <a:off x="7052998" y="3337414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 rot="2707807">
            <a:off x="6016742" y="968689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384538" y="482601"/>
            <a:ext cx="1996963" cy="260166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9421372">
            <a:off x="6518524" y="4191553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 rot="17647725">
            <a:off x="-1062082" y="2636128"/>
            <a:ext cx="50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physics.thomasmore.edu/</a:t>
            </a:r>
            <a:r>
              <a:rPr lang="en-US" dirty="0" err="1"/>
              <a:t>ConnectedPhysics</a:t>
            </a:r>
            <a:r>
              <a:rPr lang="en-US" dirty="0"/>
              <a:t>/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7647725">
            <a:off x="7617196" y="2576997"/>
            <a:ext cx="50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physics.thomasmore.edu/</a:t>
            </a:r>
            <a:r>
              <a:rPr lang="en-US" dirty="0" err="1"/>
              <a:t>ConnectedPhysics</a:t>
            </a:r>
            <a:r>
              <a:rPr lang="en-US" dirty="0"/>
              <a:t>/ </a:t>
            </a:r>
          </a:p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3056641">
            <a:off x="8359008" y="986527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770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504" y="0"/>
            <a:ext cx="7269480" cy="751522"/>
          </a:xfrm>
        </p:spPr>
        <p:txBody>
          <a:bodyPr/>
          <a:lstStyle/>
          <a:p>
            <a:r>
              <a:rPr lang="en-US" dirty="0" smtClean="0"/>
              <a:t>Explore the lab manual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 rot="7771239">
            <a:off x="5305712" y="1906033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 rot="1165966">
            <a:off x="9003420" y="1954092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53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504" y="0"/>
            <a:ext cx="7269480" cy="751522"/>
          </a:xfrm>
        </p:spPr>
        <p:txBody>
          <a:bodyPr/>
          <a:lstStyle/>
          <a:p>
            <a:r>
              <a:rPr lang="en-US" dirty="0" smtClean="0"/>
              <a:t>Explore the lab manual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pPr lvl="1"/>
            <a:r>
              <a:rPr lang="en-US" dirty="0" smtClean="0"/>
              <a:t>Constant Acceleration</a:t>
            </a:r>
          </a:p>
          <a:p>
            <a:pPr lvl="2"/>
            <a:r>
              <a:rPr lang="en-US" dirty="0" smtClean="0"/>
              <a:t>Procedure; Exercise 3.3 (Hints)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9129286">
            <a:off x="6934250" y="3611538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2909151">
            <a:off x="5778696" y="4022531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165966">
            <a:off x="5802072" y="4693379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4497687" y="1733550"/>
            <a:ext cx="1940759" cy="111905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332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504" y="0"/>
            <a:ext cx="7269480" cy="751522"/>
          </a:xfrm>
        </p:spPr>
        <p:txBody>
          <a:bodyPr/>
          <a:lstStyle/>
          <a:p>
            <a:r>
              <a:rPr lang="en-US" dirty="0" smtClean="0"/>
              <a:t>Explore the lab manual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pPr lvl="1"/>
            <a:r>
              <a:rPr lang="en-US" dirty="0" smtClean="0"/>
              <a:t>Constant Acceleration</a:t>
            </a:r>
          </a:p>
          <a:p>
            <a:pPr lvl="2"/>
            <a:r>
              <a:rPr lang="en-US" dirty="0" smtClean="0"/>
              <a:t>Procedure; Exercise 3.3 (Hints)</a:t>
            </a:r>
          </a:p>
          <a:p>
            <a:pPr lvl="2"/>
            <a:r>
              <a:rPr lang="en-US" dirty="0" smtClean="0"/>
              <a:t>Analysis; Exercises 8 &amp; 9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65966">
            <a:off x="5691248" y="3418842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165966">
            <a:off x="5691248" y="4102615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71313" y="1574070"/>
            <a:ext cx="1940759" cy="111905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605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504" y="0"/>
            <a:ext cx="7269480" cy="751522"/>
          </a:xfrm>
        </p:spPr>
        <p:txBody>
          <a:bodyPr/>
          <a:lstStyle/>
          <a:p>
            <a:r>
              <a:rPr lang="en-US" dirty="0" smtClean="0"/>
              <a:t>Explore the lab manual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pPr lvl="1"/>
            <a:r>
              <a:rPr lang="en-US" dirty="0" smtClean="0"/>
              <a:t>Constant Acceleration</a:t>
            </a:r>
          </a:p>
          <a:p>
            <a:pPr lvl="2"/>
            <a:r>
              <a:rPr lang="en-US" dirty="0" smtClean="0"/>
              <a:t>Procedure; Exercise 3.3 (Hints)</a:t>
            </a:r>
          </a:p>
          <a:p>
            <a:pPr lvl="2"/>
            <a:r>
              <a:rPr lang="en-US" dirty="0" smtClean="0"/>
              <a:t>Analysis; Exercises 8 &amp; 9</a:t>
            </a:r>
          </a:p>
          <a:p>
            <a:pPr lvl="1"/>
            <a:r>
              <a:rPr lang="en-US" dirty="0" smtClean="0"/>
              <a:t>Friction</a:t>
            </a:r>
          </a:p>
          <a:p>
            <a:pPr lvl="2"/>
            <a:r>
              <a:rPr lang="en-US" dirty="0" smtClean="0"/>
              <a:t>Exercises with Hints, Answers, and links to previous labs.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65966">
            <a:off x="6221718" y="3996839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165966">
            <a:off x="6039069" y="4863263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165966">
            <a:off x="6051352" y="5196357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782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0246" y="0"/>
            <a:ext cx="8179738" cy="751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the lab set-up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pPr lvl="1"/>
            <a:r>
              <a:rPr lang="en-US" dirty="0" smtClean="0"/>
              <a:t>Constant Acceleration</a:t>
            </a:r>
          </a:p>
          <a:p>
            <a:pPr lvl="2"/>
            <a:r>
              <a:rPr lang="en-US" dirty="0" smtClean="0"/>
              <a:t>Procedure; Exercise 3.3 (Hints)</a:t>
            </a:r>
          </a:p>
          <a:p>
            <a:pPr lvl="2"/>
            <a:r>
              <a:rPr lang="en-US" dirty="0" smtClean="0"/>
              <a:t>Analysis; Exercises 8 &amp; 9</a:t>
            </a:r>
          </a:p>
          <a:p>
            <a:pPr lvl="1"/>
            <a:r>
              <a:rPr lang="en-US" dirty="0" smtClean="0"/>
              <a:t>Friction</a:t>
            </a:r>
          </a:p>
          <a:p>
            <a:pPr lvl="2"/>
            <a:r>
              <a:rPr lang="en-US" dirty="0" smtClean="0"/>
              <a:t>Exercises with Hints, Answers, and links to previous labs.</a:t>
            </a:r>
          </a:p>
          <a:p>
            <a:r>
              <a:rPr lang="en-US" dirty="0" smtClean="0"/>
              <a:t>Lab Setup Instructions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Links to the Manual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65966">
            <a:off x="5670668" y="5857874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165966">
            <a:off x="4165936" y="1586374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165966">
            <a:off x="8118565" y="1586374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149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2663" y="0"/>
            <a:ext cx="8197322" cy="751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Explore the lab set-up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4253" y="914402"/>
            <a:ext cx="372793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PHY 121 Lab Manual</a:t>
            </a:r>
          </a:p>
          <a:p>
            <a:pPr lvl="1"/>
            <a:r>
              <a:rPr lang="en-US" dirty="0" smtClean="0"/>
              <a:t>Constant Acceleration</a:t>
            </a:r>
          </a:p>
          <a:p>
            <a:pPr lvl="2"/>
            <a:r>
              <a:rPr lang="en-US" dirty="0" smtClean="0"/>
              <a:t>Procedure; Exercise 3.3 (Hints)</a:t>
            </a:r>
          </a:p>
          <a:p>
            <a:pPr lvl="2"/>
            <a:r>
              <a:rPr lang="en-US" dirty="0" smtClean="0"/>
              <a:t>Analysis; Exercises 8 &amp; 9</a:t>
            </a:r>
          </a:p>
          <a:p>
            <a:pPr lvl="1"/>
            <a:r>
              <a:rPr lang="en-US" dirty="0" smtClean="0"/>
              <a:t>Friction</a:t>
            </a:r>
          </a:p>
          <a:p>
            <a:pPr lvl="2"/>
            <a:r>
              <a:rPr lang="en-US" dirty="0" smtClean="0"/>
              <a:t>Exercises with Hints, Answers, and links to previous labs.</a:t>
            </a:r>
          </a:p>
          <a:p>
            <a:r>
              <a:rPr lang="en-US" dirty="0" smtClean="0"/>
              <a:t>Lab Setup Instructions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Links to the Manual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2" y="896818"/>
            <a:ext cx="5434147" cy="59435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65966">
            <a:off x="5711086" y="3411074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165966">
            <a:off x="5711085" y="5405168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337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32612" cy="863600"/>
          </a:xfrm>
        </p:spPr>
        <p:txBody>
          <a:bodyPr/>
          <a:lstStyle/>
          <a:p>
            <a:r>
              <a:rPr lang="en-US" u="sng" dirty="0" smtClean="0"/>
              <a:t>Resources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44706"/>
            <a:ext cx="5553635" cy="575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My [Draft] Book: </a:t>
            </a:r>
            <a:r>
              <a:rPr lang="en-US" sz="2000" i="1" dirty="0" smtClean="0"/>
              <a:t>Connected Physics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://physics.thomasmore.edu/ConnectedPhysics</a:t>
            </a:r>
            <a:r>
              <a:rPr lang="en-US" sz="1800" dirty="0" smtClean="0">
                <a:hlinkClick r:id="rId2"/>
              </a:rPr>
              <a:t>/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/>
              <a:t>(</a:t>
            </a:r>
            <a:r>
              <a:rPr lang="en-US" sz="1800" dirty="0"/>
              <a:t>If you are interested in collaborating, please contact </a:t>
            </a:r>
            <a:r>
              <a:rPr lang="en-US" sz="1800" dirty="0">
                <a:hlinkClick r:id="rId3"/>
              </a:rPr>
              <a:t>ChristJ@ThomasMore.edu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Lab Manuals</a:t>
            </a:r>
          </a:p>
          <a:p>
            <a:pPr marL="274320" lvl="1" indent="0">
              <a:buNone/>
            </a:pPr>
            <a:r>
              <a:rPr lang="en-US" sz="1800" dirty="0">
                <a:hlinkClick r:id="rId4"/>
              </a:rPr>
              <a:t>http://physics.thomasmore.edu/Labs/121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>
                <a:hlinkClick r:id="rId5"/>
              </a:rPr>
              <a:t>http://physics.thomasmore.edu/Labs/122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>
                <a:hlinkClick r:id="rId6"/>
              </a:rPr>
              <a:t>http://physics.thomasmore.edu/Labs/220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Lab Set-up Instructions</a:t>
            </a:r>
          </a:p>
          <a:p>
            <a:pPr marL="274320" lvl="1" indent="0">
              <a:buNone/>
            </a:pPr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physics.thomasmore.edu/Labs/TMC-lab-setup.html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612" y="0"/>
            <a:ext cx="584947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Where we are</a:t>
            </a:r>
          </a:p>
          <a:p>
            <a:pPr lvl="1"/>
            <a:r>
              <a:rPr lang="en-US" dirty="0">
                <a:hlinkClick r:id="rId8"/>
              </a:rPr>
              <a:t>https://www.ck12.org/c/physics</a:t>
            </a:r>
            <a:r>
              <a:rPr lang="en-US" dirty="0" smtClean="0">
                <a:hlinkClick r:id="rId8"/>
              </a:rPr>
              <a:t>/#/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openstax.org/details/college-physics</a:t>
            </a:r>
            <a:endParaRPr lang="en-US" dirty="0" smtClean="0"/>
          </a:p>
          <a:p>
            <a:r>
              <a:rPr lang="en-US" dirty="0" err="1" smtClean="0"/>
              <a:t>LaTeX</a:t>
            </a:r>
            <a:endParaRPr lang="en-US" dirty="0" smtClean="0"/>
          </a:p>
          <a:p>
            <a:pPr lvl="1"/>
            <a:r>
              <a:rPr lang="en-US" dirty="0"/>
              <a:t>General Info: </a:t>
            </a:r>
            <a:r>
              <a:rPr lang="en-US" dirty="0">
                <a:hlinkClick r:id="rId10"/>
              </a:rPr>
              <a:t>https://www.latex-project.org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r>
              <a:rPr lang="en-US" dirty="0" err="1"/>
              <a:t>MiKTeX</a:t>
            </a:r>
            <a:r>
              <a:rPr lang="en-US" dirty="0"/>
              <a:t>: </a:t>
            </a:r>
            <a:r>
              <a:rPr lang="en-US" dirty="0">
                <a:hlinkClick r:id="rId11"/>
              </a:rPr>
              <a:t>https://miktex.org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Comprehensive </a:t>
            </a:r>
            <a:r>
              <a:rPr lang="en-US" dirty="0" err="1"/>
              <a:t>TeX</a:t>
            </a:r>
            <a:r>
              <a:rPr lang="en-US" dirty="0"/>
              <a:t> Archive Network: </a:t>
            </a:r>
            <a:r>
              <a:rPr lang="en-US" dirty="0">
                <a:hlinkClick r:id="rId12"/>
              </a:rPr>
              <a:t>https://ctan.org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 err="1" smtClean="0"/>
              <a:t>PreTeXt</a:t>
            </a:r>
            <a:endParaRPr lang="en-US" dirty="0" smtClean="0"/>
          </a:p>
          <a:p>
            <a:pPr lvl="1"/>
            <a:r>
              <a:rPr lang="en-US" dirty="0"/>
              <a:t>Source:  </a:t>
            </a:r>
            <a:r>
              <a:rPr lang="en-US" dirty="0">
                <a:hlinkClick r:id="rId13"/>
              </a:rPr>
              <a:t>http://mathbook.pugetsound.edu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Sage: </a:t>
            </a:r>
            <a:r>
              <a:rPr lang="en-US" dirty="0">
                <a:hlinkClick r:id="rId14"/>
              </a:rPr>
              <a:t>http://www.sagemath.org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Author Guide</a:t>
            </a:r>
            <a:r>
              <a:rPr lang="en-US" dirty="0" smtClean="0"/>
              <a:t>:</a:t>
            </a:r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hlinkClick r:id="rId15"/>
              </a:rPr>
              <a:t>http://</a:t>
            </a:r>
            <a:r>
              <a:rPr lang="en-US" sz="1600" dirty="0" smtClean="0">
                <a:hlinkClick r:id="rId15"/>
              </a:rPr>
              <a:t>mathbook.pugetsound.edu/doc/author-guide/html/pretext-author-guide.html</a:t>
            </a:r>
            <a:endParaRPr lang="en-US" sz="1600" dirty="0" smtClean="0"/>
          </a:p>
          <a:p>
            <a:pPr lvl="1"/>
            <a:r>
              <a:rPr lang="en-US" dirty="0" smtClean="0"/>
              <a:t>Publisher Guide:</a:t>
            </a:r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hlinkClick r:id="rId16"/>
              </a:rPr>
              <a:t>http://</a:t>
            </a:r>
            <a:r>
              <a:rPr lang="en-US" sz="1600" dirty="0" smtClean="0">
                <a:hlinkClick r:id="rId16"/>
              </a:rPr>
              <a:t>mathbook.pugetsound.edu/doc/publisher-guide/html/pretext-publisher-guide.html</a:t>
            </a:r>
            <a:endParaRPr lang="en-US" sz="1600" dirty="0" smtClean="0"/>
          </a:p>
          <a:p>
            <a:pPr lvl="1"/>
            <a:r>
              <a:rPr lang="en-US" dirty="0" err="1" smtClean="0"/>
              <a:t>PreTeXt</a:t>
            </a:r>
            <a:r>
              <a:rPr lang="en-US" dirty="0" smtClean="0"/>
              <a:t> schema:</a:t>
            </a:r>
            <a:endParaRPr lang="en-US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hlinkClick r:id="rId17"/>
              </a:rPr>
              <a:t>http://mathbook.pugetsound.edu/doc/schema</a:t>
            </a:r>
            <a:r>
              <a:rPr lang="en-US" sz="1600" dirty="0" smtClean="0">
                <a:hlinkClick r:id="rId17"/>
              </a:rPr>
              <a:t>/</a:t>
            </a:r>
            <a:endParaRPr lang="en-US" sz="1600" dirty="0"/>
          </a:p>
          <a:p>
            <a:pPr lvl="1"/>
            <a:r>
              <a:rPr lang="en-US" dirty="0" smtClean="0"/>
              <a:t>Google-Group Support Community:</a:t>
            </a:r>
          </a:p>
          <a:p>
            <a:pPr marL="0" indent="0" algn="r">
              <a:buNone/>
            </a:pPr>
            <a:r>
              <a:rPr lang="en-US" sz="1600" dirty="0">
                <a:hlinkClick r:id="rId18"/>
              </a:rPr>
              <a:t>https://groups.google.com/forum/?utm_source=digest&amp;utm_medium=email#!</a:t>
            </a:r>
            <a:r>
              <a:rPr lang="en-US" sz="1600" dirty="0" smtClean="0">
                <a:hlinkClick r:id="rId18"/>
              </a:rPr>
              <a:t>forum/pretext-support</a:t>
            </a:r>
            <a:endParaRPr lang="en-US" sz="1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online books…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Designed to be printed</a:t>
            </a:r>
          </a:p>
          <a:p>
            <a:r>
              <a:rPr lang="en-US" sz="2100" dirty="0"/>
              <a:t>Publisher “bookshelf” </a:t>
            </a:r>
          </a:p>
          <a:p>
            <a:pPr lvl="1"/>
            <a:r>
              <a:rPr lang="en-US" sz="1800" dirty="0" err="1"/>
              <a:t>myMathLab</a:t>
            </a:r>
            <a:endParaRPr lang="en-US" sz="1800" dirty="0"/>
          </a:p>
          <a:p>
            <a:pPr lvl="1"/>
            <a:r>
              <a:rPr lang="en-US" sz="1800" i="1" dirty="0"/>
              <a:t>Displayed</a:t>
            </a:r>
            <a:r>
              <a:rPr lang="en-US" sz="1800" dirty="0"/>
              <a:t> online, not </a:t>
            </a:r>
            <a:r>
              <a:rPr lang="en-US" sz="1800" i="1" dirty="0"/>
              <a:t>designed</a:t>
            </a:r>
            <a:r>
              <a:rPr lang="en-US" sz="1800" dirty="0"/>
              <a:t> for online</a:t>
            </a:r>
          </a:p>
          <a:p>
            <a:r>
              <a:rPr lang="en-US" sz="2100" dirty="0"/>
              <a:t>Online Options</a:t>
            </a:r>
          </a:p>
          <a:p>
            <a:pPr lvl="1"/>
            <a:r>
              <a:rPr lang="en-US" sz="1800" dirty="0"/>
              <a:t>cK-12: https://www.ck12.org/c/physics/#/ </a:t>
            </a:r>
          </a:p>
          <a:p>
            <a:pPr lvl="2"/>
            <a:r>
              <a:rPr lang="en-US" sz="1500" dirty="0"/>
              <a:t>Video, simulations, practice, </a:t>
            </a:r>
            <a:r>
              <a:rPr lang="en-US" sz="1500" dirty="0" err="1"/>
              <a:t>etc</a:t>
            </a:r>
            <a:endParaRPr lang="en-US" sz="1500" dirty="0"/>
          </a:p>
          <a:p>
            <a:pPr lvl="1"/>
            <a:r>
              <a:rPr lang="en-US" sz="1800" dirty="0" err="1"/>
              <a:t>OpenStax</a:t>
            </a:r>
            <a:r>
              <a:rPr lang="en-US" sz="1800" dirty="0"/>
              <a:t> CNX: https://cnx.org/contents/Ax2o07Ul@9.99:HR_VN3f7@3/Introduction-to-Science-and-th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5" y="0"/>
            <a:ext cx="8137525" cy="68691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21" y="0"/>
            <a:ext cx="698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5" y="0"/>
            <a:ext cx="6270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0404" y="1131570"/>
            <a:ext cx="72694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online books could be…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70404" y="1695451"/>
            <a:ext cx="6446520" cy="5004287"/>
          </a:xfrm>
        </p:spPr>
        <p:txBody>
          <a:bodyPr>
            <a:noAutofit/>
          </a:bodyPr>
          <a:lstStyle/>
          <a:p>
            <a:r>
              <a:rPr lang="en-US" sz="2000" dirty="0"/>
              <a:t>Create convertible: PDF can be print and online</a:t>
            </a:r>
          </a:p>
          <a:p>
            <a:r>
              <a:rPr lang="en-US" sz="2000" dirty="0"/>
              <a:t>External and internal links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/>
              <a:t>when…</a:t>
            </a:r>
          </a:p>
          <a:p>
            <a:pPr lvl="1"/>
            <a:r>
              <a:rPr lang="en-US" dirty="0"/>
              <a:t>Looking ahead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Clarification, Definition, Etymology of key </a:t>
            </a:r>
            <a:r>
              <a:rPr lang="en-US" dirty="0" smtClean="0"/>
              <a:t>words</a:t>
            </a:r>
          </a:p>
          <a:p>
            <a:r>
              <a:rPr lang="en-US" sz="2000" i="1" dirty="0" smtClean="0"/>
              <a:t>Expandable</a:t>
            </a:r>
            <a:r>
              <a:rPr lang="en-US" sz="2000" dirty="0" smtClean="0"/>
              <a:t> </a:t>
            </a:r>
            <a:r>
              <a:rPr lang="en-US" sz="2000" dirty="0"/>
              <a:t>(?) examples and “interesting boxes”</a:t>
            </a:r>
          </a:p>
          <a:p>
            <a:pPr lvl="1"/>
            <a:r>
              <a:rPr lang="en-US" dirty="0" smtClean="0"/>
              <a:t>Constructivism examples</a:t>
            </a:r>
            <a:endParaRPr lang="en-US" dirty="0"/>
          </a:p>
          <a:p>
            <a:pPr lvl="1"/>
            <a:r>
              <a:rPr lang="en-US" dirty="0"/>
              <a:t>Choose your own adventure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Real </a:t>
            </a:r>
            <a:r>
              <a:rPr lang="en-US" dirty="0" smtClean="0"/>
              <a:t>Life explorations</a:t>
            </a:r>
            <a:r>
              <a:rPr lang="en-US" dirty="0"/>
              <a:t>	</a:t>
            </a:r>
          </a:p>
          <a:p>
            <a:r>
              <a:rPr lang="en-US" sz="2000" dirty="0" smtClean="0"/>
              <a:t>Embedded </a:t>
            </a:r>
            <a:r>
              <a:rPr lang="en-US" sz="2000" dirty="0"/>
              <a:t>features (Online, links for PDF)</a:t>
            </a:r>
          </a:p>
          <a:p>
            <a:pPr lvl="1"/>
            <a:r>
              <a:rPr lang="en-US" dirty="0"/>
              <a:t>Embedded video</a:t>
            </a:r>
          </a:p>
          <a:p>
            <a:pPr lvl="1"/>
            <a:r>
              <a:rPr lang="en-US" dirty="0" err="1" smtClean="0"/>
              <a:t>Physlets</a:t>
            </a:r>
            <a:r>
              <a:rPr lang="en-US" dirty="0" smtClean="0"/>
              <a:t>, </a:t>
            </a:r>
            <a:r>
              <a:rPr lang="en-US" dirty="0" err="1" smtClean="0"/>
              <a:t>PhETs</a:t>
            </a:r>
            <a:r>
              <a:rPr lang="en-US" dirty="0" smtClean="0"/>
              <a:t>, other simulations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92" y="0"/>
            <a:ext cx="8315325" cy="6858000"/>
          </a:xfrm>
        </p:spPr>
      </p:pic>
      <p:sp>
        <p:nvSpPr>
          <p:cNvPr id="5" name="Right Arrow 4"/>
          <p:cNvSpPr/>
          <p:nvPr/>
        </p:nvSpPr>
        <p:spPr>
          <a:xfrm rot="1165966">
            <a:off x="3367842" y="2016030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ight Arrow 6"/>
          <p:cNvSpPr/>
          <p:nvPr/>
        </p:nvSpPr>
        <p:spPr>
          <a:xfrm rot="8062253">
            <a:off x="9015624" y="2968939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 rot="2707807">
            <a:off x="3351802" y="3005205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8062253">
            <a:off x="8521791" y="4315411"/>
            <a:ext cx="647700" cy="3238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215911" y="231530"/>
            <a:ext cx="1143000" cy="1631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LaTeX</a:t>
            </a:r>
            <a:r>
              <a:rPr lang="en-US" sz="2000" dirty="0"/>
              <a:t> </a:t>
            </a:r>
            <a:r>
              <a:rPr lang="en-US" sz="2000" dirty="0" smtClean="0"/>
              <a:t>gets us pretty far…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9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85329" y="5997813"/>
            <a:ext cx="6361044" cy="4220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2385328" y="3588269"/>
            <a:ext cx="6361043" cy="1217751"/>
          </a:xfrm>
          <a:prstGeom prst="roundRect">
            <a:avLst/>
          </a:prstGeom>
          <a:solidFill>
            <a:srgbClr val="B9E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2691491" y="3621785"/>
            <a:ext cx="1864179" cy="2963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2387944" y="4926063"/>
            <a:ext cx="6361043" cy="9517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ounded Rectangle 8"/>
          <p:cNvSpPr/>
          <p:nvPr/>
        </p:nvSpPr>
        <p:spPr>
          <a:xfrm>
            <a:off x="2388704" y="1679122"/>
            <a:ext cx="6361044" cy="424070"/>
          </a:xfrm>
          <a:prstGeom prst="roundRect">
            <a:avLst/>
          </a:prstGeom>
          <a:solidFill>
            <a:srgbClr val="B9E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2385329" y="2178269"/>
            <a:ext cx="6361043" cy="1289957"/>
          </a:xfrm>
          <a:prstGeom prst="roundRect">
            <a:avLst/>
          </a:prstGeom>
          <a:solidFill>
            <a:srgbClr val="B9E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0404" y="1131570"/>
            <a:ext cx="72694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online books could be…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70404" y="1695451"/>
            <a:ext cx="6446520" cy="5004287"/>
          </a:xfrm>
        </p:spPr>
        <p:txBody>
          <a:bodyPr>
            <a:noAutofit/>
          </a:bodyPr>
          <a:lstStyle/>
          <a:p>
            <a:r>
              <a:rPr lang="en-US" sz="2000" dirty="0"/>
              <a:t>Create convertible: PDF can be print and online</a:t>
            </a:r>
          </a:p>
          <a:p>
            <a:r>
              <a:rPr lang="en-US" sz="2000" dirty="0"/>
              <a:t>External and internal links</a:t>
            </a:r>
          </a:p>
          <a:p>
            <a:pPr lvl="1"/>
            <a:r>
              <a:rPr lang="en-US" dirty="0"/>
              <a:t>Clarification, Definition, Etymology of key words</a:t>
            </a:r>
          </a:p>
          <a:p>
            <a:pPr lvl="1"/>
            <a:r>
              <a:rPr lang="en-US" dirty="0"/>
              <a:t>Remember when…</a:t>
            </a:r>
          </a:p>
          <a:p>
            <a:pPr lvl="1"/>
            <a:r>
              <a:rPr lang="en-US" dirty="0"/>
              <a:t>Looking ahead</a:t>
            </a:r>
            <a:r>
              <a:rPr lang="en-US" dirty="0" smtClean="0"/>
              <a:t>…</a:t>
            </a:r>
          </a:p>
          <a:p>
            <a:r>
              <a:rPr lang="en-US" sz="2000" i="1" dirty="0" smtClean="0"/>
              <a:t>Expandable</a:t>
            </a:r>
            <a:r>
              <a:rPr lang="en-US" sz="2000" dirty="0" smtClean="0"/>
              <a:t> </a:t>
            </a:r>
            <a:r>
              <a:rPr lang="en-US" sz="2000" dirty="0"/>
              <a:t>(?) examples and “interesting boxes”</a:t>
            </a:r>
          </a:p>
          <a:p>
            <a:pPr lvl="1"/>
            <a:r>
              <a:rPr lang="en-US" dirty="0"/>
              <a:t>Constructivism examples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your own adventure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Real </a:t>
            </a:r>
            <a:r>
              <a:rPr lang="en-US" dirty="0" smtClean="0"/>
              <a:t>Life explorations</a:t>
            </a:r>
            <a:r>
              <a:rPr lang="en-US" dirty="0"/>
              <a:t>	</a:t>
            </a:r>
          </a:p>
          <a:p>
            <a:r>
              <a:rPr lang="en-US" sz="2000" dirty="0" smtClean="0"/>
              <a:t>Embedded </a:t>
            </a:r>
            <a:r>
              <a:rPr lang="en-US" sz="2000" dirty="0"/>
              <a:t>features (Online, links for PDF)</a:t>
            </a:r>
          </a:p>
          <a:p>
            <a:pPr lvl="1"/>
            <a:r>
              <a:rPr lang="en-US" dirty="0"/>
              <a:t>Embedded video</a:t>
            </a:r>
          </a:p>
          <a:p>
            <a:pPr lvl="1"/>
            <a:r>
              <a:rPr lang="en-US" dirty="0" err="1"/>
              <a:t>Physlets</a:t>
            </a:r>
            <a:r>
              <a:rPr lang="en-US" dirty="0"/>
              <a:t>, </a:t>
            </a:r>
            <a:r>
              <a:rPr lang="en-US" dirty="0" err="1"/>
              <a:t>PhETs</a:t>
            </a:r>
            <a:r>
              <a:rPr lang="en-US" dirty="0"/>
              <a:t>, other simulations</a:t>
            </a:r>
          </a:p>
          <a:p>
            <a:r>
              <a:rPr lang="en-US" dirty="0" smtClean="0"/>
              <a:t>Can </a:t>
            </a:r>
            <a:r>
              <a:rPr lang="en-US" dirty="0"/>
              <a:t>view on phone, but PDF is HUGE!!!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117" y="2427288"/>
            <a:ext cx="1143000" cy="1631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LaTeX</a:t>
            </a:r>
            <a:r>
              <a:rPr lang="en-US" sz="2000" dirty="0"/>
              <a:t> </a:t>
            </a:r>
            <a:r>
              <a:rPr lang="en-US" sz="2000" dirty="0" smtClean="0"/>
              <a:t>only gets us so far…</a:t>
            </a:r>
            <a:endParaRPr lang="en-US" sz="2000" dirty="0"/>
          </a:p>
        </p:txBody>
      </p:sp>
      <p:sp>
        <p:nvSpPr>
          <p:cNvPr id="13" name="Double Brace 12"/>
          <p:cNvSpPr/>
          <p:nvPr/>
        </p:nvSpPr>
        <p:spPr>
          <a:xfrm>
            <a:off x="1538655" y="1695450"/>
            <a:ext cx="8201230" cy="3094892"/>
          </a:xfrm>
          <a:prstGeom prst="bracePair">
            <a:avLst>
              <a:gd name="adj" fmla="val 12310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 animBg="1"/>
      <p:bldP spid="10" grpId="0" animBg="1"/>
      <p:bldP spid="9" grpId="0" animBg="1"/>
      <p:bldP spid="8" grpId="0" animBg="1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" y="1600199"/>
            <a:ext cx="8417023" cy="431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14" y="365760"/>
            <a:ext cx="10546298" cy="777240"/>
          </a:xfrm>
        </p:spPr>
        <p:txBody>
          <a:bodyPr/>
          <a:lstStyle/>
          <a:p>
            <a:r>
              <a:rPr lang="en-US" dirty="0" smtClean="0"/>
              <a:t>How we get there…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07" y="1143000"/>
            <a:ext cx="10687050" cy="5037137"/>
          </a:xfrm>
        </p:spPr>
        <p:txBody>
          <a:bodyPr>
            <a:normAutofit/>
          </a:bodyPr>
          <a:lstStyle/>
          <a:p>
            <a:r>
              <a:rPr lang="en-US" dirty="0"/>
              <a:t>Write your own… I started by using </a:t>
            </a:r>
            <a:r>
              <a:rPr lang="en-US" dirty="0" err="1"/>
              <a:t>LaTeX</a:t>
            </a:r>
            <a:r>
              <a:rPr lang="en-US" dirty="0"/>
              <a:t>  (https://www.latex-project.org/) </a:t>
            </a:r>
          </a:p>
          <a:p>
            <a:r>
              <a:rPr lang="en-US" dirty="0" err="1"/>
              <a:t>PreTeXt</a:t>
            </a:r>
            <a:r>
              <a:rPr lang="en-US" dirty="0"/>
              <a:t>: Write Once, Read Anywhere (http://mathbook.pugetsound.edu/) </a:t>
            </a:r>
          </a:p>
          <a:p>
            <a:pPr lvl="1"/>
            <a:endParaRPr lang="en-US" sz="1650" dirty="0" smtClean="0"/>
          </a:p>
          <a:p>
            <a:pPr lvl="1"/>
            <a:endParaRPr lang="en-US" sz="1650" dirty="0"/>
          </a:p>
          <a:p>
            <a:pPr lvl="1"/>
            <a:r>
              <a:rPr lang="en-US" sz="1650" dirty="0" smtClean="0"/>
              <a:t>XML</a:t>
            </a:r>
          </a:p>
          <a:p>
            <a:pPr lvl="1"/>
            <a:endParaRPr lang="en-US" sz="1650" dirty="0"/>
          </a:p>
          <a:p>
            <a:pPr lvl="1"/>
            <a:endParaRPr lang="en-US" sz="1650" dirty="0" smtClean="0"/>
          </a:p>
          <a:p>
            <a:pPr lvl="1"/>
            <a:r>
              <a:rPr lang="en-US" sz="1650" dirty="0" smtClean="0"/>
              <a:t>Supports </a:t>
            </a:r>
            <a:r>
              <a:rPr lang="en-US" sz="1650" dirty="0"/>
              <a:t>Sage </a:t>
            </a:r>
            <a:r>
              <a:rPr lang="en-US" sz="1650" dirty="0" smtClean="0"/>
              <a:t>(http</a:t>
            </a:r>
            <a:r>
              <a:rPr lang="en-US" sz="1650" dirty="0"/>
              <a:t>://www.sagemath.org</a:t>
            </a:r>
            <a:r>
              <a:rPr lang="en-US" sz="1650" dirty="0" smtClean="0"/>
              <a:t>/) </a:t>
            </a:r>
            <a:endParaRPr lang="en-US" sz="1650" dirty="0"/>
          </a:p>
          <a:p>
            <a:r>
              <a:rPr lang="en-US" sz="1850" dirty="0" smtClean="0"/>
              <a:t>Support</a:t>
            </a:r>
          </a:p>
          <a:p>
            <a:pPr lvl="1"/>
            <a:r>
              <a:rPr lang="en-US" sz="1650" dirty="0"/>
              <a:t>Online schema </a:t>
            </a:r>
            <a:endParaRPr lang="en-US" sz="1650" dirty="0" smtClean="0"/>
          </a:p>
          <a:p>
            <a:pPr lvl="1"/>
            <a:r>
              <a:rPr lang="en-US" sz="1650" dirty="0" smtClean="0"/>
              <a:t>Online Author Guide</a:t>
            </a:r>
          </a:p>
          <a:p>
            <a:pPr lvl="1"/>
            <a:r>
              <a:rPr lang="en-US" sz="1650" dirty="0" smtClean="0"/>
              <a:t>Online Publisher Guide (New)</a:t>
            </a:r>
            <a:endParaRPr lang="en-US" sz="1450" dirty="0"/>
          </a:p>
          <a:p>
            <a:pPr lvl="1"/>
            <a:r>
              <a:rPr lang="en-US" sz="1650" dirty="0" smtClean="0"/>
              <a:t>Google-Group </a:t>
            </a:r>
            <a:r>
              <a:rPr lang="en-US" sz="1650" dirty="0"/>
              <a:t>Support </a:t>
            </a:r>
            <a:r>
              <a:rPr lang="en-US" sz="1650" dirty="0" smtClean="0"/>
              <a:t>Community</a:t>
            </a:r>
            <a:endParaRPr lang="en-US" sz="16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06" y="2049530"/>
            <a:ext cx="4366495" cy="480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330" y="2137952"/>
            <a:ext cx="3033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HTML</a:t>
            </a:r>
          </a:p>
          <a:p>
            <a:r>
              <a:rPr lang="en-US" sz="1600" dirty="0" err="1"/>
              <a:t>LaTeX</a:t>
            </a:r>
            <a:r>
              <a:rPr lang="en-US" sz="1600" dirty="0"/>
              <a:t> 	</a:t>
            </a:r>
            <a:r>
              <a:rPr lang="en-US" sz="1600" dirty="0" smtClean="0"/>
              <a:t>	      PDF</a:t>
            </a:r>
            <a:endParaRPr lang="en-US" sz="1600" dirty="0"/>
          </a:p>
          <a:p>
            <a:r>
              <a:rPr lang="en-US" sz="1600" dirty="0" err="1"/>
              <a:t>ePUB</a:t>
            </a:r>
            <a:endParaRPr lang="en-US" sz="1600" dirty="0"/>
          </a:p>
          <a:p>
            <a:r>
              <a:rPr lang="en-US" sz="1600" dirty="0" err="1"/>
              <a:t>Jupyter</a:t>
            </a:r>
            <a:r>
              <a:rPr lang="en-US" sz="1600" dirty="0"/>
              <a:t> Notebooks</a:t>
            </a:r>
          </a:p>
          <a:p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 rot="20467719">
            <a:off x="1753176" y="2412270"/>
            <a:ext cx="1104154" cy="174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1226771">
            <a:off x="1753176" y="2549911"/>
            <a:ext cx="1104154" cy="174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70275">
            <a:off x="1757527" y="2664818"/>
            <a:ext cx="1104154" cy="174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53123">
            <a:off x="1727050" y="2817218"/>
            <a:ext cx="1104154" cy="174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09084" y="2455811"/>
            <a:ext cx="1104154" cy="174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25" y="3554"/>
            <a:ext cx="6184977" cy="68544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Mon, 16 April,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APS April Meeting, Columbus, OH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209" y="2438400"/>
            <a:ext cx="1330385" cy="117021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4299437" y="2957026"/>
            <a:ext cx="2443340" cy="148229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299438" y="4439319"/>
            <a:ext cx="2443339" cy="128124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Rounded Rectangular Callout 1"/>
          <p:cNvSpPr/>
          <p:nvPr/>
        </p:nvSpPr>
        <p:spPr>
          <a:xfrm>
            <a:off x="237392" y="5301762"/>
            <a:ext cx="2110154" cy="1230923"/>
          </a:xfrm>
          <a:prstGeom prst="wedgeRoundRectCallout">
            <a:avLst>
              <a:gd name="adj1" fmla="val 167429"/>
              <a:gd name="adj2" fmla="val -10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source self-publishing with community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" y="77033"/>
            <a:ext cx="5526132" cy="493299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1675777"/>
            <a:ext cx="5629581" cy="508516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3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2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2334</TotalTime>
  <Words>1326</Words>
  <Application>Microsoft Office PowerPoint</Application>
  <PresentationFormat>Widescreen</PresentationFormat>
  <Paragraphs>252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Using PreTeXt to produce a better online text  (or lab manual)</vt:lpstr>
      <vt:lpstr>Current online books…</vt:lpstr>
      <vt:lpstr>PowerPoint Presentation</vt:lpstr>
      <vt:lpstr>PowerPoint Presentation</vt:lpstr>
      <vt:lpstr>Where online books could be…</vt:lpstr>
      <vt:lpstr>PowerPoint Presentation</vt:lpstr>
      <vt:lpstr>Where online books could be…</vt:lpstr>
      <vt:lpstr>How we get there…</vt:lpstr>
      <vt:lpstr>PowerPoint Presentation</vt:lpstr>
      <vt:lpstr>PreTeXt Open Source Gallery</vt:lpstr>
      <vt:lpstr>Compare LaTeX to PreTeXt</vt:lpstr>
      <vt:lpstr>PowerPoint Presentation</vt:lpstr>
      <vt:lpstr>Explore the lab manual</vt:lpstr>
      <vt:lpstr>Explore the lab manual</vt:lpstr>
      <vt:lpstr>Explore the lab manual</vt:lpstr>
      <vt:lpstr>Explore the lab manual</vt:lpstr>
      <vt:lpstr>Explore the lab set-up instructions</vt:lpstr>
      <vt:lpstr>Explore the lab set-up instructions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PreTeXt to produce a better online text  (or lab manual)</dc:title>
  <dc:creator>Christensen, Joseph C.</dc:creator>
  <cp:lastModifiedBy>Christensen, Joseph C.</cp:lastModifiedBy>
  <cp:revision>85</cp:revision>
  <dcterms:created xsi:type="dcterms:W3CDTF">2018-03-04T16:48:32Z</dcterms:created>
  <dcterms:modified xsi:type="dcterms:W3CDTF">2018-04-15T19:48:01Z</dcterms:modified>
</cp:coreProperties>
</file>