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4529" r:id="rId2"/>
    <p:sldMasterId id="2147484533" r:id="rId3"/>
  </p:sldMasterIdLst>
  <p:notesMasterIdLst>
    <p:notesMasterId r:id="rId21"/>
  </p:notesMasterIdLst>
  <p:handoutMasterIdLst>
    <p:handoutMasterId r:id="rId22"/>
  </p:handoutMasterIdLst>
  <p:sldIdLst>
    <p:sldId id="426" r:id="rId4"/>
    <p:sldId id="468" r:id="rId5"/>
    <p:sldId id="472" r:id="rId6"/>
    <p:sldId id="470" r:id="rId7"/>
    <p:sldId id="469" r:id="rId8"/>
    <p:sldId id="473" r:id="rId9"/>
    <p:sldId id="474" r:id="rId10"/>
    <p:sldId id="471" r:id="rId11"/>
    <p:sldId id="476" r:id="rId12"/>
    <p:sldId id="475" r:id="rId13"/>
    <p:sldId id="477" r:id="rId14"/>
    <p:sldId id="478" r:id="rId15"/>
    <p:sldId id="479" r:id="rId16"/>
    <p:sldId id="480" r:id="rId17"/>
    <p:sldId id="481" r:id="rId18"/>
    <p:sldId id="482" r:id="rId19"/>
    <p:sldId id="48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8"/>
    <a:srgbClr val="17375E"/>
    <a:srgbClr val="F40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0" autoAdjust="0"/>
    <p:restoredTop sz="82108" autoAdjust="0"/>
  </p:normalViewPr>
  <p:slideViewPr>
    <p:cSldViewPr>
      <p:cViewPr varScale="1">
        <p:scale>
          <a:sx n="71" d="100"/>
          <a:sy n="71" d="100"/>
        </p:scale>
        <p:origin x="199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6215AEE-C922-4944-98A7-22910184AC8A}" type="datetimeFigureOut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7464CF-2C6E-7042-B41B-70D93EDF9A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623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038EEF-2DAF-6B44-A6B5-C268C3465D47}" type="datetimeFigureOut">
              <a:rPr lang="en-CA" altLang="zh-CN"/>
              <a:pPr/>
              <a:t>2019-05-14</a:t>
            </a:fld>
            <a:endParaRPr lang="en-CA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013E244-2E7F-424D-868B-6272F407A4EB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3020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C5281C5-3980-DB40-A51B-12E5376559FA}" type="slidenum">
              <a:rPr kumimoji="0" lang="en-CA" altLang="zh-CN" sz="1200">
                <a:latin typeface="Calibri" charset="0"/>
              </a:rPr>
              <a:pPr/>
              <a:t>1</a:t>
            </a:fld>
            <a:endParaRPr kumimoji="0" lang="en-CA" altLang="zh-CN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5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10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9164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8290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31047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13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57578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832185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54110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390792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07369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9477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3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543583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977888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5362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940595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902829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8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742046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9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13540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4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0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83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5/14/2019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00328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 smtClean="0"/>
              <a:pPr/>
              <a:t>5/14/2019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5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6861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5/14/2019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4184373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 smtClean="0"/>
              <a:pPr/>
              <a:t>5/14/2019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12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4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976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76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1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9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750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81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049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281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49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141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720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550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0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468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16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312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618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5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4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14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1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08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8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52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  <p:sldLayoutId id="214748459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038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47398D4-8B5A-BE43-B588-3D17D5B3482C}" type="datetime1">
              <a:rPr lang="en-US" altLang="zh-CN" smtClean="0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CA" altLang="zh-CN"/>
              <a:t>Yun, Han ©2013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547243C-E0F2-4D48-A27F-0DE88198DD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0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  <p:sldLayoutId id="2147484532" r:id="rId3"/>
    <p:sldLayoutId id="2147484526" r:id="rId4"/>
    <p:sldLayoutId id="2147484527" r:id="rId5"/>
    <p:sldLayoutId id="2147484528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rgbClr val="17375E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8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5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4" r:id="rId1"/>
    <p:sldLayoutId id="2147484535" r:id="rId2"/>
    <p:sldLayoutId id="2147484536" r:id="rId3"/>
    <p:sldLayoutId id="2147484537" r:id="rId4"/>
    <p:sldLayoutId id="2147484538" r:id="rId5"/>
    <p:sldLayoutId id="2147484539" r:id="rId6"/>
    <p:sldLayoutId id="2147484540" r:id="rId7"/>
    <p:sldLayoutId id="2147484541" r:id="rId8"/>
    <p:sldLayoutId id="2147484542" r:id="rId9"/>
    <p:sldLayoutId id="2147484543" r:id="rId10"/>
    <p:sldLayoutId id="2147484544" r:id="rId11"/>
    <p:sldLayoutId id="214748454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418" y="1658665"/>
            <a:ext cx="5795963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532812" cy="1470025"/>
          </a:xfrm>
        </p:spPr>
        <p:txBody>
          <a:bodyPr/>
          <a:lstStyle/>
          <a:p>
            <a:pPr algn="ctr"/>
            <a:r>
              <a:rPr kumimoji="0" lang="en-US" altLang="zh-CN" sz="3200" b="1" dirty="0" err="1">
                <a:ea typeface="ＭＳ Ｐゴシック" charset="-128"/>
                <a:cs typeface="Times New Roman" panose="02020603050405020304" pitchFamily="18" charset="0"/>
              </a:rPr>
              <a:t>Klayout</a:t>
            </a:r>
            <a:r>
              <a:rPr kumimoji="0" lang="en-US" altLang="zh-CN" sz="3200" b="1" dirty="0">
                <a:ea typeface="ＭＳ Ｐゴシック" charset="-128"/>
                <a:cs typeface="Times New Roman" panose="02020603050405020304" pitchFamily="18" charset="0"/>
              </a:rPr>
              <a:t>: Parameterized </a:t>
            </a:r>
            <a:r>
              <a:rPr kumimoji="0" lang="en-US" altLang="zh-CN" sz="3200" b="1">
                <a:ea typeface="ＭＳ Ｐゴシック" charset="-128"/>
                <a:cs typeface="Times New Roman" panose="02020603050405020304" pitchFamily="18" charset="0"/>
              </a:rPr>
              <a:t>Cells Scripting</a:t>
            </a:r>
            <a:br>
              <a:rPr kumimoji="0" lang="en-US" altLang="zh-CN" sz="3200" b="1" dirty="0">
                <a:ea typeface="ＭＳ Ｐゴシック" charset="-128"/>
                <a:cs typeface="Times New Roman" panose="02020603050405020304" pitchFamily="18" charset="0"/>
              </a:rPr>
            </a:br>
            <a:r>
              <a:rPr kumimoji="0" lang="en-US" altLang="zh-CN" sz="1600" dirty="0">
                <a:ea typeface="ＭＳ Ｐゴシック" charset="-128"/>
                <a:cs typeface="Times New Roman" panose="02020603050405020304" pitchFamily="18" charset="0"/>
              </a:rPr>
              <a:t>2019 </a:t>
            </a:r>
            <a:r>
              <a:rPr kumimoji="0" lang="en-US" altLang="zh-CN" sz="1600" dirty="0" err="1">
                <a:ea typeface="ＭＳ Ｐゴシック" charset="-128"/>
                <a:cs typeface="Times New Roman" panose="02020603050405020304" pitchFamily="18" charset="0"/>
              </a:rPr>
              <a:t>SiEPIC</a:t>
            </a:r>
            <a:r>
              <a:rPr kumimoji="0" lang="en-US" altLang="zh-CN" sz="1600" dirty="0">
                <a:ea typeface="ＭＳ Ｐゴシック" charset="-128"/>
                <a:cs typeface="Times New Roman" panose="02020603050405020304" pitchFamily="18" charset="0"/>
              </a:rPr>
              <a:t> Passive Silicon Photonics Workshop, Vancouver, Canada</a:t>
            </a:r>
            <a:endParaRPr kumimoji="0" lang="en-US" altLang="zh-CN" sz="3200" b="1" dirty="0"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 ©2019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0" y="5199335"/>
            <a:ext cx="57241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kumimoji="0" lang="en-US" altLang="zh-CN" b="1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Mustafa Hammood</a:t>
            </a:r>
            <a:r>
              <a:rPr kumimoji="0" lang="en-US" altLang="zh-CN" sz="2000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, </a:t>
            </a:r>
          </a:p>
          <a:p>
            <a:r>
              <a:rPr kumimoji="0" lang="en-US" altLang="zh-CN" sz="1600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The University of British Columbia, Vancouver, Canada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90A4C-EAFD-4832-BB07-FAE7E662540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01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Script Parameters GUI and tech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__</a:t>
            </a:r>
            <a:r>
              <a:rPr lang="en-CA" b="1" dirty="0" err="1">
                <a:solidFill>
                  <a:srgbClr val="17375E"/>
                </a:solidFill>
              </a:rPr>
              <a:t>init</a:t>
            </a:r>
            <a:r>
              <a:rPr lang="en-CA" b="1" dirty="0">
                <a:solidFill>
                  <a:srgbClr val="17375E"/>
                </a:solidFill>
              </a:rPr>
              <a:t>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87A53A-DA2F-418B-974C-2EC8695EC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11" y="1875811"/>
            <a:ext cx="83153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9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Description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</a:t>
            </a:r>
            <a:r>
              <a:rPr lang="en-CA" b="1" dirty="0" err="1">
                <a:solidFill>
                  <a:srgbClr val="17375E"/>
                </a:solidFill>
              </a:rPr>
              <a:t>display_text_impl</a:t>
            </a: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AA3CA0-B533-4200-BF14-CF85045C8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214219"/>
            <a:ext cx="4486275" cy="742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C8099A-DC98-477D-92EF-5B17B9656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87" y="2043797"/>
            <a:ext cx="77247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6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fetch layout parameters 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36C31-51E5-4876-9D64-14C5397E7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966" y="1205435"/>
            <a:ext cx="2481538" cy="3913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AC85A0-EBA7-407B-8EAF-2CCC71DC7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126" y="5085184"/>
            <a:ext cx="1971768" cy="90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5FD1F4-6BEE-4FAE-81C8-32DDDB9B6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548" y="2348880"/>
            <a:ext cx="5904656" cy="36956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403DC9-FC87-42E2-831F-426BF704C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6" y="1900561"/>
            <a:ext cx="3939294" cy="186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7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corrugations (wide)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 an arc function (</a:t>
            </a:r>
            <a:r>
              <a:rPr lang="en-CA" b="1" dirty="0" err="1">
                <a:solidFill>
                  <a:srgbClr val="17375E"/>
                </a:solidFill>
              </a:rPr>
              <a:t>arg_wg_xy</a:t>
            </a:r>
            <a:r>
              <a:rPr lang="en-CA" b="1" dirty="0">
                <a:solidFill>
                  <a:srgbClr val="17375E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 skip every other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corrugations (narrow)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 an arc function (</a:t>
            </a:r>
            <a:r>
              <a:rPr lang="en-CA" b="1" dirty="0" err="1">
                <a:solidFill>
                  <a:srgbClr val="17375E"/>
                </a:solidFill>
              </a:rPr>
              <a:t>arg_wg_xy</a:t>
            </a:r>
            <a:r>
              <a:rPr lang="en-CA" b="1" dirty="0">
                <a:solidFill>
                  <a:srgbClr val="17375E"/>
                </a:solidFill>
              </a:rPr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skip every other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D0C6B-91F5-42EA-94E5-A8D04F885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239" y="1287238"/>
            <a:ext cx="4481784" cy="1331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15172C-3A7E-403F-8B26-5C2FDB083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61162"/>
            <a:ext cx="4393344" cy="1226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411376-EEDF-44DA-8F42-613216292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932357"/>
            <a:ext cx="6172000" cy="197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0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bend sections (</a:t>
            </a:r>
            <a:r>
              <a:rPr lang="en-CA" b="1" dirty="0" err="1">
                <a:solidFill>
                  <a:srgbClr val="17375E"/>
                </a:solidFill>
              </a:rPr>
              <a:t>uncorrugated</a:t>
            </a:r>
            <a:r>
              <a:rPr lang="en-CA" b="1" dirty="0">
                <a:solidFill>
                  <a:srgbClr val="17375E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 an arc function (</a:t>
            </a:r>
            <a:r>
              <a:rPr lang="en-CA" b="1" dirty="0" err="1">
                <a:solidFill>
                  <a:srgbClr val="17375E"/>
                </a:solidFill>
              </a:rPr>
              <a:t>arg_wg_xy</a:t>
            </a:r>
            <a:r>
              <a:rPr lang="en-CA" b="1" dirty="0">
                <a:solidFill>
                  <a:srgbClr val="17375E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164EEE-BAF0-4528-86F3-E37C6A941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" y="4768850"/>
            <a:ext cx="6248400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A18321-25C2-4A8E-8B6B-6CCF492EF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051" y="1246942"/>
            <a:ext cx="4608512" cy="24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0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73637" y="1196751"/>
            <a:ext cx="40663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optical input 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As wide as waveguides 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Be aware of orientation!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This enables component snapping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Used for connectivity/netlist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2C8C59-008C-423D-9441-F28BE07FE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424" y="1241518"/>
            <a:ext cx="5184576" cy="2422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41D272-0B77-40CE-A8BE-E61CD8A90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108" y="2780211"/>
            <a:ext cx="3406536" cy="327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41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73637" y="1196751"/>
            <a:ext cx="4066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device recognition (bounding)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Used for device area recognition, prevents from overlapping with other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endParaRPr lang="en-CA" b="1" dirty="0">
              <a:solidFill>
                <a:srgbClr val="17375E"/>
              </a:solidFill>
            </a:endParaRPr>
          </a:p>
          <a:p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FD2E0-C621-44AA-9DD7-CF075B29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50" y="1385901"/>
            <a:ext cx="5423650" cy="27781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E73553-91D1-41BB-8E9D-97C711FF7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51" y="5167299"/>
            <a:ext cx="7010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2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2"/>
            <a:ext cx="8712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What is a parameterized cell?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How to setup and start creating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Define components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17375E"/>
                </a:solidFill>
              </a:rPr>
              <a:t>Make your first parameterized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07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?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2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A method to generate the layout of a parameterized device, contains: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Physical device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Ports definitions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Device region definition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Compact models (?)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704A03-2A19-4AE0-9A49-E69A22D4A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3" y="3452156"/>
            <a:ext cx="4547482" cy="250513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693C890-BAFF-418C-B3B7-F7E431C27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994" y="3012641"/>
            <a:ext cx="4338006" cy="30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1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Setup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2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Open Macro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Create a new Python script in your local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Copy content of my_first_script.py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95241-C977-4B92-B0DE-4FE945E12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951" y="1227159"/>
            <a:ext cx="5410200" cy="7905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D42A8A-5DF8-47F7-B550-E04B4B322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517" y="2704486"/>
            <a:ext cx="2999474" cy="33520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AA0C41-9C78-45EE-B29B-8CBB57B45343}"/>
              </a:ext>
            </a:extLst>
          </p:cNvPr>
          <p:cNvSpPr/>
          <p:nvPr/>
        </p:nvSpPr>
        <p:spPr>
          <a:xfrm>
            <a:off x="6623508" y="3140968"/>
            <a:ext cx="432048" cy="25013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E8DE38-C1A7-4927-8F61-880801784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9" y="3981818"/>
            <a:ext cx="2642144" cy="2074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583427-63CA-4B80-BBB7-B23C3A719593}"/>
              </a:ext>
            </a:extLst>
          </p:cNvPr>
          <p:cNvSpPr txBox="1"/>
          <p:nvPr/>
        </p:nvSpPr>
        <p:spPr>
          <a:xfrm>
            <a:off x="3256770" y="1692276"/>
            <a:ext cx="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17375E"/>
                </a:solidFill>
              </a:rPr>
              <a:t>[1]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90D3EB-2B1B-4A22-B8F5-DCAC7201EA70}"/>
              </a:ext>
            </a:extLst>
          </p:cNvPr>
          <p:cNvSpPr txBox="1"/>
          <p:nvPr/>
        </p:nvSpPr>
        <p:spPr>
          <a:xfrm>
            <a:off x="5727194" y="2679124"/>
            <a:ext cx="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17375E"/>
                </a:solidFill>
              </a:rPr>
              <a:t>[2]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65D5D-7658-4666-8965-82B4BB5B8809}"/>
              </a:ext>
            </a:extLst>
          </p:cNvPr>
          <p:cNvSpPr txBox="1"/>
          <p:nvPr/>
        </p:nvSpPr>
        <p:spPr>
          <a:xfrm>
            <a:off x="2609521" y="3928029"/>
            <a:ext cx="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17375E"/>
                </a:solidFill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33181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Define components library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2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Call it </a:t>
            </a:r>
            <a:r>
              <a:rPr lang="en-CA" b="1" dirty="0" err="1">
                <a:solidFill>
                  <a:srgbClr val="17375E"/>
                </a:solidFill>
              </a:rPr>
              <a:t>SiEPIC_Demo</a:t>
            </a: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Built on a technology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‘</a:t>
            </a:r>
            <a:r>
              <a:rPr lang="en-CA" b="1" dirty="0" err="1">
                <a:solidFill>
                  <a:srgbClr val="17375E"/>
                </a:solidFill>
              </a:rPr>
              <a:t>EBeam</a:t>
            </a:r>
            <a:r>
              <a:rPr lang="en-CA" b="1" dirty="0">
                <a:solidFill>
                  <a:srgbClr val="17375E"/>
                </a:solidFill>
              </a:rPr>
              <a:t>’</a:t>
            </a: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Register all </a:t>
            </a:r>
            <a:r>
              <a:rPr lang="en-CA" b="1" dirty="0" err="1">
                <a:solidFill>
                  <a:srgbClr val="17375E"/>
                </a:solidFill>
              </a:rPr>
              <a:t>PCells</a:t>
            </a:r>
            <a:r>
              <a:rPr lang="en-CA" b="1" dirty="0">
                <a:solidFill>
                  <a:srgbClr val="17375E"/>
                </a:solidFill>
              </a:rPr>
              <a:t> in the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‘</a:t>
            </a:r>
            <a:r>
              <a:rPr lang="en-CA" b="1" dirty="0" err="1">
                <a:solidFill>
                  <a:srgbClr val="17375E"/>
                </a:solidFill>
              </a:rPr>
              <a:t>Ebeam_Bent_Bragg</a:t>
            </a:r>
            <a:r>
              <a:rPr lang="en-CA" b="1" dirty="0">
                <a:solidFill>
                  <a:srgbClr val="17375E"/>
                </a:solidFill>
              </a:rPr>
              <a:t>’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1370B9-1C3A-4150-83C7-A9CCDAFB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264" y="1437729"/>
            <a:ext cx="4738736" cy="460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9D0209-C594-4263-BB9E-DBB114E951B3}"/>
              </a:ext>
            </a:extLst>
          </p:cNvPr>
          <p:cNvSpPr/>
          <p:nvPr/>
        </p:nvSpPr>
        <p:spPr>
          <a:xfrm>
            <a:off x="4860032" y="4221088"/>
            <a:ext cx="42119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13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Define components library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12ECC-1C9F-4E54-8A0F-0A307F9A9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744" y="1205313"/>
            <a:ext cx="6208512" cy="48566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9D0209-C594-4263-BB9E-DBB114E951B3}"/>
              </a:ext>
            </a:extLst>
          </p:cNvPr>
          <p:cNvSpPr/>
          <p:nvPr/>
        </p:nvSpPr>
        <p:spPr>
          <a:xfrm>
            <a:off x="2002975" y="2348313"/>
            <a:ext cx="42119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558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Objective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We want to turn Bragg gratings from straight to bent over an Arc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Radius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Waveguide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Bragg period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Bragg corrugation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Number of Bragg periods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Layers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7CB0DF-DDB6-4B13-B38F-747B59500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03" y="4221088"/>
            <a:ext cx="5543600" cy="17852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E7C25-151F-4F58-9427-D4B518E58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518" y="3515839"/>
            <a:ext cx="4547482" cy="250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Format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46487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__</a:t>
            </a:r>
            <a:r>
              <a:rPr lang="en-CA" b="1" dirty="0" err="1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init</a:t>
            </a:r>
            <a:r>
              <a:rPr lang="en-CA" b="1" dirty="0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__</a:t>
            </a:r>
            <a:r>
              <a:rPr lang="en-CA" b="1" dirty="0">
                <a:solidFill>
                  <a:srgbClr val="17375E"/>
                </a:solidFill>
                <a:latin typeface="Harrington" panose="04040505050A02020702" pitchFamily="82" charset="0"/>
              </a:rPr>
              <a:t>: </a:t>
            </a:r>
            <a:r>
              <a:rPr lang="en-CA" b="1" dirty="0">
                <a:solidFill>
                  <a:srgbClr val="17375E"/>
                </a:solidFill>
              </a:rPr>
              <a:t>initialize technology and GUI </a:t>
            </a:r>
            <a:r>
              <a:rPr lang="en-CA" b="1" dirty="0" err="1">
                <a:solidFill>
                  <a:srgbClr val="17375E"/>
                </a:solidFill>
              </a:rPr>
              <a:t>Pcell</a:t>
            </a:r>
            <a:r>
              <a:rPr lang="en-CA" b="1" dirty="0">
                <a:solidFill>
                  <a:srgbClr val="17375E"/>
                </a:solidFill>
              </a:rPr>
              <a:t>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err="1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Display_text_impl</a:t>
            </a:r>
            <a:r>
              <a:rPr lang="en-CA" b="1" dirty="0">
                <a:solidFill>
                  <a:srgbClr val="17375E"/>
                </a:solidFill>
                <a:latin typeface="Harrington" panose="04040505050A02020702" pitchFamily="82" charset="0"/>
              </a:rPr>
              <a:t>: </a:t>
            </a:r>
            <a:r>
              <a:rPr lang="en-CA" b="1" dirty="0">
                <a:solidFill>
                  <a:srgbClr val="17375E"/>
                </a:solidFill>
              </a:rPr>
              <a:t>Description of the </a:t>
            </a:r>
            <a:r>
              <a:rPr lang="en-CA" b="1" dirty="0" err="1">
                <a:solidFill>
                  <a:srgbClr val="17375E"/>
                </a:solidFill>
              </a:rPr>
              <a:t>Pcell</a:t>
            </a:r>
            <a:r>
              <a:rPr lang="en-CA" b="1" dirty="0">
                <a:solidFill>
                  <a:srgbClr val="17375E"/>
                </a:solidFill>
              </a:rPr>
              <a:t>, appears when 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produce</a:t>
            </a:r>
            <a:r>
              <a:rPr lang="en-CA" b="1" dirty="0">
                <a:solidFill>
                  <a:srgbClr val="17375E"/>
                </a:solidFill>
                <a:latin typeface="Harrington" panose="04040505050A02020702" pitchFamily="82" charset="0"/>
              </a:rPr>
              <a:t>: </a:t>
            </a:r>
            <a:r>
              <a:rPr lang="en-CA" b="1" dirty="0">
                <a:solidFill>
                  <a:srgbClr val="17375E"/>
                </a:solidFill>
              </a:rPr>
              <a:t>Actual implementation of the </a:t>
            </a:r>
            <a:r>
              <a:rPr lang="en-CA" b="1" dirty="0" err="1">
                <a:solidFill>
                  <a:srgbClr val="17375E"/>
                </a:solidFill>
              </a:rPr>
              <a:t>Pcell</a:t>
            </a:r>
            <a:r>
              <a:rPr lang="en-CA" b="1" dirty="0">
                <a:solidFill>
                  <a:srgbClr val="17375E"/>
                </a:solidFill>
              </a:rPr>
              <a:t> (polygon drawing definition) and ports definition, and device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CBEDB-07B7-4292-ABC8-0AF68E610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274" y="1173008"/>
            <a:ext cx="4374359" cy="384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3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Objective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We want to turn Bragg gratings from straight to bent over an Arc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Radius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Waveguide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Bragg period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Bragg corrugation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Number of Bragg periods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Layers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5638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BC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C_theme1" id="{F9174C05-1DA1-4A84-AB29-033B662CC0FE}" vid="{85A6F710-4673-428D-9A93-1EBF8215207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72563</TotalTime>
  <Words>549</Words>
  <Application>Microsoft Office PowerPoint</Application>
  <PresentationFormat>On-screen Show (4:3)</PresentationFormat>
  <Paragraphs>152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Arabic Typesetting</vt:lpstr>
      <vt:lpstr>Arial</vt:lpstr>
      <vt:lpstr>Calibri</vt:lpstr>
      <vt:lpstr>Harrington</vt:lpstr>
      <vt:lpstr>Wingdings</vt:lpstr>
      <vt:lpstr>Custom Design</vt:lpstr>
      <vt:lpstr>UBC_theme1</vt:lpstr>
      <vt:lpstr>1_Custom Design</vt:lpstr>
      <vt:lpstr>Klayout: Parameterized Cells Scripting 2019 SiEPIC Passive Silicon Photonics Workshop, Vancouver, Canada</vt:lpstr>
      <vt:lpstr>Outline</vt:lpstr>
      <vt:lpstr>Pcell?</vt:lpstr>
      <vt:lpstr>Setup</vt:lpstr>
      <vt:lpstr>Define components library</vt:lpstr>
      <vt:lpstr>Define components library</vt:lpstr>
      <vt:lpstr>Pcell: Objective</vt:lpstr>
      <vt:lpstr>Pcell: Format</vt:lpstr>
      <vt:lpstr>Pcell: Objective</vt:lpstr>
      <vt:lpstr>Pcell: Script Parameters GUI and tech</vt:lpstr>
      <vt:lpstr>Pcell: Description</vt:lpstr>
      <vt:lpstr>Pcell: Produce: fetch layout parameters </vt:lpstr>
      <vt:lpstr>Pcell: Produce: Draw layout!</vt:lpstr>
      <vt:lpstr>Pcell: Produce: Draw layout!</vt:lpstr>
      <vt:lpstr>Pcell: Produce: Draw layout!</vt:lpstr>
      <vt:lpstr>Pcell: Produce: Draw layout!</vt:lpstr>
      <vt:lpstr>Pcell: Produce: Draw layout!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Dumbbell Micro-ring Resonator Reflector</dc:title>
  <dc:creator>Han Yun</dc:creator>
  <cp:lastModifiedBy>Mustafa Hammood</cp:lastModifiedBy>
  <cp:revision>2639</cp:revision>
  <cp:lastPrinted>2018-01-11T08:12:37Z</cp:lastPrinted>
  <dcterms:created xsi:type="dcterms:W3CDTF">2011-06-10T23:11:41Z</dcterms:created>
  <dcterms:modified xsi:type="dcterms:W3CDTF">2019-05-17T14:58:07Z</dcterms:modified>
</cp:coreProperties>
</file>