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  <p:sldMasterId id="2147484529" r:id="rId2"/>
    <p:sldMasterId id="2147484533" r:id="rId3"/>
  </p:sldMasterIdLst>
  <p:notesMasterIdLst>
    <p:notesMasterId r:id="rId11"/>
  </p:notesMasterIdLst>
  <p:handoutMasterIdLst>
    <p:handoutMasterId r:id="rId12"/>
  </p:handoutMasterIdLst>
  <p:sldIdLst>
    <p:sldId id="426" r:id="rId4"/>
    <p:sldId id="450" r:id="rId5"/>
    <p:sldId id="452" r:id="rId6"/>
    <p:sldId id="448" r:id="rId7"/>
    <p:sldId id="454" r:id="rId8"/>
    <p:sldId id="453" r:id="rId9"/>
    <p:sldId id="455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0A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0"/>
    <p:restoredTop sz="90701" autoAdjust="0"/>
  </p:normalViewPr>
  <p:slideViewPr>
    <p:cSldViewPr>
      <p:cViewPr varScale="1">
        <p:scale>
          <a:sx n="105" d="100"/>
          <a:sy n="105" d="100"/>
        </p:scale>
        <p:origin x="330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6215AEE-C922-4944-98A7-22910184AC8A}" type="datetimeFigureOut">
              <a:rPr lang="en-US" altLang="zh-CN"/>
              <a:pPr/>
              <a:t>4/15/2019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427464CF-2C6E-7042-B41B-70D93EDF9A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623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A038EEF-2DAF-6B44-A6B5-C268C3465D47}" type="datetimeFigureOut">
              <a:rPr lang="en-CA" altLang="zh-CN"/>
              <a:pPr/>
              <a:t>2019-04-15</a:t>
            </a:fld>
            <a:endParaRPr lang="en-CA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013E244-2E7F-424D-868B-6272F407A4EB}" type="slidenum">
              <a:rPr lang="en-CA" altLang="zh-CN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530204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dirty="0">
              <a:ea typeface="ＭＳ Ｐゴシック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C5281C5-3980-DB40-A51B-12E5376559FA}" type="slidenum">
              <a:rPr kumimoji="0" lang="en-CA" altLang="zh-CN" sz="1200">
                <a:latin typeface="Calibri" charset="0"/>
              </a:rPr>
              <a:pPr/>
              <a:t>1</a:t>
            </a:fld>
            <a:endParaRPr kumimoji="0" lang="en-CA" altLang="zh-CN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56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31E0B7-D99D-9840-9AA4-AFE996601F1A}" type="datetime1">
              <a:rPr lang="en-US" altLang="zh-CN"/>
              <a:pPr/>
              <a:t>4/15/2019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E04A-F11E-B440-BE56-672A77B992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45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D81206-CB00-054A-A73E-85C388CF01BA}" type="datetime1">
              <a:rPr lang="en-US" altLang="zh-CN"/>
              <a:pPr/>
              <a:t>4/15/2019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BCCCB-21CF-D04B-A364-8E801CB5B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03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C9DB7-BA8E-3248-A482-551635BAD7C2}" type="datetime1">
              <a:rPr lang="en-US" altLang="zh-CN"/>
              <a:pPr/>
              <a:t>4/15/2019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A751F-EE8D-894D-BD31-CD08B272B8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4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76C303-4390-464C-B7E9-6F5306EF3170}" type="datetime1">
              <a:rPr lang="en-US" altLang="zh-CN"/>
              <a:pPr/>
              <a:t>4/15/2019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F0ADD-B214-C447-AFD4-6330ECD69B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837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 smtClean="0"/>
              <a:pPr/>
              <a:t>4/15/2019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1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Box 1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3003286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1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6400800" cy="14478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93BCDC2B-E37E-7845-AABF-FC5B18D3CD04}" type="datetime1">
              <a:rPr lang="en-US" altLang="zh-CN" smtClean="0"/>
              <a:pPr/>
              <a:t>4/15/2019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55D2586-85F8-5841-9F86-65DE4DF41CF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2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4" name="TextBox 13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15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Box 15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368617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 smtClean="0"/>
              <a:pPr/>
              <a:t>4/15/2019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1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Box 1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4184373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5" name="TextBox 4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6" name="Picture 10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DD399CBA-90F1-8740-8ACB-6A73FE316139}" type="datetime1">
              <a:rPr lang="en-US" altLang="zh-CN" smtClean="0"/>
              <a:pPr/>
              <a:t>4/15/2019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659912D8-523A-AC41-BE45-8102B542080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0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grpSp>
        <p:nvGrpSpPr>
          <p:cNvPr id="12" name="Group 14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14" name="Picture 10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9765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1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6400800" cy="14478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93BCDC2B-E37E-7845-AABF-FC5B18D3CD04}" type="datetime1">
              <a:rPr lang="en-US" altLang="zh-CN"/>
              <a:pPr/>
              <a:t>4/15/2019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55D2586-85F8-5841-9F86-65DE4DF41C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766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/>
              <a:pPr/>
              <a:t>4/15/2019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310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grpSp>
        <p:nvGrpSpPr>
          <p:cNvPr id="4" name="Group 14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6" name="Picture 10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DD399CBA-90F1-8740-8ACB-6A73FE316139}" type="datetime1">
              <a:rPr lang="en-US" altLang="zh-CN"/>
              <a:pPr/>
              <a:t>4/15/2019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659912D8-523A-AC41-BE45-8102B54208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398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5CEB06-13C5-8042-B7D9-86F62FC68B21}" type="datetime1">
              <a:rPr lang="en-US" altLang="zh-CN"/>
              <a:pPr/>
              <a:t>4/15/2019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480D0-7220-9540-85FE-90512B134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8750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31E0B7-D99D-9840-9AA4-AFE996601F1A}" type="datetime1">
              <a:rPr lang="en-US" altLang="zh-CN"/>
              <a:pPr/>
              <a:t>4/15/2019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E04A-F11E-B440-BE56-672A77B992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981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5CEB06-13C5-8042-B7D9-86F62FC68B21}" type="datetime1">
              <a:rPr lang="en-US" altLang="zh-CN"/>
              <a:pPr/>
              <a:t>4/15/2019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480D0-7220-9540-85FE-90512B134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049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F2447-58C6-0F4D-AFAC-D240FBEAC3D4}" type="datetime1">
              <a:rPr lang="en-US" altLang="zh-CN"/>
              <a:pPr/>
              <a:t>4/15/2019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2CA22-0248-1545-BB3B-592A593AA0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72812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B6505-6397-EF47-ACB9-9C7F9DC228F7}" type="datetime1">
              <a:rPr lang="en-US" altLang="zh-CN"/>
              <a:pPr/>
              <a:t>4/15/2019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FC9F0-3D92-0243-92BA-3DF8D2C603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493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9DDF0-8E9D-F747-A826-0A16262FD38B}" type="datetime1">
              <a:rPr lang="en-US" altLang="zh-CN"/>
              <a:pPr/>
              <a:t>4/15/2019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DDB48-2C8C-FB42-85E3-FE9857379E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1415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451A12-666D-2B4A-9912-EC4A679D5D15}" type="datetime1">
              <a:rPr lang="en-US" altLang="zh-CN"/>
              <a:pPr/>
              <a:t>4/15/2019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8D3F0-2FCA-7A42-A3A5-9396411D4F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8720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8B5506-74D3-1544-BC99-3AF1A8C1C66D}" type="datetime1">
              <a:rPr lang="en-US" altLang="zh-CN"/>
              <a:pPr/>
              <a:t>4/15/2019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603D8-559B-BE49-9F5E-265199EFB9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85503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C1426-CCF5-AF49-BEFF-95069A0371A2}" type="datetime1">
              <a:rPr lang="en-US" altLang="zh-CN"/>
              <a:pPr/>
              <a:t>4/15/2019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99143-5682-0148-9C9F-487BE774BD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80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D3FC9-CD0F-8D4D-89C4-5B675B0D57BB}" type="datetime1">
              <a:rPr lang="en-US" altLang="zh-CN"/>
              <a:pPr/>
              <a:t>4/15/2019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F2133-039F-1042-A40E-DCC119A57F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04688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D81206-CB00-054A-A73E-85C388CF01BA}" type="datetime1">
              <a:rPr lang="en-US" altLang="zh-CN"/>
              <a:pPr/>
              <a:t>4/15/2019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BCCCB-21CF-D04B-A364-8E801CB5B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116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F2447-58C6-0F4D-AFAC-D240FBEAC3D4}" type="datetime1">
              <a:rPr lang="en-US" altLang="zh-CN"/>
              <a:pPr/>
              <a:t>4/15/2019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2CA22-0248-1545-BB3B-592A593AA0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3127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C9DB7-BA8E-3248-A482-551635BAD7C2}" type="datetime1">
              <a:rPr lang="en-US" altLang="zh-CN"/>
              <a:pPr/>
              <a:t>4/15/2019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A751F-EE8D-894D-BD31-CD08B272B8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6187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76C303-4390-464C-B7E9-6F5306EF3170}" type="datetime1">
              <a:rPr lang="en-US" altLang="zh-CN"/>
              <a:pPr/>
              <a:t>4/15/2019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F0ADD-B214-C447-AFD4-6330ECD69B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56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B6505-6397-EF47-ACB9-9C7F9DC228F7}" type="datetime1">
              <a:rPr lang="en-US" altLang="zh-CN"/>
              <a:pPr/>
              <a:t>4/15/2019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FC9F0-3D92-0243-92BA-3DF8D2C603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04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9DDF0-8E9D-F747-A826-0A16262FD38B}" type="datetime1">
              <a:rPr lang="en-US" altLang="zh-CN"/>
              <a:pPr/>
              <a:t>4/15/2019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DDB48-2C8C-FB42-85E3-FE9857379E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914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451A12-666D-2B4A-9912-EC4A679D5D15}" type="datetime1">
              <a:rPr lang="en-US" altLang="zh-CN"/>
              <a:pPr/>
              <a:t>4/15/2019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8D3F0-2FCA-7A42-A3A5-9396411D4F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41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8B5506-74D3-1544-BC99-3AF1A8C1C66D}" type="datetime1">
              <a:rPr lang="en-US" altLang="zh-CN"/>
              <a:pPr/>
              <a:t>4/15/2019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603D8-559B-BE49-9F5E-265199EFB9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08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C1426-CCF5-AF49-BEFF-95069A0371A2}" type="datetime1">
              <a:rPr lang="en-US" altLang="zh-CN"/>
              <a:pPr/>
              <a:t>4/15/2019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99143-5682-0148-9C9F-487BE774BD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381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D3FC9-CD0F-8D4D-89C4-5B675B0D57BB}" type="datetime1">
              <a:rPr lang="en-US" altLang="zh-CN"/>
              <a:pPr/>
              <a:t>4/15/2019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F2133-039F-1042-A40E-DCC119A57F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52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F89C5E0-80CB-C842-991E-0650A17D1E84}" type="datetime1">
              <a:rPr lang="en-US" altLang="zh-CN"/>
              <a:pPr/>
              <a:t>4/15/2019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E0D2D59-EC84-884B-A77A-5155E70494F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4" r:id="rId1"/>
    <p:sldLayoutId id="2147484515" r:id="rId2"/>
    <p:sldLayoutId id="2147484516" r:id="rId3"/>
    <p:sldLayoutId id="2147484517" r:id="rId4"/>
    <p:sldLayoutId id="2147484518" r:id="rId5"/>
    <p:sldLayoutId id="2147484519" r:id="rId6"/>
    <p:sldLayoutId id="2147484520" r:id="rId7"/>
    <p:sldLayoutId id="2147484521" r:id="rId8"/>
    <p:sldLayoutId id="2147484522" r:id="rId9"/>
    <p:sldLayoutId id="2147484523" r:id="rId10"/>
    <p:sldLayoutId id="2147484524" r:id="rId11"/>
    <p:sldLayoutId id="2147484525" r:id="rId12"/>
    <p:sldLayoutId id="214748459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038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A47398D4-8B5A-BE43-B588-3D17D5B3482C}" type="datetime1">
              <a:rPr lang="en-US" altLang="zh-CN" smtClean="0"/>
              <a:pPr/>
              <a:t>4/15/2019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en-CA" altLang="zh-CN"/>
              <a:t>Yun, Han ©2013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547243C-E0F2-4D48-A27F-0DE88198DDD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308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0" r:id="rId1"/>
    <p:sldLayoutId id="2147484531" r:id="rId2"/>
    <p:sldLayoutId id="2147484532" r:id="rId3"/>
    <p:sldLayoutId id="2147484526" r:id="rId4"/>
    <p:sldLayoutId id="2147484527" r:id="rId5"/>
    <p:sldLayoutId id="2147484528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kern="1200">
          <a:solidFill>
            <a:srgbClr val="17375E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8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F89C5E0-80CB-C842-991E-0650A17D1E84}" type="datetime1">
              <a:rPr lang="en-US" altLang="zh-CN"/>
              <a:pPr/>
              <a:t>4/15/2019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E0D2D59-EC84-884B-A77A-5155E70494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153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4" r:id="rId1"/>
    <p:sldLayoutId id="2147484535" r:id="rId2"/>
    <p:sldLayoutId id="2147484536" r:id="rId3"/>
    <p:sldLayoutId id="2147484537" r:id="rId4"/>
    <p:sldLayoutId id="2147484538" r:id="rId5"/>
    <p:sldLayoutId id="2147484539" r:id="rId6"/>
    <p:sldLayoutId id="2147484540" r:id="rId7"/>
    <p:sldLayoutId id="2147484541" r:id="rId8"/>
    <p:sldLayoutId id="2147484542" r:id="rId9"/>
    <p:sldLayoutId id="2147484543" r:id="rId10"/>
    <p:sldLayoutId id="2147484544" r:id="rId11"/>
    <p:sldLayoutId id="2147484545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525" y="1556792"/>
            <a:ext cx="5795963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11"/>
          <p:cNvSpPr>
            <a:spLocks noGrp="1"/>
          </p:cNvSpPr>
          <p:nvPr>
            <p:ph type="ctrTitle"/>
          </p:nvPr>
        </p:nvSpPr>
        <p:spPr>
          <a:xfrm>
            <a:off x="323528" y="188640"/>
            <a:ext cx="8532812" cy="1470025"/>
          </a:xfrm>
        </p:spPr>
        <p:txBody>
          <a:bodyPr/>
          <a:lstStyle/>
          <a:p>
            <a:pPr algn="ctr"/>
            <a:r>
              <a:rPr kumimoji="0" lang="en-US" altLang="zh-CN" sz="2400" dirty="0" err="1">
                <a:ea typeface="ＭＳ Ｐゴシック" charset="-128"/>
              </a:rPr>
              <a:t>SiEPIC</a:t>
            </a:r>
            <a:r>
              <a:rPr kumimoji="0" lang="en-US" altLang="zh-CN" sz="2400" dirty="0">
                <a:ea typeface="ＭＳ Ｐゴシック" charset="-128"/>
              </a:rPr>
              <a:t>-TOOLS:</a:t>
            </a:r>
            <a:r>
              <a:rPr kumimoji="0" lang="en-US" altLang="zh-CN" sz="3200" b="1" dirty="0">
                <a:ea typeface="ＭＳ Ｐゴシック" charset="-128"/>
              </a:rPr>
              <a:t/>
            </a:r>
            <a:br>
              <a:rPr kumimoji="0" lang="en-US" altLang="zh-CN" sz="3200" b="1" dirty="0">
                <a:ea typeface="ＭＳ Ｐゴシック" charset="-128"/>
              </a:rPr>
            </a:br>
            <a:r>
              <a:rPr kumimoji="0" lang="en-US" altLang="zh-CN" sz="3200" b="1" dirty="0">
                <a:ea typeface="ＭＳ Ｐゴシック" charset="-128"/>
              </a:rPr>
              <a:t>Process Control Monitors </a:t>
            </a:r>
            <a:r>
              <a:rPr kumimoji="0" lang="en-US" altLang="zh-CN" sz="3200" b="1" dirty="0" smtClean="0">
                <a:ea typeface="ＭＳ Ｐゴシック" charset="-128"/>
              </a:rPr>
              <a:t>Structures</a:t>
            </a:r>
            <a:endParaRPr kumimoji="0" lang="en-US" altLang="zh-CN" sz="2000" b="1" dirty="0">
              <a:ea typeface="ＭＳ Ｐゴシック" charset="-128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  ©</a:t>
            </a:r>
            <a:r>
              <a:rPr lang="en-US" altLang="zh-CN" dirty="0" smtClean="0">
                <a:solidFill>
                  <a:schemeClr val="bg1"/>
                </a:solidFill>
              </a:rPr>
              <a:t>2019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313775" y="5013176"/>
            <a:ext cx="77289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kumimoji="0" lang="en-US" altLang="zh-CN" sz="2800" b="1" dirty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Mustafa </a:t>
            </a:r>
            <a:r>
              <a:rPr kumimoji="0" lang="en-US" altLang="zh-CN" sz="2800" b="1" dirty="0" err="1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Hammood</a:t>
            </a:r>
            <a:endParaRPr kumimoji="0" lang="en-US" altLang="zh-CN" sz="2800" b="1" dirty="0">
              <a:solidFill>
                <a:schemeClr val="bg1"/>
              </a:solidFill>
              <a:latin typeface="+mj-lt"/>
              <a:ea typeface="Times New Roman" charset="0"/>
              <a:cs typeface="Times New Roman" charset="0"/>
            </a:endParaRPr>
          </a:p>
          <a:p>
            <a:r>
              <a:rPr kumimoji="0" lang="en-US" altLang="zh-CN" sz="2000" dirty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The University of British Columbia</a:t>
            </a:r>
          </a:p>
        </p:txBody>
      </p:sp>
    </p:spTree>
    <p:extLst>
      <p:ext uri="{BB962C8B-B14F-4D97-AF65-F5344CB8AC3E}">
        <p14:creationId xmlns:p14="http://schemas.microsoft.com/office/powerpoint/2010/main" val="91501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Automated report generation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 M. </a:t>
            </a:r>
            <a:r>
              <a:rPr lang="en-US" altLang="zh-CN" dirty="0" err="1"/>
              <a:t>Hammood</a:t>
            </a:r>
            <a:r>
              <a:rPr lang="en-US" altLang="zh-CN" dirty="0"/>
              <a:t> ©</a:t>
            </a:r>
            <a:r>
              <a:rPr lang="en-US" altLang="zh-CN" dirty="0" smtClean="0"/>
              <a:t>2019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980728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Load </a:t>
            </a:r>
            <a:r>
              <a:rPr lang="en-US" dirty="0" smtClean="0">
                <a:solidFill>
                  <a:srgbClr val="002060"/>
                </a:solidFill>
              </a:rPr>
              <a:t>the</a:t>
            </a:r>
            <a:r>
              <a:rPr lang="en-US" dirty="0" smtClean="0">
                <a:solidFill>
                  <a:srgbClr val="002060"/>
                </a:solidFill>
              </a:rPr>
              <a:t> URL with all data of </a:t>
            </a:r>
            <a:r>
              <a:rPr lang="en-US" dirty="0">
                <a:solidFill>
                  <a:srgbClr val="002060"/>
                </a:solidFill>
              </a:rPr>
              <a:t>automated </a:t>
            </a:r>
            <a:r>
              <a:rPr lang="en-US" dirty="0" smtClean="0">
                <a:solidFill>
                  <a:srgbClr val="002060"/>
                </a:solidFill>
              </a:rPr>
              <a:t>measurements 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Load </a:t>
            </a:r>
            <a:r>
              <a:rPr lang="en-US" dirty="0" smtClean="0">
                <a:solidFill>
                  <a:srgbClr val="002060"/>
                </a:solidFill>
              </a:rPr>
              <a:t>the polarization </a:t>
            </a:r>
            <a:r>
              <a:rPr lang="en-US" dirty="0">
                <a:solidFill>
                  <a:srgbClr val="002060"/>
                </a:solidFill>
              </a:rPr>
              <a:t>of automated measurements</a:t>
            </a:r>
          </a:p>
          <a:p>
            <a:pPr marL="342900" indent="-342900">
              <a:buAutoNum type="arabicParenR"/>
            </a:pPr>
            <a:r>
              <a:rPr lang="en-US" dirty="0" smtClean="0">
                <a:solidFill>
                  <a:srgbClr val="002060"/>
                </a:solidFill>
              </a:rPr>
              <a:t>Run the automated PCM analysis script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AutoNum type="arabicParenR"/>
            </a:pP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6C0602-DA54-49ED-A789-1FCEEDB56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47" y="2569602"/>
            <a:ext cx="5850000" cy="10081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6419F7-8DFA-4ADA-8BEE-31D55653E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4544" y="4579426"/>
            <a:ext cx="9577064" cy="151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M. </a:t>
            </a:r>
            <a:r>
              <a:rPr lang="en-US" altLang="zh-CN" dirty="0" err="1" smtClean="0"/>
              <a:t>Hammood</a:t>
            </a:r>
            <a:r>
              <a:rPr lang="en-US" altLang="zh-CN" dirty="0" smtClean="0"/>
              <a:t> ©2013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3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077" y="0"/>
            <a:ext cx="9194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3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Objectives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 M. </a:t>
            </a:r>
            <a:r>
              <a:rPr lang="en-US" altLang="zh-CN" dirty="0" err="1"/>
              <a:t>Hammood</a:t>
            </a:r>
            <a:r>
              <a:rPr lang="en-US" altLang="zh-CN" dirty="0"/>
              <a:t> ©</a:t>
            </a:r>
            <a:r>
              <a:rPr lang="en-US" altLang="zh-CN" dirty="0" smtClean="0"/>
              <a:t>2019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980728"/>
            <a:ext cx="822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Assess propagation losses of waveguides (TE+TM)</a:t>
            </a:r>
          </a:p>
          <a:p>
            <a:pPr marL="800100" lvl="1" indent="-342900"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Straight waveguides </a:t>
            </a:r>
          </a:p>
          <a:p>
            <a:pPr marL="800100" lvl="1" indent="-342900"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Spiral waveguides</a:t>
            </a:r>
          </a:p>
          <a:p>
            <a:pPr marL="800100" lvl="1" indent="-342900"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Sub-wavelength waveguide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Assess side-wall roughness</a:t>
            </a:r>
          </a:p>
          <a:p>
            <a:pPr lvl="2"/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Assess performance of different devices:</a:t>
            </a:r>
          </a:p>
          <a:p>
            <a:pPr marL="800100" lvl="1" indent="-342900"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Bragg waveguides</a:t>
            </a:r>
          </a:p>
          <a:p>
            <a:pPr marL="1257300" lvl="2" indent="-342900">
              <a:buAutoNum type="arabicParenR"/>
            </a:pPr>
            <a:r>
              <a:rPr lang="en-US" dirty="0" err="1">
                <a:solidFill>
                  <a:srgbClr val="002060"/>
                </a:solidFill>
              </a:rPr>
              <a:t>dW</a:t>
            </a:r>
            <a:r>
              <a:rPr lang="en-US" dirty="0">
                <a:solidFill>
                  <a:srgbClr val="002060"/>
                </a:solidFill>
              </a:rPr>
              <a:t> vs bandwidth- what’s the real conclusion here? reproducibility?</a:t>
            </a:r>
          </a:p>
          <a:p>
            <a:pPr marL="800100" lvl="1" indent="-342900"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Contra-DCs</a:t>
            </a:r>
          </a:p>
          <a:p>
            <a:pPr marL="1257300" lvl="2" indent="-342900"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Analyze the spectrum – watch for self-reflection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Proximity effects + writing jitter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Assess insertion losses of contra-DCs</a:t>
            </a:r>
          </a:p>
          <a:p>
            <a:pPr marL="800100" lvl="1" indent="-342900"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Cut-back structures</a:t>
            </a:r>
          </a:p>
          <a:p>
            <a:pPr marL="800100" lvl="1" indent="-342900">
              <a:buAutoNum type="arabicParenR"/>
            </a:pP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PRBGs for sidewall angle?</a:t>
            </a:r>
          </a:p>
        </p:txBody>
      </p:sp>
    </p:spTree>
    <p:extLst>
      <p:ext uri="{BB962C8B-B14F-4D97-AF65-F5344CB8AC3E}">
        <p14:creationId xmlns:p14="http://schemas.microsoft.com/office/powerpoint/2010/main" val="218702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Polarization rotating Bragg gratings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 M. </a:t>
            </a:r>
            <a:r>
              <a:rPr lang="en-US" altLang="zh-CN" dirty="0" err="1"/>
              <a:t>Hammood</a:t>
            </a:r>
            <a:r>
              <a:rPr lang="en-US" altLang="zh-CN" dirty="0"/>
              <a:t> ©</a:t>
            </a:r>
            <a:r>
              <a:rPr lang="en-US" altLang="zh-CN" dirty="0" smtClean="0"/>
              <a:t>2019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5</a:t>
            </a:fld>
            <a:endParaRPr lang="en-US" altLang="zh-C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438598"/>
            <a:ext cx="6669098" cy="44263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752" y="1692276"/>
            <a:ext cx="26460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“Polarization </a:t>
            </a:r>
            <a:r>
              <a:rPr lang="en-US" b="1" dirty="0"/>
              <a:t>rotation Bragg grating using Si wire waveguide with non-vertical </a:t>
            </a:r>
            <a:r>
              <a:rPr lang="en-US" b="1" dirty="0" smtClean="0"/>
              <a:t>sidewall”  </a:t>
            </a:r>
            <a:r>
              <a:rPr lang="en-US" dirty="0"/>
              <a:t>Hideaki </a:t>
            </a:r>
            <a:r>
              <a:rPr lang="en-US" dirty="0" smtClean="0"/>
              <a:t>Okayama et 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03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Polarization rotating Bragg gratings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 M. </a:t>
            </a:r>
            <a:r>
              <a:rPr lang="en-US" altLang="zh-CN" dirty="0" err="1"/>
              <a:t>Hammood</a:t>
            </a:r>
            <a:r>
              <a:rPr lang="en-US" altLang="zh-CN" dirty="0"/>
              <a:t> ©</a:t>
            </a:r>
            <a:r>
              <a:rPr lang="en-US" altLang="zh-CN" dirty="0" smtClean="0"/>
              <a:t>2019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6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70" y="1160396"/>
            <a:ext cx="7304730" cy="493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8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Polarization rotating Bragg gratings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 M. </a:t>
            </a:r>
            <a:r>
              <a:rPr lang="en-US" altLang="zh-CN" dirty="0" err="1"/>
              <a:t>Hammood</a:t>
            </a:r>
            <a:r>
              <a:rPr lang="en-US" altLang="zh-CN" dirty="0"/>
              <a:t> ©</a:t>
            </a:r>
            <a:r>
              <a:rPr lang="en-US" altLang="zh-CN" dirty="0" smtClean="0"/>
              <a:t>2019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7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56792"/>
            <a:ext cx="6822736" cy="402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98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BC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BC_theme1" id="{F9174C05-1DA1-4A84-AB29-033B662CC0FE}" vid="{85A6F710-4673-428D-9A93-1EBF82152076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67112</TotalTime>
  <Words>170</Words>
  <Application>Microsoft Office PowerPoint</Application>
  <PresentationFormat>On-screen Show (4:3)</PresentationFormat>
  <Paragraphs>45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Calibri</vt:lpstr>
      <vt:lpstr>Times New Roman</vt:lpstr>
      <vt:lpstr>Wingdings</vt:lpstr>
      <vt:lpstr>Custom Design</vt:lpstr>
      <vt:lpstr>UBC_theme1</vt:lpstr>
      <vt:lpstr>1_Custom Design</vt:lpstr>
      <vt:lpstr>SiEPIC-TOOLS: Process Control Monitors Structures</vt:lpstr>
      <vt:lpstr>Automated report generation</vt:lpstr>
      <vt:lpstr>PowerPoint Presentation</vt:lpstr>
      <vt:lpstr>Objectives</vt:lpstr>
      <vt:lpstr>Polarization rotating Bragg gratings</vt:lpstr>
      <vt:lpstr>Polarization rotating Bragg gratings</vt:lpstr>
      <vt:lpstr>Polarization rotating Bragg gratings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Dumbbell Micro-ring Resonator Reflector</dc:title>
  <dc:creator>Han Yun</dc:creator>
  <cp:lastModifiedBy>Mustafa Shakir</cp:lastModifiedBy>
  <cp:revision>2529</cp:revision>
  <cp:lastPrinted>2018-01-11T08:12:37Z</cp:lastPrinted>
  <dcterms:created xsi:type="dcterms:W3CDTF">2011-06-10T23:11:41Z</dcterms:created>
  <dcterms:modified xsi:type="dcterms:W3CDTF">2019-04-26T16:35:59Z</dcterms:modified>
</cp:coreProperties>
</file>