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7" r:id="rId4"/>
    <p:sldId id="269" r:id="rId5"/>
    <p:sldId id="266" r:id="rId6"/>
    <p:sldId id="270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1" r:id="rId16"/>
    <p:sldId id="286" r:id="rId17"/>
    <p:sldId id="287" r:id="rId18"/>
    <p:sldId id="288" r:id="rId19"/>
    <p:sldId id="289" r:id="rId20"/>
    <p:sldId id="290" r:id="rId21"/>
    <p:sldId id="282" r:id="rId22"/>
    <p:sldId id="283" r:id="rId23"/>
    <p:sldId id="284" r:id="rId24"/>
    <p:sldId id="263" r:id="rId25"/>
    <p:sldId id="285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1"/>
    <p:restoredTop sz="94674"/>
  </p:normalViewPr>
  <p:slideViewPr>
    <p:cSldViewPr snapToGrid="0">
      <p:cViewPr varScale="1">
        <p:scale>
          <a:sx n="34" d="100"/>
          <a:sy n="34" d="100"/>
        </p:scale>
        <p:origin x="-756" y="-7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6528E-9ACA-479D-92A4-651CCAF74DE5}" type="doc">
      <dgm:prSet loTypeId="urn:microsoft.com/office/officeart/2005/8/layout/vList6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47F150ED-482A-4DDC-9A75-8D351460E517}">
      <dgm:prSet phldrT="[Texto]" custT="1"/>
      <dgm:spPr>
        <a:solidFill>
          <a:srgbClr val="7030A0"/>
        </a:solidFill>
        <a:scene3d>
          <a:camera prst="orthographicFront"/>
          <a:lightRig rig="threePt" dir="t">
            <a:rot lat="0" lon="0" rev="7500000"/>
          </a:lightRig>
        </a:scene3d>
        <a:sp3d prstMaterial="plastic">
          <a:bevelT w="165100" prst="coolSlant"/>
        </a:sp3d>
      </dgm:spPr>
      <dgm:t>
        <a:bodyPr/>
        <a:lstStyle/>
        <a:p>
          <a:r>
            <a:rPr lang="pt-BR" sz="4400" b="1" dirty="0" smtClean="0">
              <a:solidFill>
                <a:schemeClr val="bg1"/>
              </a:solidFill>
            </a:rPr>
            <a:t>ESTÁGIOS SUPERVISIONADOS</a:t>
          </a:r>
        </a:p>
        <a:p>
          <a:endParaRPr lang="pt-BR" sz="4400" b="1" dirty="0">
            <a:solidFill>
              <a:schemeClr val="bg1"/>
            </a:solidFill>
          </a:endParaRPr>
        </a:p>
      </dgm:t>
    </dgm:pt>
    <dgm:pt modelId="{5ED38158-B618-4D2C-BD90-04EB6E626CA9}" type="parTrans" cxnId="{F9ED323C-85A5-4013-9F25-9298F69DF5BD}">
      <dgm:prSet/>
      <dgm:spPr/>
      <dgm:t>
        <a:bodyPr/>
        <a:lstStyle/>
        <a:p>
          <a:endParaRPr lang="pt-BR" sz="2400" b="1"/>
        </a:p>
      </dgm:t>
    </dgm:pt>
    <dgm:pt modelId="{C7243273-B3E9-43F3-8E77-45F8BDB86914}" type="sibTrans" cxnId="{F9ED323C-85A5-4013-9F25-9298F69DF5BD}">
      <dgm:prSet/>
      <dgm:spPr/>
      <dgm:t>
        <a:bodyPr/>
        <a:lstStyle/>
        <a:p>
          <a:endParaRPr lang="pt-BR" sz="2400" b="1"/>
        </a:p>
      </dgm:t>
    </dgm:pt>
    <dgm:pt modelId="{6DA4A2A0-9BC3-4535-A588-3CF10742A089}">
      <dgm:prSet/>
      <dgm:spPr/>
      <dgm:t>
        <a:bodyPr/>
        <a:lstStyle/>
        <a:p>
          <a:pPr algn="ctr"/>
          <a:r>
            <a:rPr lang="pt-BR" b="1" dirty="0" smtClean="0">
              <a:solidFill>
                <a:schemeClr val="tx1"/>
              </a:solidFill>
            </a:rPr>
            <a:t>30 DE NOVEMBRO</a:t>
          </a:r>
        </a:p>
      </dgm:t>
    </dgm:pt>
    <dgm:pt modelId="{CCC609AA-764B-40A9-B213-74DC7F7805AC}" type="parTrans" cxnId="{5D35D3A1-A92D-4761-9917-F62A82A99F10}">
      <dgm:prSet/>
      <dgm:spPr/>
      <dgm:t>
        <a:bodyPr/>
        <a:lstStyle/>
        <a:p>
          <a:endParaRPr lang="pt-BR"/>
        </a:p>
      </dgm:t>
    </dgm:pt>
    <dgm:pt modelId="{D6C9C967-2457-47A5-A388-9EAF18450141}" type="sibTrans" cxnId="{5D35D3A1-A92D-4761-9917-F62A82A99F10}">
      <dgm:prSet/>
      <dgm:spPr/>
      <dgm:t>
        <a:bodyPr/>
        <a:lstStyle/>
        <a:p>
          <a:endParaRPr lang="pt-BR"/>
        </a:p>
      </dgm:t>
    </dgm:pt>
    <dgm:pt modelId="{BAE4DA7F-4C84-405D-8A10-2091CF1F2753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algn="ctr"/>
          <a:r>
            <a:rPr lang="pt-BR" b="1" dirty="0" smtClean="0">
              <a:solidFill>
                <a:schemeClr val="tx1"/>
              </a:solidFill>
            </a:rPr>
            <a:t>01 DE SETEBRO</a:t>
          </a:r>
          <a:endParaRPr lang="pt-BR" dirty="0">
            <a:solidFill>
              <a:schemeClr val="tx1"/>
            </a:solidFill>
          </a:endParaRPr>
        </a:p>
      </dgm:t>
    </dgm:pt>
    <dgm:pt modelId="{B936FBDF-08F5-4C82-9D8B-5601DEEB744A}" type="parTrans" cxnId="{7DE609D4-0254-44FD-B126-E81E4F7BFFFF}">
      <dgm:prSet/>
      <dgm:spPr/>
    </dgm:pt>
    <dgm:pt modelId="{F7FE2464-1652-499F-9FFD-69D197BE5F52}" type="sibTrans" cxnId="{7DE609D4-0254-44FD-B126-E81E4F7BFFFF}">
      <dgm:prSet/>
      <dgm:spPr/>
    </dgm:pt>
    <dgm:pt modelId="{F3A080E2-6295-4FD8-858F-AC7538E09694}">
      <dgm:prSet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algn="ctr"/>
          <a:endParaRPr lang="pt-BR" dirty="0">
            <a:solidFill>
              <a:schemeClr val="tx1"/>
            </a:solidFill>
          </a:endParaRPr>
        </a:p>
      </dgm:t>
    </dgm:pt>
    <dgm:pt modelId="{9A0657EA-39FF-4382-B71A-D53C339FED84}" type="parTrans" cxnId="{6DA65DAF-EC0A-43BE-A744-E1CD8E3D5958}">
      <dgm:prSet/>
      <dgm:spPr/>
    </dgm:pt>
    <dgm:pt modelId="{5500E847-FB56-45FF-A212-4620EBD9F3F2}" type="sibTrans" cxnId="{6DA65DAF-EC0A-43BE-A744-E1CD8E3D5958}">
      <dgm:prSet/>
      <dgm:spPr/>
    </dgm:pt>
    <dgm:pt modelId="{C75E6AFB-44D2-4F1C-9D80-A66EA2F3B69C}" type="pres">
      <dgm:prSet presAssocID="{F3A6528E-9ACA-479D-92A4-651CCAF74DE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pt-BR"/>
        </a:p>
      </dgm:t>
    </dgm:pt>
    <dgm:pt modelId="{A0C7C09D-35F9-4075-81CB-26E6BBE29D68}" type="pres">
      <dgm:prSet presAssocID="{47F150ED-482A-4DDC-9A75-8D351460E517}" presName="linNode" presStyleCnt="0"/>
      <dgm:spPr/>
    </dgm:pt>
    <dgm:pt modelId="{B644BD03-F609-4FDA-9144-4D4D235D5686}" type="pres">
      <dgm:prSet presAssocID="{47F150ED-482A-4DDC-9A75-8D351460E517}" presName="parentShp" presStyleLbl="node1" presStyleIdx="0" presStyleCnt="1" custLinFactNeighborY="-2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460C584E-7803-4E55-BC64-A6B17BFDC631}" type="pres">
      <dgm:prSet presAssocID="{47F150ED-482A-4DDC-9A75-8D351460E517}" presName="childShp" presStyleLbl="bgAccFollowNode1" presStyleIdx="0" presStyleCnt="1" custLinFactNeighborX="381" custLinFactNeighborY="1349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CF242EB8-43E2-4B9D-8431-4DFBE7DC61A7}" type="presOf" srcId="{6DA4A2A0-9BC3-4535-A588-3CF10742A089}" destId="{460C584E-7803-4E55-BC64-A6B17BFDC631}" srcOrd="0" destOrd="2" presId="urn:microsoft.com/office/officeart/2005/8/layout/vList6"/>
    <dgm:cxn modelId="{E6937929-14BE-4F9A-AD07-60E66544B238}" type="presOf" srcId="{BAE4DA7F-4C84-405D-8A10-2091CF1F2753}" destId="{460C584E-7803-4E55-BC64-A6B17BFDC631}" srcOrd="0" destOrd="1" presId="urn:microsoft.com/office/officeart/2005/8/layout/vList6"/>
    <dgm:cxn modelId="{7DE609D4-0254-44FD-B126-E81E4F7BFFFF}" srcId="{47F150ED-482A-4DDC-9A75-8D351460E517}" destId="{BAE4DA7F-4C84-405D-8A10-2091CF1F2753}" srcOrd="1" destOrd="0" parTransId="{B936FBDF-08F5-4C82-9D8B-5601DEEB744A}" sibTransId="{F7FE2464-1652-499F-9FFD-69D197BE5F52}"/>
    <dgm:cxn modelId="{F9ED323C-85A5-4013-9F25-9298F69DF5BD}" srcId="{F3A6528E-9ACA-479D-92A4-651CCAF74DE5}" destId="{47F150ED-482A-4DDC-9A75-8D351460E517}" srcOrd="0" destOrd="0" parTransId="{5ED38158-B618-4D2C-BD90-04EB6E626CA9}" sibTransId="{C7243273-B3E9-43F3-8E77-45F8BDB86914}"/>
    <dgm:cxn modelId="{5D35D3A1-A92D-4761-9917-F62A82A99F10}" srcId="{47F150ED-482A-4DDC-9A75-8D351460E517}" destId="{6DA4A2A0-9BC3-4535-A588-3CF10742A089}" srcOrd="2" destOrd="0" parTransId="{CCC609AA-764B-40A9-B213-74DC7F7805AC}" sibTransId="{D6C9C967-2457-47A5-A388-9EAF18450141}"/>
    <dgm:cxn modelId="{DF614FC2-4F21-41F6-81A2-336A3BE599D5}" type="presOf" srcId="{47F150ED-482A-4DDC-9A75-8D351460E517}" destId="{B644BD03-F609-4FDA-9144-4D4D235D5686}" srcOrd="0" destOrd="0" presId="urn:microsoft.com/office/officeart/2005/8/layout/vList6"/>
    <dgm:cxn modelId="{A5B3F655-ADAF-47B8-928C-35490DF37BBD}" type="presOf" srcId="{F3A6528E-9ACA-479D-92A4-651CCAF74DE5}" destId="{C75E6AFB-44D2-4F1C-9D80-A66EA2F3B69C}" srcOrd="0" destOrd="0" presId="urn:microsoft.com/office/officeart/2005/8/layout/vList6"/>
    <dgm:cxn modelId="{6DA65DAF-EC0A-43BE-A744-E1CD8E3D5958}" srcId="{47F150ED-482A-4DDC-9A75-8D351460E517}" destId="{F3A080E2-6295-4FD8-858F-AC7538E09694}" srcOrd="0" destOrd="0" parTransId="{9A0657EA-39FF-4382-B71A-D53C339FED84}" sibTransId="{5500E847-FB56-45FF-A212-4620EBD9F3F2}"/>
    <dgm:cxn modelId="{569A6071-405F-4CEA-86FD-42AB5C5A4A6D}" type="presOf" srcId="{F3A080E2-6295-4FD8-858F-AC7538E09694}" destId="{460C584E-7803-4E55-BC64-A6B17BFDC631}" srcOrd="0" destOrd="0" presId="urn:microsoft.com/office/officeart/2005/8/layout/vList6"/>
    <dgm:cxn modelId="{0CC5BFF2-809C-4851-98A1-94A9FAAAD7CB}" type="presParOf" srcId="{C75E6AFB-44D2-4F1C-9D80-A66EA2F3B69C}" destId="{A0C7C09D-35F9-4075-81CB-26E6BBE29D68}" srcOrd="0" destOrd="0" presId="urn:microsoft.com/office/officeart/2005/8/layout/vList6"/>
    <dgm:cxn modelId="{841D58EC-FE87-4B13-AB81-6EEA46536ECD}" type="presParOf" srcId="{A0C7C09D-35F9-4075-81CB-26E6BBE29D68}" destId="{B644BD03-F609-4FDA-9144-4D4D235D5686}" srcOrd="0" destOrd="0" presId="urn:microsoft.com/office/officeart/2005/8/layout/vList6"/>
    <dgm:cxn modelId="{06C54F6B-42A0-4F02-8560-AF9C34611EED}" type="presParOf" srcId="{A0C7C09D-35F9-4075-81CB-26E6BBE29D68}" destId="{460C584E-7803-4E55-BC64-A6B17BFDC63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C7ADA3-F68D-4CE9-9CFC-988C8A691402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CC8FD811-582D-4DF7-8CFB-002A66A0C333}">
      <dgm:prSet phldrT="[Texto]" custT="1"/>
      <dgm:spPr/>
      <dgm:t>
        <a:bodyPr/>
        <a:lstStyle/>
        <a:p>
          <a:r>
            <a:rPr lang="pt-BR" sz="4400" b="1" dirty="0" smtClean="0">
              <a:solidFill>
                <a:schemeClr val="tx1"/>
              </a:solidFill>
            </a:rPr>
            <a:t>28 de agosto à 1 de Setembro de 2017</a:t>
          </a:r>
          <a:endParaRPr lang="pt-BR" sz="4400" b="1" dirty="0">
            <a:solidFill>
              <a:schemeClr val="tx1"/>
            </a:solidFill>
          </a:endParaRPr>
        </a:p>
      </dgm:t>
    </dgm:pt>
    <dgm:pt modelId="{70388BB3-E050-429F-92F1-CD113117B0CF}" type="parTrans" cxnId="{C7225D8F-9F72-4888-8305-88916AF34422}">
      <dgm:prSet/>
      <dgm:spPr/>
      <dgm:t>
        <a:bodyPr/>
        <a:lstStyle/>
        <a:p>
          <a:endParaRPr lang="pt-BR" sz="4400">
            <a:solidFill>
              <a:schemeClr val="tx1"/>
            </a:solidFill>
          </a:endParaRPr>
        </a:p>
      </dgm:t>
    </dgm:pt>
    <dgm:pt modelId="{0BF6BBD6-4BF1-4204-A11D-7319A513BF0B}" type="sibTrans" cxnId="{C7225D8F-9F72-4888-8305-88916AF34422}">
      <dgm:prSet/>
      <dgm:spPr/>
      <dgm:t>
        <a:bodyPr/>
        <a:lstStyle/>
        <a:p>
          <a:endParaRPr lang="pt-BR" sz="4400">
            <a:solidFill>
              <a:schemeClr val="tx1"/>
            </a:solidFill>
          </a:endParaRPr>
        </a:p>
      </dgm:t>
    </dgm:pt>
    <dgm:pt modelId="{FBCE0645-B9B2-4DBB-847F-37F304651D7D}">
      <dgm:prSet phldrT="[Texto]" custT="1"/>
      <dgm:spPr/>
      <dgm:t>
        <a:bodyPr/>
        <a:lstStyle/>
        <a:p>
          <a:r>
            <a:rPr lang="pt-BR" sz="4400" b="1" dirty="0" smtClean="0">
              <a:solidFill>
                <a:schemeClr val="tx1"/>
              </a:solidFill>
            </a:rPr>
            <a:t>Início de Estágios </a:t>
          </a:r>
          <a:endParaRPr lang="pt-BR" sz="4400" b="1" dirty="0">
            <a:solidFill>
              <a:schemeClr val="tx1"/>
            </a:solidFill>
          </a:endParaRPr>
        </a:p>
      </dgm:t>
    </dgm:pt>
    <dgm:pt modelId="{229BC043-84CF-444E-A14C-B6DD54A4281A}" type="parTrans" cxnId="{2FE002DB-0CAD-4E0E-8A7E-3BCA20B94400}">
      <dgm:prSet/>
      <dgm:spPr/>
      <dgm:t>
        <a:bodyPr/>
        <a:lstStyle/>
        <a:p>
          <a:endParaRPr lang="pt-BR" sz="4400">
            <a:solidFill>
              <a:schemeClr val="tx1"/>
            </a:solidFill>
          </a:endParaRPr>
        </a:p>
      </dgm:t>
    </dgm:pt>
    <dgm:pt modelId="{54203205-D2D5-44EC-AA60-0F2483AE0719}" type="sibTrans" cxnId="{2FE002DB-0CAD-4E0E-8A7E-3BCA20B94400}">
      <dgm:prSet/>
      <dgm:spPr/>
      <dgm:t>
        <a:bodyPr/>
        <a:lstStyle/>
        <a:p>
          <a:endParaRPr lang="pt-BR" sz="4400">
            <a:solidFill>
              <a:schemeClr val="tx1"/>
            </a:solidFill>
          </a:endParaRPr>
        </a:p>
      </dgm:t>
    </dgm:pt>
    <dgm:pt modelId="{A6CE5661-FDAD-4DAC-8E1C-43E8EC59930D}">
      <dgm:prSet phldrT="[Texto]" custT="1"/>
      <dgm:spPr/>
      <dgm:t>
        <a:bodyPr/>
        <a:lstStyle/>
        <a:p>
          <a:r>
            <a:rPr lang="pt-BR" sz="4400" b="1" dirty="0" smtClean="0">
              <a:solidFill>
                <a:schemeClr val="tx1"/>
              </a:solidFill>
            </a:rPr>
            <a:t>01/09 de 2017</a:t>
          </a:r>
          <a:endParaRPr lang="pt-BR" sz="4400" b="1" dirty="0">
            <a:solidFill>
              <a:schemeClr val="tx1"/>
            </a:solidFill>
          </a:endParaRPr>
        </a:p>
      </dgm:t>
    </dgm:pt>
    <dgm:pt modelId="{319D4607-AE58-417E-A08B-3C6AB54C83BB}" type="parTrans" cxnId="{B805F8E1-AE0F-418A-92FA-D4DDAA27DE07}">
      <dgm:prSet/>
      <dgm:spPr/>
      <dgm:t>
        <a:bodyPr/>
        <a:lstStyle/>
        <a:p>
          <a:endParaRPr lang="pt-BR" sz="4400">
            <a:solidFill>
              <a:schemeClr val="tx1"/>
            </a:solidFill>
          </a:endParaRPr>
        </a:p>
      </dgm:t>
    </dgm:pt>
    <dgm:pt modelId="{C8D4E55D-EA82-42B8-BDA8-96F891AC1051}" type="sibTrans" cxnId="{B805F8E1-AE0F-418A-92FA-D4DDAA27DE07}">
      <dgm:prSet/>
      <dgm:spPr/>
      <dgm:t>
        <a:bodyPr/>
        <a:lstStyle/>
        <a:p>
          <a:endParaRPr lang="pt-BR" sz="4400">
            <a:solidFill>
              <a:schemeClr val="tx1"/>
            </a:solidFill>
          </a:endParaRPr>
        </a:p>
      </dgm:t>
    </dgm:pt>
    <dgm:pt modelId="{B41C8966-7668-4C55-A138-F51D54CD53D6}">
      <dgm:prSet phldrT="[Texto]" custT="1"/>
      <dgm:spPr/>
      <dgm:t>
        <a:bodyPr/>
        <a:lstStyle/>
        <a:p>
          <a:r>
            <a:rPr lang="pt-BR" sz="4400" b="1" dirty="0" smtClean="0">
              <a:solidFill>
                <a:schemeClr val="tx1"/>
              </a:solidFill>
            </a:rPr>
            <a:t>Assinatura de Termo de Compromisso</a:t>
          </a:r>
          <a:endParaRPr lang="pt-BR" sz="4400" b="1" dirty="0">
            <a:solidFill>
              <a:schemeClr val="tx1"/>
            </a:solidFill>
          </a:endParaRPr>
        </a:p>
      </dgm:t>
    </dgm:pt>
    <dgm:pt modelId="{6DB36E94-0184-48AC-82D0-93BF8E22DA93}" type="sibTrans" cxnId="{0B81684C-E4D0-4A87-B886-8DE4FF400162}">
      <dgm:prSet/>
      <dgm:spPr/>
      <dgm:t>
        <a:bodyPr/>
        <a:lstStyle/>
        <a:p>
          <a:endParaRPr lang="pt-BR" sz="4400">
            <a:solidFill>
              <a:schemeClr val="tx1"/>
            </a:solidFill>
          </a:endParaRPr>
        </a:p>
      </dgm:t>
    </dgm:pt>
    <dgm:pt modelId="{7C1D8971-619B-4DDB-995B-153063C7404E}" type="parTrans" cxnId="{0B81684C-E4D0-4A87-B886-8DE4FF400162}">
      <dgm:prSet/>
      <dgm:spPr/>
      <dgm:t>
        <a:bodyPr/>
        <a:lstStyle/>
        <a:p>
          <a:endParaRPr lang="pt-BR" sz="4400">
            <a:solidFill>
              <a:schemeClr val="tx1"/>
            </a:solidFill>
          </a:endParaRPr>
        </a:p>
      </dgm:t>
    </dgm:pt>
    <dgm:pt modelId="{1790DEFE-7FDE-4918-BEA4-956BA1B259DA}" type="pres">
      <dgm:prSet presAssocID="{AFC7ADA3-F68D-4CE9-9CFC-988C8A69140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65D1A9E6-6B08-4E95-9C93-27722C4739E9}" type="pres">
      <dgm:prSet presAssocID="{B41C8966-7668-4C55-A138-F51D54CD53D6}" presName="linNode" presStyleCnt="0"/>
      <dgm:spPr/>
      <dgm:t>
        <a:bodyPr/>
        <a:lstStyle/>
        <a:p>
          <a:endParaRPr lang="pt-BR"/>
        </a:p>
      </dgm:t>
    </dgm:pt>
    <dgm:pt modelId="{8B82071F-DBD4-40B2-AD0C-2BE146A06205}" type="pres">
      <dgm:prSet presAssocID="{B41C8966-7668-4C55-A138-F51D54CD53D6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52518C-1BD1-4F91-8240-C78CF6BCDA28}" type="pres">
      <dgm:prSet presAssocID="{B41C8966-7668-4C55-A138-F51D54CD53D6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EBA3E73-9A61-41D9-9ECA-13896AF3ED6A}" type="pres">
      <dgm:prSet presAssocID="{6DB36E94-0184-48AC-82D0-93BF8E22DA93}" presName="sp" presStyleCnt="0"/>
      <dgm:spPr/>
      <dgm:t>
        <a:bodyPr/>
        <a:lstStyle/>
        <a:p>
          <a:endParaRPr lang="pt-BR"/>
        </a:p>
      </dgm:t>
    </dgm:pt>
    <dgm:pt modelId="{DEFDAFC7-019D-4C49-A0CA-B1854F08F262}" type="pres">
      <dgm:prSet presAssocID="{FBCE0645-B9B2-4DBB-847F-37F304651D7D}" presName="linNode" presStyleCnt="0"/>
      <dgm:spPr/>
      <dgm:t>
        <a:bodyPr/>
        <a:lstStyle/>
        <a:p>
          <a:endParaRPr lang="pt-BR"/>
        </a:p>
      </dgm:t>
    </dgm:pt>
    <dgm:pt modelId="{1065615C-8121-4227-889B-E1CDC841DF35}" type="pres">
      <dgm:prSet presAssocID="{FBCE0645-B9B2-4DBB-847F-37F304651D7D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E093D33-7F2F-49DD-8AED-63D2E093B06E}" type="pres">
      <dgm:prSet presAssocID="{FBCE0645-B9B2-4DBB-847F-37F304651D7D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B805F8E1-AE0F-418A-92FA-D4DDAA27DE07}" srcId="{FBCE0645-B9B2-4DBB-847F-37F304651D7D}" destId="{A6CE5661-FDAD-4DAC-8E1C-43E8EC59930D}" srcOrd="0" destOrd="0" parTransId="{319D4607-AE58-417E-A08B-3C6AB54C83BB}" sibTransId="{C8D4E55D-EA82-42B8-BDA8-96F891AC1051}"/>
    <dgm:cxn modelId="{8D4B53D9-91A9-433B-B54E-2E19FE0E9D2C}" type="presOf" srcId="{FBCE0645-B9B2-4DBB-847F-37F304651D7D}" destId="{1065615C-8121-4227-889B-E1CDC841DF35}" srcOrd="0" destOrd="0" presId="urn:microsoft.com/office/officeart/2005/8/layout/vList5"/>
    <dgm:cxn modelId="{2B04E47D-496C-45B6-BF62-23B0D7A1DD79}" type="presOf" srcId="{CC8FD811-582D-4DF7-8CFB-002A66A0C333}" destId="{2752518C-1BD1-4F91-8240-C78CF6BCDA28}" srcOrd="0" destOrd="0" presId="urn:microsoft.com/office/officeart/2005/8/layout/vList5"/>
    <dgm:cxn modelId="{54892CED-B846-4355-9DE3-E43E64A5AB3D}" type="presOf" srcId="{B41C8966-7668-4C55-A138-F51D54CD53D6}" destId="{8B82071F-DBD4-40B2-AD0C-2BE146A06205}" srcOrd="0" destOrd="0" presId="urn:microsoft.com/office/officeart/2005/8/layout/vList5"/>
    <dgm:cxn modelId="{0B81684C-E4D0-4A87-B886-8DE4FF400162}" srcId="{AFC7ADA3-F68D-4CE9-9CFC-988C8A691402}" destId="{B41C8966-7668-4C55-A138-F51D54CD53D6}" srcOrd="0" destOrd="0" parTransId="{7C1D8971-619B-4DDB-995B-153063C7404E}" sibTransId="{6DB36E94-0184-48AC-82D0-93BF8E22DA93}"/>
    <dgm:cxn modelId="{C7225D8F-9F72-4888-8305-88916AF34422}" srcId="{B41C8966-7668-4C55-A138-F51D54CD53D6}" destId="{CC8FD811-582D-4DF7-8CFB-002A66A0C333}" srcOrd="0" destOrd="0" parTransId="{70388BB3-E050-429F-92F1-CD113117B0CF}" sibTransId="{0BF6BBD6-4BF1-4204-A11D-7319A513BF0B}"/>
    <dgm:cxn modelId="{2FE002DB-0CAD-4E0E-8A7E-3BCA20B94400}" srcId="{AFC7ADA3-F68D-4CE9-9CFC-988C8A691402}" destId="{FBCE0645-B9B2-4DBB-847F-37F304651D7D}" srcOrd="1" destOrd="0" parTransId="{229BC043-84CF-444E-A14C-B6DD54A4281A}" sibTransId="{54203205-D2D5-44EC-AA60-0F2483AE0719}"/>
    <dgm:cxn modelId="{C77E9ADF-2561-4895-8DDE-85872DD67EED}" type="presOf" srcId="{AFC7ADA3-F68D-4CE9-9CFC-988C8A691402}" destId="{1790DEFE-7FDE-4918-BEA4-956BA1B259DA}" srcOrd="0" destOrd="0" presId="urn:microsoft.com/office/officeart/2005/8/layout/vList5"/>
    <dgm:cxn modelId="{97D84D2F-9251-4758-8BFD-078FC91C8DBD}" type="presOf" srcId="{A6CE5661-FDAD-4DAC-8E1C-43E8EC59930D}" destId="{2E093D33-7F2F-49DD-8AED-63D2E093B06E}" srcOrd="0" destOrd="0" presId="urn:microsoft.com/office/officeart/2005/8/layout/vList5"/>
    <dgm:cxn modelId="{833AA7A8-5474-4570-8F87-BB3D4BF75B1C}" type="presParOf" srcId="{1790DEFE-7FDE-4918-BEA4-956BA1B259DA}" destId="{65D1A9E6-6B08-4E95-9C93-27722C4739E9}" srcOrd="0" destOrd="0" presId="urn:microsoft.com/office/officeart/2005/8/layout/vList5"/>
    <dgm:cxn modelId="{F0ACABE7-8C15-4F25-A2CA-1BD0A63A838E}" type="presParOf" srcId="{65D1A9E6-6B08-4E95-9C93-27722C4739E9}" destId="{8B82071F-DBD4-40B2-AD0C-2BE146A06205}" srcOrd="0" destOrd="0" presId="urn:microsoft.com/office/officeart/2005/8/layout/vList5"/>
    <dgm:cxn modelId="{62897B8C-2CEB-4829-B9EC-74751A09C085}" type="presParOf" srcId="{65D1A9E6-6B08-4E95-9C93-27722C4739E9}" destId="{2752518C-1BD1-4F91-8240-C78CF6BCDA28}" srcOrd="1" destOrd="0" presId="urn:microsoft.com/office/officeart/2005/8/layout/vList5"/>
    <dgm:cxn modelId="{48C205CB-DEE7-4096-B7F0-4ABF558A58A7}" type="presParOf" srcId="{1790DEFE-7FDE-4918-BEA4-956BA1B259DA}" destId="{5EBA3E73-9A61-41D9-9ECA-13896AF3ED6A}" srcOrd="1" destOrd="0" presId="urn:microsoft.com/office/officeart/2005/8/layout/vList5"/>
    <dgm:cxn modelId="{EB255CED-2255-4C5E-A21A-649B0C6F0DAD}" type="presParOf" srcId="{1790DEFE-7FDE-4918-BEA4-956BA1B259DA}" destId="{DEFDAFC7-019D-4C49-A0CA-B1854F08F262}" srcOrd="2" destOrd="0" presId="urn:microsoft.com/office/officeart/2005/8/layout/vList5"/>
    <dgm:cxn modelId="{9E7CCE06-1856-4D23-9214-417627BA2202}" type="presParOf" srcId="{DEFDAFC7-019D-4C49-A0CA-B1854F08F262}" destId="{1065615C-8121-4227-889B-E1CDC841DF35}" srcOrd="0" destOrd="0" presId="urn:microsoft.com/office/officeart/2005/8/layout/vList5"/>
    <dgm:cxn modelId="{39AFF9A4-FFBF-499D-B136-BBAEB5639FF6}" type="presParOf" srcId="{DEFDAFC7-019D-4C49-A0CA-B1854F08F262}" destId="{2E093D33-7F2F-49DD-8AED-63D2E093B06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69963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35814" y="13010554"/>
            <a:ext cx="494513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617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061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506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50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95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39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284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7288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173361" marR="0" indent="-617361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Pablo.santiago@mauriciodenassau.edu.br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TEMPLATE_CAPA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aixaDeTexto 2"/>
          <p:cNvSpPr txBox="1"/>
          <p:nvPr/>
        </p:nvSpPr>
        <p:spPr>
          <a:xfrm>
            <a:off x="471055" y="471054"/>
            <a:ext cx="2189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MKT-MDL-01</a:t>
            </a:r>
            <a:endParaRPr lang="pt-BR" sz="1600" dirty="0"/>
          </a:p>
          <a:p>
            <a:r>
              <a:rPr lang="pt-BR" sz="1600" dirty="0"/>
              <a:t>Versão </a:t>
            </a:r>
            <a:r>
              <a:rPr lang="pt-BR" sz="1600" dirty="0" smtClean="0"/>
              <a:t>03</a:t>
            </a:r>
            <a:endParaRPr lang="pt-BR" sz="1600" dirty="0"/>
          </a:p>
          <a:p>
            <a:endParaRPr lang="pt-BR" sz="11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28055" y="3484269"/>
            <a:ext cx="11713326" cy="4718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pt-BR" sz="8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NÚCLEO DE ESTÁGIOS SUPERVISIONADOS</a:t>
            </a:r>
            <a:endParaRPr lang="pt-BR" sz="8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TEMPLATE_miolo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8855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2788136" y="6681289"/>
            <a:ext cx="1880772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6" name="Shape 134"/>
          <p:cNvSpPr/>
          <p:nvPr/>
        </p:nvSpPr>
        <p:spPr>
          <a:xfrm>
            <a:off x="2305536" y="4915383"/>
            <a:ext cx="18551050" cy="7383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912813">
              <a:buFontTx/>
              <a:buChar char="-"/>
            </a:pPr>
            <a:r>
              <a:rPr lang="pt-BR" sz="4800" dirty="0" smtClean="0"/>
              <a:t> 3 </a:t>
            </a:r>
            <a:r>
              <a:rPr lang="pt-BR" sz="4800" dirty="0"/>
              <a:t>dias consecutivos de faltas sem justificativa prévia</a:t>
            </a:r>
          </a:p>
          <a:p>
            <a:pPr defTabSz="912813"/>
            <a:r>
              <a:rPr lang="pt-BR" sz="4800" dirty="0"/>
              <a:t>(</a:t>
            </a:r>
            <a:r>
              <a:rPr lang="pt-BR" sz="4800" b="1" dirty="0">
                <a:solidFill>
                  <a:srgbClr val="FF0000"/>
                </a:solidFill>
              </a:rPr>
              <a:t>ABANDONO DE CAMPO</a:t>
            </a:r>
            <a:r>
              <a:rPr lang="pt-BR" sz="4800" dirty="0"/>
              <a:t>);</a:t>
            </a:r>
          </a:p>
          <a:p>
            <a:pPr defTabSz="912813"/>
            <a:endParaRPr lang="pt-BR" sz="4800" dirty="0"/>
          </a:p>
          <a:p>
            <a:pPr defTabSz="912813">
              <a:buFontTx/>
              <a:buChar char="-"/>
            </a:pPr>
            <a:r>
              <a:rPr lang="pt-BR" sz="4800" dirty="0"/>
              <a:t> Ser devolvido de campo pelo preceptor em serviço;</a:t>
            </a:r>
          </a:p>
          <a:p>
            <a:pPr defTabSz="912813">
              <a:buFontTx/>
              <a:buChar char="-"/>
            </a:pPr>
            <a:endParaRPr lang="pt-BR" sz="4800" dirty="0"/>
          </a:p>
          <a:p>
            <a:pPr defTabSz="912813">
              <a:buFontTx/>
              <a:buChar char="-"/>
            </a:pPr>
            <a:r>
              <a:rPr lang="pt-BR" sz="4800" dirty="0"/>
              <a:t> Não entregar o relatório final dentro do prazo;</a:t>
            </a:r>
          </a:p>
          <a:p>
            <a:pPr defTabSz="912813">
              <a:buFontTx/>
              <a:buChar char="-"/>
            </a:pPr>
            <a:endParaRPr lang="pt-BR" sz="4800" dirty="0"/>
          </a:p>
          <a:p>
            <a:pPr defTabSz="912813">
              <a:buFontTx/>
              <a:buChar char="-"/>
            </a:pPr>
            <a:r>
              <a:rPr lang="pt-BR" sz="4800" dirty="0"/>
              <a:t> Nota do campo </a:t>
            </a:r>
            <a:r>
              <a:rPr lang="pt-BR" sz="4800" b="1" dirty="0">
                <a:solidFill>
                  <a:srgbClr val="FF0000"/>
                </a:solidFill>
              </a:rPr>
              <a:t>MENOR</a:t>
            </a:r>
            <a:r>
              <a:rPr lang="pt-BR" sz="4800" dirty="0"/>
              <a:t> que 7,0.</a:t>
            </a:r>
          </a:p>
          <a:p>
            <a:pPr defTabSz="912813">
              <a:buFontTx/>
              <a:buChar char="-"/>
            </a:pPr>
            <a:endParaRPr lang="pt-BR" sz="4800" dirty="0"/>
          </a:p>
          <a:p>
            <a:pPr algn="just" defTabSz="912813">
              <a:lnSpc>
                <a:spcPct val="80000"/>
              </a:lnSpc>
            </a:pPr>
            <a:endParaRPr lang="pt-BR" sz="4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71055" y="471054"/>
            <a:ext cx="2189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MKT-MDL-01</a:t>
            </a:r>
            <a:endParaRPr lang="pt-BR" sz="1600" dirty="0"/>
          </a:p>
          <a:p>
            <a:r>
              <a:rPr lang="pt-BR" sz="1600" dirty="0"/>
              <a:t>Versão </a:t>
            </a:r>
            <a:r>
              <a:rPr lang="pt-BR" sz="1600" dirty="0" smtClean="0"/>
              <a:t>03</a:t>
            </a:r>
            <a:endParaRPr lang="pt-BR" sz="1600" dirty="0"/>
          </a:p>
          <a:p>
            <a:endParaRPr lang="pt-BR" sz="11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305536" y="604716"/>
            <a:ext cx="18551050" cy="157242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1437" tIns="71437" rIns="71437" bIns="71437" anchor="ctr">
            <a:norm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pt-BR" sz="6000" b="1" dirty="0" smtClean="0">
                <a:solidFill>
                  <a:schemeClr val="bg1"/>
                </a:solidFill>
              </a:rPr>
              <a:t>REPROVAÇÃO</a:t>
            </a:r>
            <a:endParaRPr lang="pt-B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9077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TEMPLATE_miolo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8855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2788136" y="6681289"/>
            <a:ext cx="1880772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6" name="Shape 134"/>
          <p:cNvSpPr/>
          <p:nvPr/>
        </p:nvSpPr>
        <p:spPr>
          <a:xfrm>
            <a:off x="2305536" y="4176719"/>
            <a:ext cx="18551050" cy="8860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912813"/>
            <a:r>
              <a:rPr lang="pt-BR" sz="4800" dirty="0" smtClean="0"/>
              <a:t>	Coeficiente </a:t>
            </a:r>
            <a:r>
              <a:rPr lang="pt-BR" sz="4800" dirty="0"/>
              <a:t>de rendimento (</a:t>
            </a:r>
            <a:r>
              <a:rPr lang="pt-BR" sz="4800" b="1" dirty="0"/>
              <a:t>MÉDIA GLOBAL</a:t>
            </a:r>
            <a:r>
              <a:rPr lang="pt-BR" sz="4800" dirty="0"/>
              <a:t>);</a:t>
            </a:r>
          </a:p>
          <a:p>
            <a:pPr defTabSz="912813"/>
            <a:r>
              <a:rPr lang="pt-BR" sz="4800" dirty="0"/>
              <a:t>	</a:t>
            </a:r>
          </a:p>
          <a:p>
            <a:pPr defTabSz="912813"/>
            <a:r>
              <a:rPr lang="pt-BR" sz="4800" dirty="0"/>
              <a:t>	Preenchimento da Ficha de atendimento:</a:t>
            </a:r>
          </a:p>
          <a:p>
            <a:pPr defTabSz="912813"/>
            <a:r>
              <a:rPr lang="pt-BR" sz="4800" dirty="0"/>
              <a:t>   	Com 3 opções de escolha;</a:t>
            </a:r>
          </a:p>
          <a:p>
            <a:pPr defTabSz="912813"/>
            <a:r>
              <a:rPr lang="pt-BR" sz="4800" dirty="0"/>
              <a:t>    	Turno disponível para o estágio.</a:t>
            </a:r>
          </a:p>
          <a:p>
            <a:pPr defTabSz="912813"/>
            <a:endParaRPr lang="pt-BR" sz="4800" dirty="0"/>
          </a:p>
          <a:p>
            <a:pPr defTabSz="912813">
              <a:buFontTx/>
              <a:buChar char="-"/>
            </a:pPr>
            <a:endParaRPr lang="pt-BR" sz="4800" dirty="0"/>
          </a:p>
          <a:p>
            <a:pPr defTabSz="912813">
              <a:buFontTx/>
              <a:buChar char="-"/>
            </a:pPr>
            <a:endParaRPr lang="pt-BR" sz="4800" dirty="0"/>
          </a:p>
          <a:p>
            <a:pPr defTabSz="912813"/>
            <a:endParaRPr lang="pt-BR" sz="4800" dirty="0"/>
          </a:p>
          <a:p>
            <a:pPr defTabSz="912813"/>
            <a:endParaRPr lang="pt-BR" sz="4800" dirty="0"/>
          </a:p>
          <a:p>
            <a:pPr defTabSz="912813">
              <a:buFontTx/>
              <a:buChar char="-"/>
            </a:pPr>
            <a:endParaRPr lang="pt-BR" sz="4800" dirty="0"/>
          </a:p>
          <a:p>
            <a:pPr algn="just" defTabSz="912813">
              <a:lnSpc>
                <a:spcPct val="80000"/>
              </a:lnSpc>
            </a:pPr>
            <a:endParaRPr lang="pt-BR" sz="4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71055" y="471054"/>
            <a:ext cx="2189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MKT-MDL-01</a:t>
            </a:r>
            <a:endParaRPr lang="pt-BR" sz="1600" dirty="0"/>
          </a:p>
          <a:p>
            <a:r>
              <a:rPr lang="pt-BR" sz="1600" dirty="0"/>
              <a:t>Versão </a:t>
            </a:r>
            <a:r>
              <a:rPr lang="pt-BR" sz="1600" dirty="0" smtClean="0"/>
              <a:t>03</a:t>
            </a:r>
            <a:endParaRPr lang="pt-BR" sz="1600" dirty="0"/>
          </a:p>
          <a:p>
            <a:endParaRPr lang="pt-BR" sz="11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305536" y="604716"/>
            <a:ext cx="18551050" cy="157242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1437" tIns="71437" rIns="71437" bIns="71437" anchor="ctr">
            <a:norm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pt-BR" sz="6000" b="1" dirty="0" smtClean="0">
                <a:solidFill>
                  <a:schemeClr val="bg1"/>
                </a:solidFill>
              </a:rPr>
              <a:t>LOTAÇÃO</a:t>
            </a:r>
            <a:endParaRPr lang="pt-BR" sz="6000" b="1" dirty="0">
              <a:solidFill>
                <a:schemeClr val="bg1"/>
              </a:solidFill>
            </a:endParaRPr>
          </a:p>
        </p:txBody>
      </p:sp>
      <p:pic>
        <p:nvPicPr>
          <p:cNvPr id="7" name="Picture 4" descr="http://www.casaconhecimento.com.br/blog/wp-content/uploads/Right-or-Wrong-Butt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05482" y="9155305"/>
            <a:ext cx="8078154" cy="38819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8990319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TEMPLATE_miolo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64273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2788136" y="6681289"/>
            <a:ext cx="1880772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6" name="Shape 134"/>
          <p:cNvSpPr/>
          <p:nvPr/>
        </p:nvSpPr>
        <p:spPr>
          <a:xfrm>
            <a:off x="2305536" y="3068724"/>
            <a:ext cx="18551050" cy="11076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608013" indent="-608013" algn="just" defTabSz="912813"/>
            <a:r>
              <a:rPr lang="pt-BR" sz="4800" dirty="0" smtClean="0"/>
              <a:t>	</a:t>
            </a:r>
            <a:r>
              <a:rPr lang="pt-BR" sz="4800" dirty="0"/>
              <a:t>1. Captação da vaga será competência do aluno;</a:t>
            </a:r>
          </a:p>
          <a:p>
            <a:pPr marL="608013" indent="-608013" algn="just" defTabSz="912813"/>
            <a:endParaRPr lang="pt-BR" sz="4800" dirty="0"/>
          </a:p>
          <a:p>
            <a:pPr marL="608013" indent="-608013" algn="just" defTabSz="912813"/>
            <a:r>
              <a:rPr lang="pt-BR" sz="4800" dirty="0"/>
              <a:t>	2. Solicitar através da ficha de atendimento a emissão do ofício da UNINASSAU para auxiliar na captação de vaga</a:t>
            </a:r>
          </a:p>
          <a:p>
            <a:pPr marL="608013" indent="-608013" algn="just" defTabSz="912813"/>
            <a:endParaRPr lang="pt-BR" sz="4800" dirty="0">
              <a:solidFill>
                <a:schemeClr val="hlink"/>
              </a:solidFill>
              <a:latin typeface="Calibri" pitchFamily="34" charset="0"/>
            </a:endParaRPr>
          </a:p>
          <a:p>
            <a:pPr marL="608013" indent="-608013" algn="just" defTabSz="912813"/>
            <a:endParaRPr lang="pt-BR" sz="4800" dirty="0">
              <a:solidFill>
                <a:schemeClr val="hlink"/>
              </a:solidFill>
              <a:latin typeface="Calibri" pitchFamily="34" charset="0"/>
            </a:endParaRPr>
          </a:p>
          <a:p>
            <a:pPr marL="608013" indent="-608013" algn="just" defTabSz="912813"/>
            <a:r>
              <a:rPr lang="pt-BR" sz="4800" dirty="0">
                <a:solidFill>
                  <a:schemeClr val="hlink"/>
                </a:solidFill>
                <a:latin typeface="Calibri" pitchFamily="34" charset="0"/>
              </a:rPr>
              <a:t>      *O ofício será preparado pela Gerência de Estágios, ficando pronto em 5 dias úteis.</a:t>
            </a:r>
            <a:endParaRPr lang="pt-BR" sz="4800" dirty="0"/>
          </a:p>
          <a:p>
            <a:pPr defTabSz="912813"/>
            <a:endParaRPr lang="pt-BR" sz="4800" dirty="0"/>
          </a:p>
          <a:p>
            <a:pPr defTabSz="912813">
              <a:buFontTx/>
              <a:buChar char="-"/>
            </a:pPr>
            <a:endParaRPr lang="pt-BR" sz="4800" dirty="0"/>
          </a:p>
          <a:p>
            <a:pPr defTabSz="912813">
              <a:buFontTx/>
              <a:buChar char="-"/>
            </a:pPr>
            <a:endParaRPr lang="pt-BR" sz="4800" dirty="0"/>
          </a:p>
          <a:p>
            <a:pPr defTabSz="912813"/>
            <a:endParaRPr lang="pt-BR" sz="4800" dirty="0"/>
          </a:p>
          <a:p>
            <a:pPr defTabSz="912813"/>
            <a:endParaRPr lang="pt-BR" sz="4800" dirty="0"/>
          </a:p>
          <a:p>
            <a:pPr defTabSz="912813">
              <a:buFontTx/>
              <a:buChar char="-"/>
            </a:pPr>
            <a:endParaRPr lang="pt-BR" sz="4800" dirty="0"/>
          </a:p>
          <a:p>
            <a:pPr algn="just" defTabSz="912813">
              <a:lnSpc>
                <a:spcPct val="80000"/>
              </a:lnSpc>
            </a:pPr>
            <a:endParaRPr lang="pt-BR" sz="4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71055" y="471054"/>
            <a:ext cx="2189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MKT-MDL-01</a:t>
            </a:r>
            <a:endParaRPr lang="pt-BR" sz="1600" dirty="0"/>
          </a:p>
          <a:p>
            <a:r>
              <a:rPr lang="pt-BR" sz="1600" dirty="0"/>
              <a:t>Versão </a:t>
            </a:r>
            <a:r>
              <a:rPr lang="pt-BR" sz="1600" dirty="0" smtClean="0"/>
              <a:t>03</a:t>
            </a:r>
            <a:endParaRPr lang="pt-BR" sz="1600" dirty="0"/>
          </a:p>
          <a:p>
            <a:endParaRPr lang="pt-BR" sz="11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305536" y="604716"/>
            <a:ext cx="18551050" cy="157242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1437" tIns="71437" rIns="71437" bIns="71437" anchor="ctr">
            <a:norm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pt-BR" sz="6000" b="1" dirty="0" smtClean="0">
                <a:solidFill>
                  <a:schemeClr val="bg1"/>
                </a:solidFill>
              </a:rPr>
              <a:t>VAGA</a:t>
            </a:r>
            <a:endParaRPr lang="pt-B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2104000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TEMPLATE_miolo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2788136" y="6681289"/>
            <a:ext cx="1880772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6" name="Shape 134"/>
          <p:cNvSpPr/>
          <p:nvPr/>
        </p:nvSpPr>
        <p:spPr>
          <a:xfrm>
            <a:off x="2305536" y="4065920"/>
            <a:ext cx="18551050" cy="908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531813" indent="-531813" algn="just" defTabSz="912813">
              <a:lnSpc>
                <a:spcPct val="90000"/>
              </a:lnSpc>
            </a:pPr>
            <a:r>
              <a:rPr lang="pt-BR" sz="4800" dirty="0" smtClean="0"/>
              <a:t>	</a:t>
            </a:r>
            <a:r>
              <a:rPr lang="pt-BR" sz="4800" dirty="0"/>
              <a:t>3. Trazer uma declaração da empresa em papel timbrado (</a:t>
            </a:r>
            <a:r>
              <a:rPr lang="pt-BR" sz="4800" dirty="0">
                <a:solidFill>
                  <a:schemeClr val="folHlink"/>
                </a:solidFill>
              </a:rPr>
              <a:t>logomarca</a:t>
            </a:r>
            <a:r>
              <a:rPr lang="pt-BR" sz="4800" dirty="0"/>
              <a:t>), assinada e carimbada pelo responsável, dizendo:</a:t>
            </a:r>
          </a:p>
          <a:p>
            <a:pPr marL="531813" indent="-531813" algn="just" defTabSz="912813">
              <a:lnSpc>
                <a:spcPct val="90000"/>
              </a:lnSpc>
            </a:pPr>
            <a:endParaRPr lang="pt-BR" sz="4800" dirty="0"/>
          </a:p>
          <a:p>
            <a:pPr marL="531813" indent="-531813" algn="just" defTabSz="912813">
              <a:lnSpc>
                <a:spcPct val="90000"/>
              </a:lnSpc>
            </a:pPr>
            <a:r>
              <a:rPr lang="pt-BR" sz="4800" dirty="0"/>
              <a:t>      	</a:t>
            </a:r>
            <a:r>
              <a:rPr lang="pt-BR" sz="4800" dirty="0">
                <a:solidFill>
                  <a:srgbClr val="008000"/>
                </a:solidFill>
              </a:rPr>
              <a:t>Disponibilizamos uma vaga para aluno “X”, CPF 000.000.000-00, realizar estágio “X” na Unidade “X”, no período de (Início e término), sob a orientação de (nome do odontólogo e número do CRO).</a:t>
            </a:r>
          </a:p>
          <a:p>
            <a:pPr defTabSz="912813">
              <a:buFontTx/>
              <a:buChar char="-"/>
            </a:pPr>
            <a:endParaRPr lang="pt-BR" sz="4800" dirty="0"/>
          </a:p>
          <a:p>
            <a:pPr defTabSz="912813">
              <a:buFontTx/>
              <a:buChar char="-"/>
            </a:pPr>
            <a:endParaRPr lang="pt-BR" sz="4800" dirty="0"/>
          </a:p>
          <a:p>
            <a:pPr defTabSz="912813"/>
            <a:endParaRPr lang="pt-BR" sz="4800" dirty="0"/>
          </a:p>
          <a:p>
            <a:pPr defTabSz="912813"/>
            <a:endParaRPr lang="pt-BR" sz="4800" dirty="0"/>
          </a:p>
          <a:p>
            <a:pPr defTabSz="912813">
              <a:buFontTx/>
              <a:buChar char="-"/>
            </a:pPr>
            <a:endParaRPr lang="pt-BR" sz="4800" dirty="0"/>
          </a:p>
          <a:p>
            <a:pPr algn="just" defTabSz="912813">
              <a:lnSpc>
                <a:spcPct val="80000"/>
              </a:lnSpc>
            </a:pPr>
            <a:endParaRPr lang="pt-BR" sz="4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71055" y="471054"/>
            <a:ext cx="2189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MKT-MDL-01</a:t>
            </a:r>
            <a:endParaRPr lang="pt-BR" sz="1600" dirty="0"/>
          </a:p>
          <a:p>
            <a:r>
              <a:rPr lang="pt-BR" sz="1600" dirty="0"/>
              <a:t>Versão </a:t>
            </a:r>
            <a:r>
              <a:rPr lang="pt-BR" sz="1600" dirty="0" smtClean="0"/>
              <a:t>03</a:t>
            </a:r>
            <a:endParaRPr lang="pt-BR" sz="1600" dirty="0"/>
          </a:p>
          <a:p>
            <a:endParaRPr lang="pt-BR" sz="11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305536" y="604716"/>
            <a:ext cx="18551050" cy="157242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1437" tIns="71437" rIns="71437" bIns="71437" anchor="ctr">
            <a:norm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pt-BR" sz="6000" b="1" dirty="0" smtClean="0">
                <a:solidFill>
                  <a:schemeClr val="bg1"/>
                </a:solidFill>
              </a:rPr>
              <a:t>VAGA </a:t>
            </a:r>
            <a:endParaRPr lang="pt-B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66470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TEMPLATE_miolo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8855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2788136" y="6681289"/>
            <a:ext cx="1880772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8" name="CaixaDeTexto 7"/>
          <p:cNvSpPr txBox="1"/>
          <p:nvPr/>
        </p:nvSpPr>
        <p:spPr>
          <a:xfrm>
            <a:off x="471055" y="471054"/>
            <a:ext cx="2189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MKT-MDL-01</a:t>
            </a:r>
            <a:endParaRPr lang="pt-BR" sz="1600" dirty="0"/>
          </a:p>
          <a:p>
            <a:r>
              <a:rPr lang="pt-BR" sz="1600" dirty="0"/>
              <a:t>Versão </a:t>
            </a:r>
            <a:r>
              <a:rPr lang="pt-BR" sz="1600" dirty="0" smtClean="0"/>
              <a:t>03</a:t>
            </a:r>
            <a:endParaRPr lang="pt-BR" sz="1600" dirty="0"/>
          </a:p>
          <a:p>
            <a:endParaRPr lang="pt-BR" sz="11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305536" y="604716"/>
            <a:ext cx="18551050" cy="157242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1437" tIns="71437" rIns="71437" bIns="71437" anchor="ctr">
            <a:norm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pt-BR" sz="6000" b="1" dirty="0" smtClean="0">
                <a:solidFill>
                  <a:schemeClr val="bg1"/>
                </a:solidFill>
              </a:rPr>
              <a:t>PERÍODO DAS ATIVIDADES</a:t>
            </a:r>
            <a:endParaRPr lang="pt-BR" sz="60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xmlns="" val="1566179289"/>
              </p:ext>
            </p:extLst>
          </p:nvPr>
        </p:nvGraphicFramePr>
        <p:xfrm>
          <a:off x="2660072" y="4056532"/>
          <a:ext cx="18196513" cy="6161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2305535" y="11430000"/>
            <a:ext cx="18551049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1813" indent="-531813" algn="just" defTabSz="912813">
              <a:lnSpc>
                <a:spcPct val="90000"/>
              </a:lnSpc>
            </a:pPr>
            <a:endParaRPr lang="pt-BR" sz="3200" dirty="0" smtClean="0">
              <a:solidFill>
                <a:srgbClr val="FF0000"/>
              </a:solidFill>
            </a:endParaRPr>
          </a:p>
          <a:p>
            <a:pPr marL="531813" indent="-531813" algn="just" defTabSz="912813">
              <a:lnSpc>
                <a:spcPct val="90000"/>
              </a:lnSpc>
            </a:pPr>
            <a:r>
              <a:rPr lang="pt-BR" sz="3200" dirty="0" smtClean="0">
                <a:solidFill>
                  <a:srgbClr val="FF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364879164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TEMPLATE_miolo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36564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2788136" y="6681289"/>
            <a:ext cx="1880772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8" name="CaixaDeTexto 7"/>
          <p:cNvSpPr txBox="1"/>
          <p:nvPr/>
        </p:nvSpPr>
        <p:spPr>
          <a:xfrm>
            <a:off x="471055" y="471054"/>
            <a:ext cx="2189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MKT-MDL-01</a:t>
            </a:r>
            <a:endParaRPr lang="pt-BR" sz="1600" dirty="0"/>
          </a:p>
          <a:p>
            <a:r>
              <a:rPr lang="pt-BR" sz="1600" dirty="0"/>
              <a:t>Versão </a:t>
            </a:r>
            <a:r>
              <a:rPr lang="pt-BR" sz="1600" dirty="0" smtClean="0"/>
              <a:t>03</a:t>
            </a:r>
            <a:endParaRPr lang="pt-BR" sz="1600" dirty="0"/>
          </a:p>
          <a:p>
            <a:endParaRPr lang="pt-BR" sz="11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305536" y="604716"/>
            <a:ext cx="18551050" cy="157242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1437" tIns="71437" rIns="71437" bIns="71437" anchor="ctr">
            <a:norm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pt-BR" sz="6000" b="1" dirty="0" smtClean="0">
                <a:solidFill>
                  <a:schemeClr val="bg1"/>
                </a:solidFill>
              </a:rPr>
              <a:t>CRONOGRAMA</a:t>
            </a:r>
            <a:endParaRPr lang="pt-BR" sz="6000" b="1" dirty="0">
              <a:solidFill>
                <a:schemeClr val="bg1"/>
              </a:solidFill>
            </a:endParaRPr>
          </a:p>
        </p:txBody>
      </p:sp>
      <p:graphicFrame>
        <p:nvGraphicFramePr>
          <p:cNvPr id="11" name="Espaço Reservado para Conteúd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24949743"/>
              </p:ext>
            </p:extLst>
          </p:nvPr>
        </p:nvGraphicFramePr>
        <p:xfrm>
          <a:off x="2305536" y="3427358"/>
          <a:ext cx="18551050" cy="8894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Arredondar Retângulo no Mesmo Canto Lateral 4"/>
          <p:cNvSpPr/>
          <p:nvPr/>
        </p:nvSpPr>
        <p:spPr>
          <a:xfrm>
            <a:off x="3463636" y="12854405"/>
            <a:ext cx="17659004" cy="8615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47650" tIns="123825" rIns="247650" bIns="123825" numCol="1" spcCol="1270" anchor="ctr" anchorCtr="0">
            <a:noAutofit/>
          </a:bodyPr>
          <a:lstStyle/>
          <a:p>
            <a:pPr marL="228600" lvl="1" indent="-228600" algn="l" defTabSz="10223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pt-BR" sz="3600" b="1" dirty="0" smtClean="0">
                <a:solidFill>
                  <a:srgbClr val="FF0000"/>
                </a:solidFill>
              </a:rPr>
              <a:t>Após o prazo de </a:t>
            </a:r>
            <a:r>
              <a:rPr lang="pt-BR" sz="3600" b="1" dirty="0" smtClean="0">
                <a:solidFill>
                  <a:srgbClr val="FF0000"/>
                </a:solidFill>
              </a:rPr>
              <a:t>d</a:t>
            </a:r>
            <a:r>
              <a:rPr lang="pt-BR" sz="3600" b="1" dirty="0" smtClean="0">
                <a:solidFill>
                  <a:srgbClr val="FF0000"/>
                </a:solidFill>
              </a:rPr>
              <a:t>e </a:t>
            </a:r>
            <a:r>
              <a:rPr lang="pt-BR" sz="3600" b="1" dirty="0" smtClean="0">
                <a:solidFill>
                  <a:srgbClr val="FF0000"/>
                </a:solidFill>
              </a:rPr>
              <a:t>assinatura </a:t>
            </a:r>
            <a:r>
              <a:rPr lang="pt-BR" sz="3600" b="1" dirty="0" smtClean="0">
                <a:solidFill>
                  <a:srgbClr val="FF0000"/>
                </a:solidFill>
              </a:rPr>
              <a:t>dos termo, só nos dias de atendimento.</a:t>
            </a:r>
            <a:endParaRPr lang="pt-BR" sz="3600" b="1" kern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815938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2305536" y="604716"/>
            <a:ext cx="18551050" cy="157242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1437" tIns="71437" rIns="71437" bIns="71437" anchor="ctr">
            <a:norm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pt-BR" sz="6000" b="1" dirty="0" smtClean="0">
                <a:solidFill>
                  <a:schemeClr val="bg1"/>
                </a:solidFill>
              </a:rPr>
              <a:t>ESTÁGIO I</a:t>
            </a:r>
            <a:endParaRPr lang="pt-BR" sz="6000" b="1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 l="2840" t="41477" r="78963" b="47955"/>
          <a:stretch>
            <a:fillRect/>
          </a:stretch>
        </p:blipFill>
        <p:spPr bwMode="auto">
          <a:xfrm>
            <a:off x="4932218" y="4222292"/>
            <a:ext cx="13716000" cy="44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TEMPLATE_miolo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2305536" y="604716"/>
            <a:ext cx="18551050" cy="157242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1437" tIns="71437" rIns="71437" bIns="71437" anchor="ctr">
            <a:norm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pt-BR" sz="6000" b="1" dirty="0" smtClean="0">
                <a:solidFill>
                  <a:schemeClr val="bg1"/>
                </a:solidFill>
              </a:rPr>
              <a:t>ESTÁGIO II</a:t>
            </a:r>
            <a:endParaRPr lang="pt-BR" sz="6000" b="1" dirty="0">
              <a:solidFill>
                <a:schemeClr val="bg1"/>
              </a:solidFill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/>
          <a:srcRect l="25648" t="35417" r="51704" b="26704"/>
          <a:stretch>
            <a:fillRect/>
          </a:stretch>
        </p:blipFill>
        <p:spPr bwMode="auto">
          <a:xfrm>
            <a:off x="6982691" y="3519055"/>
            <a:ext cx="11111345" cy="8950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TEMPLATE_miolo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2305536" y="604716"/>
            <a:ext cx="18551050" cy="157242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1437" tIns="71437" rIns="71437" bIns="71437" anchor="ctr">
            <a:norm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pt-BR" sz="6000" b="1" dirty="0" smtClean="0">
                <a:solidFill>
                  <a:schemeClr val="bg1"/>
                </a:solidFill>
              </a:rPr>
              <a:t>ESTÁGIO III</a:t>
            </a:r>
            <a:endParaRPr lang="pt-BR" sz="6000" b="1" dirty="0">
              <a:solidFill>
                <a:schemeClr val="bg1"/>
              </a:solidFill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3"/>
          <a:srcRect l="47870" t="31250" r="33602" b="18750"/>
          <a:stretch>
            <a:fillRect/>
          </a:stretch>
        </p:blipFill>
        <p:spPr bwMode="auto">
          <a:xfrm>
            <a:off x="7647708" y="2438400"/>
            <a:ext cx="8063346" cy="1005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TEMPLATE_miolo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2305536" y="604716"/>
            <a:ext cx="18551050" cy="157242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1437" tIns="71437" rIns="71437" bIns="71437" anchor="ctr">
            <a:norm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pt-BR" sz="6000" b="1" dirty="0" smtClean="0">
                <a:solidFill>
                  <a:schemeClr val="bg1"/>
                </a:solidFill>
              </a:rPr>
              <a:t>ESTÁGIO IV</a:t>
            </a:r>
            <a:endParaRPr lang="pt-BR" sz="6000" b="1" dirty="0">
              <a:solidFill>
                <a:schemeClr val="bg1"/>
              </a:solidFill>
            </a:endParaRPr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/>
          <a:srcRect l="66064" t="30492" r="9030" b="37311"/>
          <a:stretch>
            <a:fillRect/>
          </a:stretch>
        </p:blipFill>
        <p:spPr bwMode="auto">
          <a:xfrm>
            <a:off x="8340437" y="3938212"/>
            <a:ext cx="9227127" cy="6646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2289492" y="5809503"/>
            <a:ext cx="144334" cy="2452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 algn="l">
              <a:defRPr sz="15000">
                <a:solidFill>
                  <a:srgbClr val="374E86"/>
                </a:solidFill>
                <a:latin typeface="Neo Sans Std Ultra"/>
                <a:ea typeface="Neo Sans Std Ultra"/>
                <a:cs typeface="Neo Sans Std Ultra"/>
                <a:sym typeface="Neo Sans Std Ultra"/>
              </a:defRPr>
            </a:pPr>
            <a:endParaRPr dirty="0"/>
          </a:p>
        </p:txBody>
      </p:sp>
      <p:pic>
        <p:nvPicPr>
          <p:cNvPr id="123" name="TEMPLATE_miolo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CaixaDeTexto 6"/>
          <p:cNvSpPr txBox="1"/>
          <p:nvPr/>
        </p:nvSpPr>
        <p:spPr>
          <a:xfrm>
            <a:off x="471055" y="471054"/>
            <a:ext cx="2189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MKT-MDL-01</a:t>
            </a:r>
            <a:endParaRPr lang="pt-BR" sz="1600" dirty="0"/>
          </a:p>
          <a:p>
            <a:r>
              <a:rPr lang="pt-BR" sz="1600" dirty="0"/>
              <a:t>Versão </a:t>
            </a:r>
            <a:r>
              <a:rPr lang="pt-BR" sz="1600" dirty="0" smtClean="0"/>
              <a:t>03</a:t>
            </a:r>
            <a:endParaRPr lang="pt-BR" sz="1600" dirty="0"/>
          </a:p>
          <a:p>
            <a:endParaRPr lang="pt-BR" sz="1100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1233054" y="1967345"/>
            <a:ext cx="21814972" cy="1501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b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pt-BR" sz="7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NÚCLEPO DE ESTÁGIOS OBRIGATÓRIOS: </a:t>
            </a:r>
            <a:endParaRPr lang="pt-BR" sz="7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6136125" y="7399502"/>
            <a:ext cx="11981661" cy="175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t">
            <a:no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2839861" marR="0" indent="-617361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3284361" marR="0" indent="-617361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3728861" marR="0" indent="-617361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4173361" marR="0" indent="-617361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5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endParaRPr lang="pt-BR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" y="6317673"/>
            <a:ext cx="24383999" cy="566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 smtClean="0"/>
              <a:t> Diretora Adjunta de Estágios - Prof. (a) Raquel Porto </a:t>
            </a:r>
          </a:p>
          <a:p>
            <a:r>
              <a:rPr lang="pt-BR" dirty="0" smtClean="0"/>
              <a:t>• Coordenação de Estágios - Prof. (a) Paula Mendes</a:t>
            </a:r>
          </a:p>
          <a:p>
            <a:pPr>
              <a:buFont typeface="Arial" pitchFamily="34" charset="0"/>
              <a:buChar char="•"/>
            </a:pPr>
            <a:endParaRPr lang="pt-BR" dirty="0" smtClean="0"/>
          </a:p>
          <a:p>
            <a:pPr>
              <a:buFont typeface="Arial" pitchFamily="34" charset="0"/>
              <a:buChar char="•"/>
            </a:pPr>
            <a:r>
              <a:rPr lang="pt-BR" dirty="0" smtClean="0"/>
              <a:t> Supervisores de estágios </a:t>
            </a:r>
          </a:p>
          <a:p>
            <a:r>
              <a:rPr lang="pt-BR" sz="5400" dirty="0" smtClean="0"/>
              <a:t>Prof.(a) </a:t>
            </a:r>
            <a:r>
              <a:rPr lang="pt-BR" dirty="0" smtClean="0"/>
              <a:t>Amanda Louise</a:t>
            </a:r>
          </a:p>
          <a:p>
            <a:r>
              <a:rPr lang="pt-BR" sz="5400" dirty="0" smtClean="0"/>
              <a:t>Prof.(a) </a:t>
            </a:r>
            <a:r>
              <a:rPr lang="pt-BR" dirty="0" smtClean="0"/>
              <a:t>Aline Camila </a:t>
            </a:r>
          </a:p>
          <a:p>
            <a:r>
              <a:rPr lang="pt-BR" sz="5400" dirty="0" smtClean="0"/>
              <a:t>Prof.(a) </a:t>
            </a:r>
            <a:r>
              <a:rPr lang="pt-BR" dirty="0" smtClean="0"/>
              <a:t>Pablo Santiago 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2859717" y="3652710"/>
            <a:ext cx="18551050" cy="131613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1437" tIns="71437" rIns="71437" bIns="71437" anchor="ctr">
            <a:normAutofit/>
          </a:bodyPr>
          <a:lstStyle/>
          <a:p>
            <a:pPr marL="0" marR="0" lvl="0" indent="0" algn="ctr" defTabSz="8215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Helvetica Light"/>
              </a:rPr>
              <a:t>GERÊNCIA DE ESTÁGIOS</a:t>
            </a:r>
            <a:endParaRPr kumimoji="0" lang="pt-BR" sz="6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" name="TEMPLATE_miolo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2305536" y="604716"/>
            <a:ext cx="18551050" cy="157242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1437" tIns="71437" rIns="71437" bIns="71437" anchor="ctr">
            <a:norm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pt-BR" sz="6000" b="1" dirty="0" smtClean="0">
                <a:solidFill>
                  <a:schemeClr val="bg1"/>
                </a:solidFill>
              </a:rPr>
              <a:t>ESTÁGIO V</a:t>
            </a:r>
            <a:endParaRPr lang="pt-BR" sz="6000" b="1" dirty="0">
              <a:solidFill>
                <a:schemeClr val="bg1"/>
              </a:solidFill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 l="45741" t="31250" r="33815" b="55075"/>
          <a:stretch>
            <a:fillRect/>
          </a:stretch>
        </p:blipFill>
        <p:spPr bwMode="auto">
          <a:xfrm>
            <a:off x="9116292" y="5447147"/>
            <a:ext cx="7620000" cy="2865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TEMPLATE_miolo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8855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2788136" y="6681289"/>
            <a:ext cx="1880772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6" name="Shape 134"/>
          <p:cNvSpPr/>
          <p:nvPr/>
        </p:nvSpPr>
        <p:spPr>
          <a:xfrm>
            <a:off x="2416372" y="3649597"/>
            <a:ext cx="18551050" cy="110764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4800" dirty="0" smtClean="0"/>
              <a:t>	</a:t>
            </a:r>
            <a:r>
              <a:rPr lang="pt-BR" sz="4800" dirty="0"/>
              <a:t>Elaborar 01 relatório para cada estágio, de acordo com o 	modelo disponibilizado pelo professor da disciplina;</a:t>
            </a:r>
          </a:p>
          <a:p>
            <a:pPr algn="just">
              <a:lnSpc>
                <a:spcPct val="150000"/>
              </a:lnSpc>
            </a:pPr>
            <a:r>
              <a:rPr lang="pt-BR" sz="4800" dirty="0"/>
              <a:t>	</a:t>
            </a:r>
          </a:p>
          <a:p>
            <a:pPr algn="just">
              <a:lnSpc>
                <a:spcPct val="150000"/>
              </a:lnSpc>
            </a:pPr>
            <a:r>
              <a:rPr lang="pt-BR" sz="4800" dirty="0"/>
              <a:t>	Dúvidas e orientações relacionadas ao relatório consultar o 	professor da </a:t>
            </a:r>
            <a:r>
              <a:rPr lang="pt-BR" sz="4800" dirty="0" smtClean="0"/>
              <a:t>disciplina.</a:t>
            </a:r>
            <a:endParaRPr lang="pt-BR" sz="4800" dirty="0"/>
          </a:p>
          <a:p>
            <a:pPr algn="just">
              <a:lnSpc>
                <a:spcPct val="150000"/>
              </a:lnSpc>
            </a:pPr>
            <a:r>
              <a:rPr lang="pt-BR" sz="4800" dirty="0"/>
              <a:t>   	</a:t>
            </a:r>
          </a:p>
          <a:p>
            <a:pPr defTabSz="912813">
              <a:buFontTx/>
              <a:buChar char="-"/>
            </a:pPr>
            <a:endParaRPr lang="pt-BR" sz="4800" dirty="0"/>
          </a:p>
          <a:p>
            <a:pPr defTabSz="912813">
              <a:buFontTx/>
              <a:buChar char="-"/>
            </a:pPr>
            <a:endParaRPr lang="pt-BR" sz="4800" dirty="0"/>
          </a:p>
          <a:p>
            <a:pPr defTabSz="912813"/>
            <a:endParaRPr lang="pt-BR" sz="4800" dirty="0"/>
          </a:p>
          <a:p>
            <a:pPr defTabSz="912813"/>
            <a:endParaRPr lang="pt-BR" sz="4800" dirty="0"/>
          </a:p>
          <a:p>
            <a:pPr defTabSz="912813">
              <a:buFontTx/>
              <a:buChar char="-"/>
            </a:pPr>
            <a:endParaRPr lang="pt-BR" sz="4800" dirty="0"/>
          </a:p>
          <a:p>
            <a:pPr algn="just" defTabSz="912813">
              <a:lnSpc>
                <a:spcPct val="80000"/>
              </a:lnSpc>
            </a:pPr>
            <a:endParaRPr lang="pt-BR" sz="4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71055" y="471054"/>
            <a:ext cx="2189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MKT-MDL-01</a:t>
            </a:r>
            <a:endParaRPr lang="pt-BR" sz="1600" dirty="0"/>
          </a:p>
          <a:p>
            <a:r>
              <a:rPr lang="pt-BR" sz="1600" dirty="0"/>
              <a:t>Versão </a:t>
            </a:r>
            <a:r>
              <a:rPr lang="pt-BR" sz="1600" dirty="0" smtClean="0"/>
              <a:t>03</a:t>
            </a:r>
            <a:endParaRPr lang="pt-BR" sz="1600" dirty="0"/>
          </a:p>
          <a:p>
            <a:endParaRPr lang="pt-BR" sz="11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305536" y="604716"/>
            <a:ext cx="18551050" cy="157242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1437" tIns="71437" rIns="71437" bIns="71437" anchor="ctr">
            <a:norm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pt-BR" sz="6000" b="1" dirty="0" smtClean="0">
                <a:solidFill>
                  <a:schemeClr val="bg1"/>
                </a:solidFill>
              </a:rPr>
              <a:t>RELATÓRIO FINAL</a:t>
            </a:r>
            <a:endParaRPr lang="pt-B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41851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TEMPLATE_miolo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8855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2788136" y="6681289"/>
            <a:ext cx="1880772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6" name="Shape 134"/>
          <p:cNvSpPr/>
          <p:nvPr/>
        </p:nvSpPr>
        <p:spPr>
          <a:xfrm>
            <a:off x="2305536" y="3012288"/>
            <a:ext cx="18551050" cy="14400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4800" dirty="0"/>
              <a:t> </a:t>
            </a:r>
            <a:r>
              <a:rPr lang="pt-BR" sz="4800" dirty="0" smtClean="0"/>
              <a:t>O </a:t>
            </a:r>
            <a:r>
              <a:rPr lang="pt-BR" sz="4800" dirty="0"/>
              <a:t>relatório deverá ser </a:t>
            </a:r>
            <a:r>
              <a:rPr lang="pt-BR" sz="4800" b="1" dirty="0"/>
              <a:t>impresso</a:t>
            </a:r>
            <a:r>
              <a:rPr lang="pt-BR" sz="4800" dirty="0"/>
              <a:t> e </a:t>
            </a:r>
            <a:r>
              <a:rPr lang="pt-BR" sz="4800" b="1" dirty="0"/>
              <a:t>encadernado</a:t>
            </a:r>
            <a:r>
              <a:rPr lang="pt-BR" sz="4800" dirty="0"/>
              <a:t>. Entregue juntamente com ficha de frequência + </a:t>
            </a:r>
            <a:r>
              <a:rPr lang="pt-BR" sz="4800" dirty="0">
                <a:solidFill>
                  <a:srgbClr val="FF0000"/>
                </a:solidFill>
              </a:rPr>
              <a:t>ficha de avaliação o</a:t>
            </a:r>
            <a:r>
              <a:rPr lang="pt-BR" sz="4800" dirty="0" smtClean="0">
                <a:solidFill>
                  <a:srgbClr val="FF0000"/>
                </a:solidFill>
              </a:rPr>
              <a:t> professor da disciplina.</a:t>
            </a:r>
            <a:endParaRPr lang="pt-BR" sz="48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4800" dirty="0"/>
              <a:t> Não será aceito o material incompleto.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pt-BR" sz="4800" dirty="0"/>
              <a:t> Prazo de entrega</a:t>
            </a:r>
            <a:r>
              <a:rPr lang="pt-BR" sz="4800" dirty="0" smtClean="0"/>
              <a:t>: 5 dias corridos.</a:t>
            </a:r>
          </a:p>
          <a:p>
            <a:pPr algn="just">
              <a:lnSpc>
                <a:spcPct val="150000"/>
              </a:lnSpc>
            </a:pPr>
            <a:endParaRPr lang="pt-BR" sz="4800" dirty="0"/>
          </a:p>
          <a:p>
            <a:pPr algn="just">
              <a:lnSpc>
                <a:spcPct val="150000"/>
              </a:lnSpc>
            </a:pPr>
            <a:r>
              <a:rPr lang="pt-BR" sz="4800" b="1" dirty="0"/>
              <a:t> OBS: A ficha de frequência e avaliação deve está </a:t>
            </a:r>
            <a:r>
              <a:rPr lang="pt-BR" sz="4800" b="1" dirty="0" smtClean="0"/>
              <a:t>carimbada (número do CREF) </a:t>
            </a:r>
            <a:r>
              <a:rPr lang="pt-BR" sz="4800" b="1" dirty="0"/>
              <a:t>e </a:t>
            </a:r>
            <a:r>
              <a:rPr lang="pt-BR" sz="4800" b="1" dirty="0" smtClean="0"/>
              <a:t> </a:t>
            </a:r>
            <a:r>
              <a:rPr lang="pt-BR" sz="4800" b="1" dirty="0"/>
              <a:t>assinada pelo </a:t>
            </a:r>
            <a:r>
              <a:rPr lang="pt-BR" sz="4800" b="1" dirty="0" smtClean="0"/>
              <a:t>Profissional e </a:t>
            </a:r>
            <a:r>
              <a:rPr lang="pt-BR" sz="4800" b="1" dirty="0"/>
              <a:t>supervisor de estágio.</a:t>
            </a:r>
          </a:p>
          <a:p>
            <a:pPr defTabSz="912813">
              <a:buFontTx/>
              <a:buChar char="-"/>
            </a:pPr>
            <a:endParaRPr lang="pt-BR" sz="4800" dirty="0"/>
          </a:p>
          <a:p>
            <a:pPr defTabSz="912813">
              <a:buFontTx/>
              <a:buChar char="-"/>
            </a:pPr>
            <a:endParaRPr lang="pt-BR" sz="4800" dirty="0"/>
          </a:p>
          <a:p>
            <a:pPr defTabSz="912813"/>
            <a:endParaRPr lang="pt-BR" sz="4800" dirty="0"/>
          </a:p>
          <a:p>
            <a:pPr defTabSz="912813"/>
            <a:endParaRPr lang="pt-BR" sz="4800" dirty="0"/>
          </a:p>
          <a:p>
            <a:pPr defTabSz="912813">
              <a:buFontTx/>
              <a:buChar char="-"/>
            </a:pPr>
            <a:endParaRPr lang="pt-BR" sz="4800" dirty="0"/>
          </a:p>
          <a:p>
            <a:pPr algn="just" defTabSz="912813">
              <a:lnSpc>
                <a:spcPct val="80000"/>
              </a:lnSpc>
            </a:pPr>
            <a:endParaRPr lang="pt-BR" sz="4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71055" y="471054"/>
            <a:ext cx="2189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MKT-MDL-01</a:t>
            </a:r>
            <a:endParaRPr lang="pt-BR" sz="1600" dirty="0"/>
          </a:p>
          <a:p>
            <a:r>
              <a:rPr lang="pt-BR" sz="1600" dirty="0"/>
              <a:t>Versão </a:t>
            </a:r>
            <a:r>
              <a:rPr lang="pt-BR" sz="1600" dirty="0" smtClean="0"/>
              <a:t>03</a:t>
            </a:r>
            <a:endParaRPr lang="pt-BR" sz="1600" dirty="0"/>
          </a:p>
          <a:p>
            <a:endParaRPr lang="pt-BR" sz="11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305536" y="604716"/>
            <a:ext cx="18551050" cy="157242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1437" tIns="71437" rIns="71437" bIns="71437" anchor="ctr">
            <a:norm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pt-BR" sz="6000" b="1" dirty="0" smtClean="0">
                <a:solidFill>
                  <a:schemeClr val="bg1"/>
                </a:solidFill>
              </a:rPr>
              <a:t>RELATÓRIO FINAL</a:t>
            </a:r>
            <a:endParaRPr lang="pt-B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80013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TEMPLATE_miolo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2788136" y="6681289"/>
            <a:ext cx="1880772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6" name="Shape 134"/>
          <p:cNvSpPr/>
          <p:nvPr/>
        </p:nvSpPr>
        <p:spPr>
          <a:xfrm>
            <a:off x="2305536" y="4018271"/>
            <a:ext cx="18551050" cy="9894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pt-BR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|Pablo Santiago </a:t>
            </a:r>
            <a:r>
              <a:rPr lang="pt-BR" sz="4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- (84) 3344-7847</a:t>
            </a:r>
          </a:p>
          <a:p>
            <a:pPr algn="ctr"/>
            <a:r>
              <a:rPr lang="pt-BR" sz="4800" dirty="0" smtClean="0">
                <a:latin typeface="Arial" pitchFamily="34" charset="0"/>
                <a:cs typeface="Arial" pitchFamily="34" charset="0"/>
              </a:rPr>
              <a:t>Terça - feira: 17:00 às 20:00</a:t>
            </a:r>
          </a:p>
          <a:p>
            <a:pPr algn="ctr"/>
            <a:r>
              <a:rPr lang="pt-BR" sz="4800" dirty="0" smtClean="0">
                <a:latin typeface="Arial" pitchFamily="34" charset="0"/>
                <a:cs typeface="Arial" pitchFamily="34" charset="0"/>
              </a:rPr>
              <a:t>Quarta - feira: 9:00 às 12:00</a:t>
            </a:r>
          </a:p>
          <a:p>
            <a:pPr algn="ctr"/>
            <a:r>
              <a:rPr lang="pt-BR" sz="4800" dirty="0" smtClean="0">
                <a:latin typeface="Arial" pitchFamily="34" charset="0"/>
                <a:cs typeface="Arial" pitchFamily="34" charset="0"/>
              </a:rPr>
              <a:t> </a:t>
            </a:r>
            <a:endParaRPr lang="pt-BR" sz="4800" dirty="0">
              <a:latin typeface="Arial" pitchFamily="34" charset="0"/>
              <a:cs typeface="Arial" pitchFamily="34" charset="0"/>
            </a:endParaRPr>
          </a:p>
          <a:p>
            <a:pPr algn="ctr"/>
            <a:endParaRPr lang="pt-BR" sz="4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342900" indent="-342900" algn="ctr">
              <a:spcBef>
                <a:spcPct val="20000"/>
              </a:spcBef>
            </a:pPr>
            <a:r>
              <a:rPr lang="pt-BR" sz="4800" u="sng" dirty="0" smtClean="0">
                <a:solidFill>
                  <a:srgbClr val="0043C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  <a:hlinkClick r:id="rId3"/>
              </a:rPr>
              <a:t>Pablo.santiago@mauriciodenassau.edu.br</a:t>
            </a:r>
            <a:endParaRPr lang="pt-BR" sz="4800" u="sng" dirty="0">
              <a:solidFill>
                <a:srgbClr val="0043C8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342900" indent="-342900" algn="ctr">
              <a:spcBef>
                <a:spcPct val="20000"/>
              </a:spcBef>
            </a:pPr>
            <a:endParaRPr lang="pt-BR" sz="4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defTabSz="912813">
              <a:buFontTx/>
              <a:buChar char="-"/>
            </a:pPr>
            <a:endParaRPr lang="pt-BR" sz="4800" dirty="0"/>
          </a:p>
          <a:p>
            <a:pPr defTabSz="912813">
              <a:buFontTx/>
              <a:buChar char="-"/>
            </a:pPr>
            <a:endParaRPr lang="pt-BR" sz="4800" dirty="0"/>
          </a:p>
          <a:p>
            <a:pPr defTabSz="912813"/>
            <a:endParaRPr lang="pt-BR" sz="4800" dirty="0"/>
          </a:p>
          <a:p>
            <a:pPr defTabSz="912813"/>
            <a:endParaRPr lang="pt-BR" sz="4800" dirty="0"/>
          </a:p>
          <a:p>
            <a:pPr defTabSz="912813">
              <a:buFontTx/>
              <a:buChar char="-"/>
            </a:pPr>
            <a:endParaRPr lang="pt-BR" sz="4800" dirty="0"/>
          </a:p>
          <a:p>
            <a:pPr algn="just" defTabSz="912813">
              <a:lnSpc>
                <a:spcPct val="80000"/>
              </a:lnSpc>
            </a:pPr>
            <a:endParaRPr lang="pt-BR" sz="4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71055" y="471054"/>
            <a:ext cx="2189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MKT-MDL-01</a:t>
            </a:r>
            <a:endParaRPr lang="pt-BR" sz="1600" dirty="0"/>
          </a:p>
          <a:p>
            <a:r>
              <a:rPr lang="pt-BR" sz="1600" dirty="0"/>
              <a:t>Versão </a:t>
            </a:r>
            <a:r>
              <a:rPr lang="pt-BR" sz="1600" dirty="0" smtClean="0"/>
              <a:t>03</a:t>
            </a:r>
            <a:endParaRPr lang="pt-BR" sz="1600" dirty="0"/>
          </a:p>
          <a:p>
            <a:endParaRPr lang="pt-BR" sz="11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305536" y="604716"/>
            <a:ext cx="18551050" cy="157242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1437" tIns="71437" rIns="71437" bIns="71437" anchor="ctr">
            <a:norm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pt-BR" sz="6000" b="1" dirty="0" smtClean="0">
                <a:solidFill>
                  <a:schemeClr val="bg1"/>
                </a:solidFill>
              </a:rPr>
              <a:t>CONTATO</a:t>
            </a:r>
            <a:endParaRPr lang="pt-B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17987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bom estágios"/>
          <p:cNvPicPr>
            <a:picLocks noChangeAspect="1" noChangeArrowheads="1"/>
          </p:cNvPicPr>
          <p:nvPr/>
        </p:nvPicPr>
        <p:blipFill>
          <a:blip r:embed="rId2"/>
          <a:srcRect t="2595" b="9935"/>
          <a:stretch>
            <a:fillRect/>
          </a:stretch>
        </p:blipFill>
        <p:spPr bwMode="auto">
          <a:xfrm>
            <a:off x="1" y="0"/>
            <a:ext cx="24383999" cy="13716000"/>
          </a:xfrm>
          <a:prstGeom prst="rect">
            <a:avLst/>
          </a:prstGeom>
          <a:noFill/>
        </p:spPr>
      </p:pic>
      <p:sp>
        <p:nvSpPr>
          <p:cNvPr id="3" name="CaixaDeTexto 2"/>
          <p:cNvSpPr txBox="1"/>
          <p:nvPr/>
        </p:nvSpPr>
        <p:spPr>
          <a:xfrm>
            <a:off x="471055" y="471054"/>
            <a:ext cx="2189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MKT-MDL-01</a:t>
            </a:r>
            <a:endParaRPr lang="pt-BR" sz="1600" dirty="0"/>
          </a:p>
          <a:p>
            <a:r>
              <a:rPr lang="pt-BR" sz="1600" dirty="0"/>
              <a:t>Versão </a:t>
            </a:r>
            <a:r>
              <a:rPr lang="pt-BR" sz="1600" dirty="0" smtClean="0"/>
              <a:t>03</a:t>
            </a:r>
            <a:endParaRPr lang="pt-BR" sz="1600" dirty="0"/>
          </a:p>
          <a:p>
            <a:endParaRPr lang="pt-BR" sz="11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6322040" y="9561016"/>
            <a:ext cx="67002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pt-BR" sz="8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cs typeface="Arial" charset="0"/>
            </a:endParaRPr>
          </a:p>
          <a:p>
            <a:pPr algn="ctr"/>
            <a:r>
              <a:rPr lang="pt-BR" sz="8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BOM </a:t>
            </a:r>
          </a:p>
          <a:p>
            <a:pPr algn="ctr"/>
            <a:r>
              <a:rPr lang="pt-BR" sz="8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ESTÁGIO!</a:t>
            </a:r>
            <a:endParaRPr lang="pt-BR" sz="88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12700"/>
            <a:ext cx="24429285" cy="13703300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471055" y="471054"/>
            <a:ext cx="2189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MKT-MDL-01</a:t>
            </a:r>
            <a:endParaRPr lang="pt-BR" sz="1600" dirty="0"/>
          </a:p>
          <a:p>
            <a:r>
              <a:rPr lang="pt-BR" sz="1600" dirty="0"/>
              <a:t>Versão </a:t>
            </a:r>
            <a:r>
              <a:rPr lang="pt-BR" sz="1600" dirty="0" smtClean="0"/>
              <a:t>03</a:t>
            </a:r>
            <a:endParaRPr lang="pt-BR" sz="1600" dirty="0"/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xmlns="" val="296851050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TEMPLATE_miolo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2788136" y="6681289"/>
            <a:ext cx="1880772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6" name="Shape 134"/>
          <p:cNvSpPr/>
          <p:nvPr/>
        </p:nvSpPr>
        <p:spPr>
          <a:xfrm>
            <a:off x="2305536" y="4439928"/>
            <a:ext cx="18551050" cy="790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pt-BR" sz="4800" b="1" dirty="0" smtClean="0">
                <a:solidFill>
                  <a:schemeClr val="tx1"/>
                </a:solidFill>
              </a:rPr>
              <a:t>Assinatura de termos*;</a:t>
            </a:r>
          </a:p>
          <a:p>
            <a:pPr algn="just">
              <a:lnSpc>
                <a:spcPct val="150000"/>
              </a:lnSpc>
            </a:pPr>
            <a:r>
              <a:rPr lang="pt-BR" sz="4800" b="1" dirty="0" smtClean="0">
                <a:solidFill>
                  <a:schemeClr val="tx1"/>
                </a:solidFill>
              </a:rPr>
              <a:t>Seguro; </a:t>
            </a:r>
          </a:p>
          <a:p>
            <a:pPr algn="just">
              <a:lnSpc>
                <a:spcPct val="150000"/>
              </a:lnSpc>
            </a:pPr>
            <a:endParaRPr lang="pt-BR" sz="48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48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48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endParaRPr lang="pt-BR" sz="4800" dirty="0"/>
          </a:p>
          <a:p>
            <a:pPr lvl="0" algn="just">
              <a:lnSpc>
                <a:spcPct val="150000"/>
              </a:lnSpc>
            </a:pPr>
            <a:endParaRPr lang="pt-BR" sz="4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71055" y="471054"/>
            <a:ext cx="2189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MKT-MDL-01</a:t>
            </a:r>
            <a:endParaRPr lang="pt-BR" sz="1600" dirty="0"/>
          </a:p>
          <a:p>
            <a:r>
              <a:rPr lang="pt-BR" sz="1600" dirty="0"/>
              <a:t>Versão </a:t>
            </a:r>
            <a:r>
              <a:rPr lang="pt-BR" sz="1600" dirty="0" smtClean="0"/>
              <a:t>03</a:t>
            </a:r>
            <a:endParaRPr lang="pt-BR" sz="1600" dirty="0"/>
          </a:p>
          <a:p>
            <a:endParaRPr lang="pt-BR" sz="1100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305536" y="604716"/>
            <a:ext cx="18551050" cy="1938368"/>
          </a:xfr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ATRIBUIÇÕES DOS SUPERVISORES</a:t>
            </a:r>
            <a:endParaRPr lang="pt-B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39775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TEMPLATE_miolo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5313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2788136" y="6681289"/>
            <a:ext cx="1880772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6" name="Shape 134"/>
          <p:cNvSpPr/>
          <p:nvPr/>
        </p:nvSpPr>
        <p:spPr>
          <a:xfrm>
            <a:off x="2305536" y="3720681"/>
            <a:ext cx="18551050" cy="5241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 algn="just">
              <a:lnSpc>
                <a:spcPct val="90000"/>
              </a:lnSpc>
              <a:defRPr/>
            </a:pPr>
            <a:endParaRPr lang="pt-BR" sz="4800" b="1" dirty="0"/>
          </a:p>
          <a:p>
            <a:pPr algn="just">
              <a:lnSpc>
                <a:spcPct val="150000"/>
              </a:lnSpc>
            </a:pPr>
            <a:r>
              <a:rPr lang="pt-BR" sz="4800" b="1" strike="sngStrike" dirty="0" smtClean="0">
                <a:solidFill>
                  <a:schemeClr val="tx1"/>
                </a:solidFill>
              </a:rPr>
              <a:t>Bloqueio – Pré requisitos;</a:t>
            </a:r>
          </a:p>
          <a:p>
            <a:pPr algn="just">
              <a:lnSpc>
                <a:spcPct val="150000"/>
              </a:lnSpc>
            </a:pPr>
            <a:r>
              <a:rPr lang="pt-BR" sz="4800" b="1" dirty="0" smtClean="0">
                <a:solidFill>
                  <a:schemeClr val="tx1"/>
                </a:solidFill>
              </a:rPr>
              <a:t>Lista de alunos matriculados;</a:t>
            </a:r>
          </a:p>
          <a:p>
            <a:pPr algn="just">
              <a:lnSpc>
                <a:spcPct val="150000"/>
              </a:lnSpc>
            </a:pPr>
            <a:r>
              <a:rPr lang="pt-BR" sz="4800" b="1" dirty="0" smtClean="0">
                <a:solidFill>
                  <a:schemeClr val="tx1"/>
                </a:solidFill>
              </a:rPr>
              <a:t>Participações nas reuniões e ou professor;</a:t>
            </a:r>
          </a:p>
          <a:p>
            <a:pPr algn="just">
              <a:lnSpc>
                <a:spcPct val="150000"/>
              </a:lnSpc>
            </a:pPr>
            <a:r>
              <a:rPr lang="pt-BR" sz="4800" b="1" dirty="0" smtClean="0">
                <a:solidFill>
                  <a:schemeClr val="tx1"/>
                </a:solidFill>
              </a:rPr>
              <a:t>Postagem de atividades no blog. 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71055" y="471054"/>
            <a:ext cx="2189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MKT-MDL-01</a:t>
            </a:r>
            <a:endParaRPr lang="pt-BR" sz="1600" dirty="0"/>
          </a:p>
          <a:p>
            <a:r>
              <a:rPr lang="pt-BR" sz="1600" dirty="0"/>
              <a:t>Versão </a:t>
            </a:r>
            <a:r>
              <a:rPr lang="pt-BR" sz="1600" dirty="0" smtClean="0"/>
              <a:t>03</a:t>
            </a:r>
            <a:endParaRPr lang="pt-BR" sz="1600" dirty="0"/>
          </a:p>
          <a:p>
            <a:endParaRPr lang="pt-BR" sz="1100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305536" y="604716"/>
            <a:ext cx="18551050" cy="1938368"/>
          </a:xfr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ATRIBUIÇÕES DOS COORDENADORES</a:t>
            </a:r>
            <a:endParaRPr lang="pt-B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02311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TEMPLATE_miolo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2788136" y="6681289"/>
            <a:ext cx="1880772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6" name="Shape 134"/>
          <p:cNvSpPr/>
          <p:nvPr/>
        </p:nvSpPr>
        <p:spPr>
          <a:xfrm>
            <a:off x="2305536" y="3263483"/>
            <a:ext cx="18551050" cy="3468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 algn="ctr">
              <a:lnSpc>
                <a:spcPct val="150000"/>
              </a:lnSpc>
              <a:defRPr/>
            </a:pPr>
            <a:r>
              <a:rPr lang="pt-BR" sz="4800" b="1" dirty="0" smtClean="0">
                <a:solidFill>
                  <a:schemeClr val="tx1"/>
                </a:solidFill>
              </a:rPr>
              <a:t>	</a:t>
            </a:r>
          </a:p>
          <a:p>
            <a:pPr marL="342900" indent="-342900" algn="ctr">
              <a:lnSpc>
                <a:spcPct val="150000"/>
              </a:lnSpc>
              <a:defRPr/>
            </a:pPr>
            <a:endParaRPr lang="pt-BR" sz="4800" b="1" dirty="0" smtClean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50000"/>
              </a:lnSpc>
              <a:defRPr/>
            </a:pPr>
            <a:endParaRPr lang="pt-BR" sz="4800" dirty="0" smtClean="0"/>
          </a:p>
        </p:txBody>
      </p:sp>
      <p:sp>
        <p:nvSpPr>
          <p:cNvPr id="8" name="CaixaDeTexto 7"/>
          <p:cNvSpPr txBox="1"/>
          <p:nvPr/>
        </p:nvSpPr>
        <p:spPr>
          <a:xfrm>
            <a:off x="471055" y="471054"/>
            <a:ext cx="2189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MKT-MDL-01</a:t>
            </a:r>
            <a:endParaRPr lang="pt-BR" sz="1600" dirty="0"/>
          </a:p>
          <a:p>
            <a:r>
              <a:rPr lang="pt-BR" sz="1600" dirty="0"/>
              <a:t>Versão </a:t>
            </a:r>
            <a:r>
              <a:rPr lang="pt-BR" sz="1600" dirty="0" smtClean="0"/>
              <a:t>03</a:t>
            </a:r>
            <a:endParaRPr lang="pt-BR" sz="1600" dirty="0"/>
          </a:p>
          <a:p>
            <a:endParaRPr lang="pt-BR" sz="1100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305536" y="909510"/>
            <a:ext cx="18551050" cy="1316137"/>
          </a:xfr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HORÁRIOS DE PLANTÃO</a:t>
            </a:r>
            <a:endParaRPr lang="pt-BR" sz="6000" b="1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012873" y="3404747"/>
            <a:ext cx="1219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5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|Pablo Santiago </a:t>
            </a:r>
            <a:r>
              <a:rPr lang="pt-BR" sz="54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- (84) 3344-7847</a:t>
            </a:r>
          </a:p>
          <a:p>
            <a:r>
              <a:rPr lang="pt-BR" sz="5400" dirty="0" smtClean="0">
                <a:latin typeface="Arial" pitchFamily="34" charset="0"/>
                <a:cs typeface="Arial" pitchFamily="34" charset="0"/>
              </a:rPr>
              <a:t>Terça - feira: 17:00 às 20:00</a:t>
            </a:r>
          </a:p>
          <a:p>
            <a:r>
              <a:rPr lang="pt-BR" sz="5400" dirty="0" smtClean="0">
                <a:latin typeface="Arial" pitchFamily="34" charset="0"/>
                <a:cs typeface="Arial" pitchFamily="34" charset="0"/>
              </a:rPr>
              <a:t>Quarta - feira: 9:00 às 12:00</a:t>
            </a:r>
          </a:p>
          <a:p>
            <a:endParaRPr lang="pt-BR" sz="5400" dirty="0" smtClean="0">
              <a:latin typeface="Arial" pitchFamily="34" charset="0"/>
              <a:cs typeface="Arial" pitchFamily="34" charset="0"/>
            </a:endParaRPr>
          </a:p>
          <a:p>
            <a:r>
              <a:rPr lang="pt-BR" sz="54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pt-BR" sz="5400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17958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TEMPLATE_miolo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8855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2788136" y="6681289"/>
            <a:ext cx="1880772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6" name="Shape 134"/>
          <p:cNvSpPr/>
          <p:nvPr/>
        </p:nvSpPr>
        <p:spPr>
          <a:xfrm>
            <a:off x="2305536" y="3133355"/>
            <a:ext cx="18551050" cy="76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 defTabSz="912813">
              <a:lnSpc>
                <a:spcPct val="150000"/>
              </a:lnSpc>
              <a:buFont typeface="Arial" pitchFamily="34" charset="0"/>
              <a:buChar char="•"/>
            </a:pPr>
            <a:r>
              <a:rPr lang="pt-BR" sz="4800" dirty="0" smtClean="0"/>
              <a:t> Acadêmico </a:t>
            </a:r>
            <a:r>
              <a:rPr lang="pt-BR" sz="4800" dirty="0"/>
              <a:t>regularmente matriculado;</a:t>
            </a:r>
          </a:p>
          <a:p>
            <a:pPr algn="just" defTabSz="912813">
              <a:lnSpc>
                <a:spcPct val="150000"/>
              </a:lnSpc>
              <a:buFont typeface="Arial" pitchFamily="34" charset="0"/>
              <a:buChar char="•"/>
            </a:pPr>
            <a:r>
              <a:rPr lang="pt-BR" sz="4800" dirty="0" smtClean="0"/>
              <a:t> </a:t>
            </a:r>
            <a:r>
              <a:rPr lang="pt-BR" sz="4800" dirty="0"/>
              <a:t>Termo de compromisso em 3 vias;</a:t>
            </a:r>
          </a:p>
          <a:p>
            <a:pPr algn="just" defTabSz="912813">
              <a:lnSpc>
                <a:spcPct val="150000"/>
              </a:lnSpc>
              <a:buFont typeface="Arial" pitchFamily="34" charset="0"/>
              <a:buChar char="•"/>
            </a:pPr>
            <a:r>
              <a:rPr lang="pt-BR" sz="4800" dirty="0" smtClean="0"/>
              <a:t> </a:t>
            </a:r>
            <a:r>
              <a:rPr lang="pt-BR" sz="4800" dirty="0"/>
              <a:t>Inclusão no Seguro </a:t>
            </a:r>
            <a:r>
              <a:rPr lang="pt-BR" sz="4800" dirty="0" smtClean="0"/>
              <a:t>Contra Acidentes Pessoais*</a:t>
            </a:r>
            <a:endParaRPr lang="pt-BR" sz="4800" dirty="0"/>
          </a:p>
          <a:p>
            <a:pPr algn="just" defTabSz="912813">
              <a:lnSpc>
                <a:spcPct val="150000"/>
              </a:lnSpc>
              <a:buFont typeface="Arial" pitchFamily="34" charset="0"/>
              <a:buChar char="•"/>
            </a:pPr>
            <a:r>
              <a:rPr lang="pt-BR" sz="4800" strike="sngStrike" dirty="0" smtClean="0"/>
              <a:t> </a:t>
            </a:r>
            <a:r>
              <a:rPr lang="pt-BR" sz="4800" b="1" strike="sngStrike" dirty="0">
                <a:solidFill>
                  <a:srgbClr val="FF0000"/>
                </a:solidFill>
              </a:rPr>
              <a:t>NÃO</a:t>
            </a:r>
            <a:r>
              <a:rPr lang="pt-BR" sz="4800" strike="sngStrike" dirty="0"/>
              <a:t> possuir pendências nas disciplinas:</a:t>
            </a:r>
          </a:p>
          <a:p>
            <a:pPr algn="just" defTabSz="912813">
              <a:lnSpc>
                <a:spcPct val="150000"/>
              </a:lnSpc>
            </a:pPr>
            <a:endParaRPr lang="pt-BR" sz="4800" dirty="0"/>
          </a:p>
          <a:p>
            <a:pPr algn="just" defTabSz="912813">
              <a:lnSpc>
                <a:spcPct val="150000"/>
              </a:lnSpc>
            </a:pPr>
            <a:r>
              <a:rPr lang="pt-BR" sz="4800" dirty="0" smtClean="0">
                <a:solidFill>
                  <a:schemeClr val="tx1"/>
                </a:solidFill>
              </a:rPr>
              <a:t>*</a:t>
            </a:r>
            <a:r>
              <a:rPr lang="pt-BR" sz="3600" dirty="0" smtClean="0">
                <a:solidFill>
                  <a:schemeClr val="tx1"/>
                </a:solidFill>
              </a:rPr>
              <a:t>Recebimento do seguro, em caso de invalidez ou morte</a:t>
            </a:r>
            <a:endParaRPr lang="pt-BR" sz="3600" dirty="0">
              <a:solidFill>
                <a:schemeClr val="tx1"/>
              </a:solidFill>
            </a:endParaRPr>
          </a:p>
          <a:p>
            <a:pPr lvl="0" algn="just">
              <a:lnSpc>
                <a:spcPct val="150000"/>
              </a:lnSpc>
            </a:pP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71055" y="471054"/>
            <a:ext cx="2189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MKT-MDL-01</a:t>
            </a:r>
            <a:endParaRPr lang="pt-BR" sz="1600" dirty="0"/>
          </a:p>
          <a:p>
            <a:r>
              <a:rPr lang="pt-BR" sz="1600" dirty="0"/>
              <a:t>Versão </a:t>
            </a:r>
            <a:r>
              <a:rPr lang="pt-BR" sz="1600" dirty="0" smtClean="0"/>
              <a:t>03</a:t>
            </a:r>
            <a:endParaRPr lang="pt-BR" sz="1600" dirty="0"/>
          </a:p>
          <a:p>
            <a:endParaRPr lang="pt-BR" sz="1100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2305536" y="604716"/>
            <a:ext cx="18551050" cy="1572427"/>
          </a:xfr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pt-BR" sz="6000" b="1" dirty="0" smtClean="0">
                <a:solidFill>
                  <a:schemeClr val="bg1"/>
                </a:solidFill>
              </a:rPr>
              <a:t>REGRAS PARA O ESTÁGIOS SUPERVISIONADOS</a:t>
            </a:r>
            <a:endParaRPr lang="pt-B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782496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TEMPLATE_miolo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8855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2788136" y="6681289"/>
            <a:ext cx="1880772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6" name="Shape 134"/>
          <p:cNvSpPr/>
          <p:nvPr/>
        </p:nvSpPr>
        <p:spPr>
          <a:xfrm>
            <a:off x="2305536" y="2431143"/>
            <a:ext cx="18551050" cy="12332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 defTabSz="912813">
              <a:lnSpc>
                <a:spcPct val="150000"/>
              </a:lnSpc>
              <a:buFont typeface="Arial" pitchFamily="34" charset="0"/>
              <a:buChar char="•"/>
            </a:pPr>
            <a:r>
              <a:rPr lang="pt-BR" sz="4800" dirty="0"/>
              <a:t>Ficha de frequência*</a:t>
            </a:r>
            <a:endParaRPr lang="pt-BR" sz="4800" dirty="0">
              <a:solidFill>
                <a:srgbClr val="0033CC"/>
              </a:solidFill>
            </a:endParaRPr>
          </a:p>
          <a:p>
            <a:pPr algn="just" defTabSz="912813">
              <a:lnSpc>
                <a:spcPct val="150000"/>
              </a:lnSpc>
              <a:buFont typeface="Arial" pitchFamily="34" charset="0"/>
              <a:buChar char="•"/>
            </a:pPr>
            <a:r>
              <a:rPr lang="pt-BR" sz="4800" dirty="0" smtClean="0"/>
              <a:t> </a:t>
            </a:r>
            <a:r>
              <a:rPr lang="pt-BR" sz="4800" dirty="0"/>
              <a:t>Ficha de avaliação*</a:t>
            </a:r>
          </a:p>
          <a:p>
            <a:pPr algn="just" defTabSz="912813">
              <a:lnSpc>
                <a:spcPct val="150000"/>
              </a:lnSpc>
            </a:pPr>
            <a:r>
              <a:rPr lang="pt-BR" sz="4800" b="1" i="1" dirty="0" smtClean="0">
                <a:solidFill>
                  <a:srgbClr val="0033CC"/>
                </a:solidFill>
                <a:latin typeface="Calibri" pitchFamily="34" charset="0"/>
              </a:rPr>
              <a:t>*</a:t>
            </a:r>
            <a:r>
              <a:rPr lang="pt-BR" sz="4800" b="1" i="1" dirty="0">
                <a:solidFill>
                  <a:srgbClr val="0033CC"/>
                </a:solidFill>
                <a:latin typeface="Calibri" pitchFamily="34" charset="0"/>
              </a:rPr>
              <a:t>As fichas de frequência e avaliação serão responsabilidade do acadêmico</a:t>
            </a:r>
            <a:r>
              <a:rPr lang="pt-BR" sz="4800" b="1" i="1" dirty="0" smtClean="0">
                <a:solidFill>
                  <a:srgbClr val="0033CC"/>
                </a:solidFill>
                <a:latin typeface="Calibri" pitchFamily="34" charset="0"/>
              </a:rPr>
              <a:t>.</a:t>
            </a:r>
            <a:endParaRPr lang="pt-BR" sz="4800" i="1" dirty="0">
              <a:solidFill>
                <a:srgbClr val="0033CC"/>
              </a:solidFill>
              <a:latin typeface="Calibri" pitchFamily="34" charset="0"/>
            </a:endParaRPr>
          </a:p>
          <a:p>
            <a:pPr algn="ctr" defTabSz="912813">
              <a:lnSpc>
                <a:spcPct val="150000"/>
              </a:lnSpc>
            </a:pPr>
            <a:r>
              <a:rPr lang="pt-BR" sz="4800" b="1" dirty="0" smtClean="0">
                <a:solidFill>
                  <a:srgbClr val="FF0000"/>
                </a:solidFill>
                <a:latin typeface="Calibri" pitchFamily="34" charset="0"/>
              </a:rPr>
              <a:t>Atenção</a:t>
            </a:r>
            <a:r>
              <a:rPr lang="pt-BR" sz="4800" b="1" dirty="0">
                <a:solidFill>
                  <a:srgbClr val="FF0000"/>
                </a:solidFill>
                <a:latin typeface="Calibri" pitchFamily="34" charset="0"/>
              </a:rPr>
              <a:t>! </a:t>
            </a:r>
          </a:p>
          <a:p>
            <a:pPr algn="just" defTabSz="912813">
              <a:lnSpc>
                <a:spcPct val="150000"/>
              </a:lnSpc>
            </a:pPr>
            <a:r>
              <a:rPr lang="pt-BR" sz="4800" dirty="0">
                <a:solidFill>
                  <a:srgbClr val="FF0000"/>
                </a:solidFill>
                <a:latin typeface="Calibri" pitchFamily="34" charset="0"/>
              </a:rPr>
              <a:t>O material será disponibilizado para o </a:t>
            </a:r>
            <a:r>
              <a:rPr lang="pt-BR" sz="4800" dirty="0" smtClean="0">
                <a:solidFill>
                  <a:srgbClr val="FF0000"/>
                </a:solidFill>
                <a:latin typeface="Calibri" pitchFamily="34" charset="0"/>
              </a:rPr>
              <a:t>e-mail </a:t>
            </a:r>
            <a:r>
              <a:rPr lang="pt-BR" sz="4800" dirty="0">
                <a:solidFill>
                  <a:srgbClr val="FF0000"/>
                </a:solidFill>
                <a:latin typeface="Calibri" pitchFamily="34" charset="0"/>
              </a:rPr>
              <a:t>do representante de turma, </a:t>
            </a:r>
            <a:r>
              <a:rPr lang="pt-BR" sz="4800" b="1" dirty="0" smtClean="0">
                <a:solidFill>
                  <a:srgbClr val="FF0000"/>
                </a:solidFill>
                <a:latin typeface="Calibri" pitchFamily="34" charset="0"/>
              </a:rPr>
              <a:t>BLOG</a:t>
            </a:r>
            <a:r>
              <a:rPr lang="pt-BR" sz="4800" dirty="0" smtClean="0">
                <a:solidFill>
                  <a:srgbClr val="FF0000"/>
                </a:solidFill>
                <a:latin typeface="Calibri" pitchFamily="34" charset="0"/>
              </a:rPr>
              <a:t> e e-mail </a:t>
            </a:r>
            <a:r>
              <a:rPr lang="pt-BR" sz="4800" dirty="0">
                <a:solidFill>
                  <a:srgbClr val="FF0000"/>
                </a:solidFill>
                <a:latin typeface="Calibri" pitchFamily="34" charset="0"/>
              </a:rPr>
              <a:t>da turma. O acadêmico que estiver em campo sem a devida documentação estará irregular, não sendo de responsabilidade da UNINASSAU, bem como não será contabilizado esse período de estágio.</a:t>
            </a:r>
          </a:p>
          <a:p>
            <a:pPr algn="just" defTabSz="912813">
              <a:lnSpc>
                <a:spcPct val="150000"/>
              </a:lnSpc>
            </a:pPr>
            <a:endParaRPr lang="pt-BR" sz="4800" dirty="0"/>
          </a:p>
          <a:p>
            <a:pPr lvl="0" algn="just">
              <a:lnSpc>
                <a:spcPct val="150000"/>
              </a:lnSpc>
            </a:pPr>
            <a:endParaRPr lang="pt-BR" sz="4800" dirty="0">
              <a:solidFill>
                <a:schemeClr val="tx1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71055" y="471054"/>
            <a:ext cx="2189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MKT-MDL-01</a:t>
            </a:r>
            <a:endParaRPr lang="pt-BR" sz="1600" dirty="0"/>
          </a:p>
          <a:p>
            <a:r>
              <a:rPr lang="pt-BR" sz="1600" dirty="0"/>
              <a:t>Versão </a:t>
            </a:r>
            <a:r>
              <a:rPr lang="pt-BR" sz="1600" dirty="0" smtClean="0"/>
              <a:t>03</a:t>
            </a:r>
            <a:endParaRPr lang="pt-BR" sz="1600" dirty="0"/>
          </a:p>
          <a:p>
            <a:endParaRPr lang="pt-BR" sz="11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305536" y="604716"/>
            <a:ext cx="18551050" cy="157242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1437" tIns="71437" rIns="71437" bIns="71437" anchor="ctr">
            <a:norm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pt-BR" sz="6000" b="1" smtClean="0">
                <a:solidFill>
                  <a:schemeClr val="bg1"/>
                </a:solidFill>
              </a:rPr>
              <a:t>REQUESITO PARA ESTAGIAR</a:t>
            </a:r>
            <a:endParaRPr lang="pt-B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181927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TEMPLATE_miolo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8855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2788136" y="6681289"/>
            <a:ext cx="1880772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6" name="Shape 134"/>
          <p:cNvSpPr/>
          <p:nvPr/>
        </p:nvSpPr>
        <p:spPr>
          <a:xfrm>
            <a:off x="2305536" y="3756604"/>
            <a:ext cx="18551050" cy="9866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342900" indent="-342900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pt-BR" sz="5400" dirty="0"/>
              <a:t>Respeitar o sigilo e as particularidades da Unidade;</a:t>
            </a:r>
          </a:p>
          <a:p>
            <a:pPr marL="342900" indent="-342900" algn="just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pt-BR" sz="5400" dirty="0"/>
          </a:p>
          <a:p>
            <a:pPr marL="342900" indent="-342900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pt-BR" sz="5400" dirty="0"/>
              <a:t>Cumprir o estágio dentro do prazo, com pontualidade;</a:t>
            </a:r>
          </a:p>
          <a:p>
            <a:pPr marL="342900" indent="-342900" algn="just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pt-BR" sz="5400" dirty="0"/>
          </a:p>
          <a:p>
            <a:pPr marL="342900" indent="-342900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pt-BR" sz="5400" dirty="0" smtClean="0"/>
              <a:t>Vestimenta adequada</a:t>
            </a:r>
            <a:endParaRPr lang="pt-BR" sz="5400" dirty="0"/>
          </a:p>
          <a:p>
            <a:pPr marL="342900" indent="-342900" algn="just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pt-BR" sz="5400" dirty="0"/>
          </a:p>
          <a:p>
            <a:pPr marL="342900" indent="-342900" algn="just">
              <a:lnSpc>
                <a:spcPct val="80000"/>
              </a:lnSpc>
              <a:buFont typeface="Arial" pitchFamily="34" charset="0"/>
              <a:buChar char="•"/>
              <a:defRPr/>
            </a:pPr>
            <a:r>
              <a:rPr lang="pt-BR" sz="5400" dirty="0"/>
              <a:t>Desempenhar as atividades com responsabilidade;</a:t>
            </a:r>
          </a:p>
          <a:p>
            <a:pPr marL="342900" indent="-342900" algn="just">
              <a:lnSpc>
                <a:spcPct val="80000"/>
              </a:lnSpc>
              <a:buFont typeface="Arial" pitchFamily="34" charset="0"/>
              <a:buChar char="•"/>
              <a:defRPr/>
            </a:pPr>
            <a:endParaRPr lang="pt-BR" sz="5400" dirty="0"/>
          </a:p>
          <a:p>
            <a:pPr marL="342900" indent="-342900" algn="just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pt-BR" sz="5400" dirty="0"/>
              <a:t>Atualizar o cartão de </a:t>
            </a:r>
            <a:r>
              <a:rPr lang="pt-BR" sz="5400" dirty="0" smtClean="0"/>
              <a:t>vacina (área da saúde);</a:t>
            </a:r>
            <a:endParaRPr lang="pt-BR" sz="5400" dirty="0"/>
          </a:p>
          <a:p>
            <a:pPr marL="342900" indent="-342900" algn="just">
              <a:lnSpc>
                <a:spcPct val="90000"/>
              </a:lnSpc>
              <a:defRPr/>
            </a:pPr>
            <a:r>
              <a:rPr lang="pt-BR" sz="5400" dirty="0"/>
              <a:t>	</a:t>
            </a:r>
            <a:endParaRPr lang="pt-BR" sz="5400" u="sng" dirty="0"/>
          </a:p>
          <a:p>
            <a:pPr marL="342900" indent="-342900" algn="just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pt-BR" sz="5400" dirty="0"/>
              <a:t>Não realizar viagens durante o estágio</a:t>
            </a:r>
            <a:r>
              <a:rPr lang="pt-BR" sz="5400" dirty="0" smtClean="0"/>
              <a:t>;</a:t>
            </a:r>
          </a:p>
          <a:p>
            <a:pPr marL="342900" indent="-342900" algn="just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pt-BR" sz="5400" dirty="0" smtClean="0"/>
          </a:p>
          <a:p>
            <a:pPr marL="342900" indent="-342900" algn="just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pt-BR" sz="5400" dirty="0" smtClean="0"/>
              <a:t>Crachá</a:t>
            </a:r>
            <a:endParaRPr lang="pt-BR" sz="5400" dirty="0"/>
          </a:p>
          <a:p>
            <a:pPr algn="just" defTabSz="912813">
              <a:lnSpc>
                <a:spcPct val="80000"/>
              </a:lnSpc>
            </a:pPr>
            <a:endParaRPr lang="pt-BR" sz="54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71055" y="471054"/>
            <a:ext cx="2189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MKT-MDL-01</a:t>
            </a:r>
            <a:endParaRPr lang="pt-BR" sz="1600" dirty="0"/>
          </a:p>
          <a:p>
            <a:r>
              <a:rPr lang="pt-BR" sz="1600" dirty="0"/>
              <a:t>Versão </a:t>
            </a:r>
            <a:r>
              <a:rPr lang="pt-BR" sz="1600" dirty="0" smtClean="0"/>
              <a:t>03</a:t>
            </a:r>
            <a:endParaRPr lang="pt-BR" sz="1600" dirty="0"/>
          </a:p>
          <a:p>
            <a:endParaRPr lang="pt-BR" sz="11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305536" y="604716"/>
            <a:ext cx="18551050" cy="157242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1437" tIns="71437" rIns="71437" bIns="71437" anchor="ctr">
            <a:norm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pt-BR" sz="6000" b="1" dirty="0" smtClean="0">
                <a:solidFill>
                  <a:schemeClr val="bg1"/>
                </a:solidFill>
              </a:rPr>
              <a:t>COMPETÊNCIA DO ACADÊMICO</a:t>
            </a:r>
            <a:endParaRPr lang="pt-BR" sz="6000" b="1" dirty="0">
              <a:solidFill>
                <a:schemeClr val="bg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26284" t="22266" r="26674" b="13751"/>
          <a:stretch>
            <a:fillRect/>
          </a:stretch>
        </p:blipFill>
        <p:spPr bwMode="auto">
          <a:xfrm>
            <a:off x="18758376" y="8612317"/>
            <a:ext cx="5186454" cy="4671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1193299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TEMPLATE_miolo1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999508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Shape 129"/>
          <p:cNvSpPr/>
          <p:nvPr/>
        </p:nvSpPr>
        <p:spPr>
          <a:xfrm>
            <a:off x="2788136" y="6681289"/>
            <a:ext cx="18807728" cy="759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algn="l">
              <a:defRPr sz="4000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sp>
        <p:nvSpPr>
          <p:cNvPr id="6" name="Shape 134"/>
          <p:cNvSpPr/>
          <p:nvPr/>
        </p:nvSpPr>
        <p:spPr>
          <a:xfrm>
            <a:off x="2305536" y="4176719"/>
            <a:ext cx="18551050" cy="10337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4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defTabSz="912813"/>
            <a:r>
              <a:rPr lang="pt-BR" sz="4800" b="1" dirty="0"/>
              <a:t>FALTAS:</a:t>
            </a:r>
          </a:p>
          <a:p>
            <a:pPr defTabSz="912813">
              <a:buFontTx/>
              <a:buChar char="-"/>
            </a:pPr>
            <a:r>
              <a:rPr lang="pt-BR" sz="4800" dirty="0" smtClean="0"/>
              <a:t> Para </a:t>
            </a:r>
            <a:r>
              <a:rPr lang="pt-BR" sz="4800" dirty="0"/>
              <a:t>realização de reuniões de TCC </a:t>
            </a:r>
            <a:r>
              <a:rPr lang="pt-BR" sz="4800" dirty="0">
                <a:solidFill>
                  <a:srgbClr val="FF0000"/>
                </a:solidFill>
              </a:rPr>
              <a:t>NÃO</a:t>
            </a:r>
            <a:r>
              <a:rPr lang="pt-BR" sz="4800" dirty="0"/>
              <a:t> são abonadas</a:t>
            </a:r>
            <a:r>
              <a:rPr lang="pt-BR" sz="4800" dirty="0" smtClean="0"/>
              <a:t>;</a:t>
            </a:r>
          </a:p>
          <a:p>
            <a:pPr defTabSz="912813">
              <a:buFontTx/>
              <a:buChar char="-"/>
            </a:pPr>
            <a:r>
              <a:rPr lang="pt-BR" sz="4800" dirty="0" smtClean="0"/>
              <a:t> Atividade prática não pode haver faltas. </a:t>
            </a:r>
            <a:endParaRPr lang="pt-BR" sz="4800" dirty="0"/>
          </a:p>
          <a:p>
            <a:pPr defTabSz="912813">
              <a:buFontTx/>
              <a:buChar char="-"/>
            </a:pPr>
            <a:endParaRPr lang="pt-BR" sz="4800" dirty="0"/>
          </a:p>
          <a:p>
            <a:pPr defTabSz="912813"/>
            <a:r>
              <a:rPr lang="pt-BR" sz="4800" b="1" dirty="0"/>
              <a:t>AVALIAÇÃO:</a:t>
            </a:r>
          </a:p>
          <a:p>
            <a:pPr lvl="0"/>
            <a:r>
              <a:rPr lang="pt-BR" sz="4800" dirty="0"/>
              <a:t>- Realizada pelo preceptor em serviço baseada na desenvoltura  do acadêmico durante o estágio;</a:t>
            </a:r>
          </a:p>
          <a:p>
            <a:pPr lvl="0">
              <a:buFontTx/>
              <a:buChar char="-"/>
            </a:pPr>
            <a:r>
              <a:rPr lang="pt-BR" sz="4800" dirty="0"/>
              <a:t> A avaliação é realizada no último dia de estágio;</a:t>
            </a:r>
          </a:p>
          <a:p>
            <a:pPr lvl="0">
              <a:buFontTx/>
              <a:buChar char="-"/>
            </a:pPr>
            <a:r>
              <a:rPr lang="pt-BR" sz="4800" dirty="0" smtClean="0"/>
              <a:t> Relatório </a:t>
            </a:r>
            <a:r>
              <a:rPr lang="pt-BR" sz="4800" dirty="0" smtClean="0"/>
              <a:t>Final*</a:t>
            </a:r>
            <a:endParaRPr lang="pt-BR" sz="4800" dirty="0"/>
          </a:p>
          <a:p>
            <a:pPr lvl="0">
              <a:buFontTx/>
              <a:buChar char="-"/>
            </a:pPr>
            <a:endParaRPr lang="pt-BR" sz="4800" dirty="0"/>
          </a:p>
          <a:p>
            <a:pPr lvl="0"/>
            <a:r>
              <a:rPr lang="pt-BR" sz="4800" dirty="0">
                <a:solidFill>
                  <a:srgbClr val="FF0000"/>
                </a:solidFill>
              </a:rPr>
              <a:t>*O relatório final deverá ser entregue ao professor da </a:t>
            </a:r>
            <a:r>
              <a:rPr lang="pt-BR" sz="4800" dirty="0" smtClean="0">
                <a:solidFill>
                  <a:srgbClr val="FF0000"/>
                </a:solidFill>
              </a:rPr>
              <a:t>disciplina ou responsável.</a:t>
            </a:r>
            <a:endParaRPr lang="pt-BR" sz="4800" dirty="0">
              <a:solidFill>
                <a:srgbClr val="FF0000"/>
              </a:solidFill>
            </a:endParaRPr>
          </a:p>
          <a:p>
            <a:pPr defTabSz="912813"/>
            <a:endParaRPr lang="pt-BR" sz="4800" dirty="0"/>
          </a:p>
          <a:p>
            <a:pPr algn="just" defTabSz="912813">
              <a:lnSpc>
                <a:spcPct val="80000"/>
              </a:lnSpc>
            </a:pPr>
            <a:endParaRPr lang="pt-BR" sz="48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71055" y="471054"/>
            <a:ext cx="218901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MKT-MDL-01</a:t>
            </a:r>
            <a:endParaRPr lang="pt-BR" sz="1600" dirty="0"/>
          </a:p>
          <a:p>
            <a:r>
              <a:rPr lang="pt-BR" sz="1600" dirty="0"/>
              <a:t>Versão </a:t>
            </a:r>
            <a:r>
              <a:rPr lang="pt-BR" sz="1600" dirty="0" smtClean="0"/>
              <a:t>03</a:t>
            </a:r>
            <a:endParaRPr lang="pt-BR" sz="1600" dirty="0"/>
          </a:p>
          <a:p>
            <a:endParaRPr lang="pt-BR" sz="11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2305536" y="604716"/>
            <a:ext cx="18551050" cy="157242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71437" tIns="71437" rIns="71437" bIns="71437" anchor="ctr">
            <a:normAutofit/>
          </a:bodyPr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228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chemeClr val="lt1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pt-BR" sz="6000" b="1" dirty="0" smtClean="0">
                <a:solidFill>
                  <a:schemeClr val="bg1"/>
                </a:solidFill>
              </a:rPr>
              <a:t>FALTAS / AVALIAÇÕES</a:t>
            </a:r>
            <a:endParaRPr lang="pt-BR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83359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4988</TotalTime>
  <Words>612</Words>
  <Application>Microsoft Office PowerPoint</Application>
  <PresentationFormat>Personalizar</PresentationFormat>
  <Paragraphs>198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White</vt:lpstr>
      <vt:lpstr>Slide 1</vt:lpstr>
      <vt:lpstr>Slide 2</vt:lpstr>
      <vt:lpstr>ATRIBUIÇÕES DOS SUPERVISORES</vt:lpstr>
      <vt:lpstr>ATRIBUIÇÕES DOS COORDENADORES</vt:lpstr>
      <vt:lpstr>HORÁRIOS DE PLANTÃO</vt:lpstr>
      <vt:lpstr>REGRAS PARA O ESTÁGIOS SUPERVISIONADOS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Izabela Oliveira</dc:creator>
  <cp:lastModifiedBy>060101986</cp:lastModifiedBy>
  <cp:revision>527</cp:revision>
  <dcterms:modified xsi:type="dcterms:W3CDTF">2017-08-28T17:19:01Z</dcterms:modified>
</cp:coreProperties>
</file>