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310" r:id="rId4"/>
    <p:sldId id="262" r:id="rId5"/>
    <p:sldId id="311" r:id="rId6"/>
    <p:sldId id="307" r:id="rId7"/>
    <p:sldId id="308" r:id="rId8"/>
    <p:sldId id="309" r:id="rId9"/>
    <p:sldId id="333" r:id="rId10"/>
    <p:sldId id="259" r:id="rId11"/>
    <p:sldId id="260" r:id="rId12"/>
    <p:sldId id="346" r:id="rId13"/>
    <p:sldId id="312" r:id="rId14"/>
    <p:sldId id="315" r:id="rId15"/>
    <p:sldId id="316" r:id="rId16"/>
    <p:sldId id="313" r:id="rId17"/>
    <p:sldId id="261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7" r:id="rId28"/>
    <p:sldId id="331" r:id="rId29"/>
    <p:sldId id="332" r:id="rId30"/>
    <p:sldId id="326" r:id="rId31"/>
    <p:sldId id="334" r:id="rId32"/>
    <p:sldId id="335" r:id="rId33"/>
    <p:sldId id="328" r:id="rId34"/>
    <p:sldId id="336" r:id="rId35"/>
    <p:sldId id="329" r:id="rId36"/>
    <p:sldId id="330" r:id="rId37"/>
    <p:sldId id="337" r:id="rId38"/>
    <p:sldId id="338" r:id="rId39"/>
    <p:sldId id="339" r:id="rId40"/>
    <p:sldId id="340" r:id="rId41"/>
    <p:sldId id="341" r:id="rId42"/>
    <p:sldId id="342" r:id="rId43"/>
    <p:sldId id="293" r:id="rId44"/>
    <p:sldId id="344" r:id="rId45"/>
    <p:sldId id="345" r:id="rId46"/>
    <p:sldId id="348" r:id="rId47"/>
    <p:sldId id="343" r:id="rId48"/>
    <p:sldId id="263" r:id="rId49"/>
    <p:sldId id="264" r:id="rId50"/>
    <p:sldId id="265" r:id="rId51"/>
    <p:sldId id="266" r:id="rId52"/>
    <p:sldId id="274" r:id="rId53"/>
    <p:sldId id="275" r:id="rId54"/>
    <p:sldId id="276" r:id="rId55"/>
    <p:sldId id="277" r:id="rId56"/>
    <p:sldId id="278" r:id="rId57"/>
    <p:sldId id="279" r:id="rId58"/>
    <p:sldId id="280" r:id="rId59"/>
    <p:sldId id="287" r:id="rId60"/>
    <p:sldId id="288" r:id="rId61"/>
    <p:sldId id="289" r:id="rId62"/>
    <p:sldId id="292" r:id="rId63"/>
    <p:sldId id="290" r:id="rId64"/>
    <p:sldId id="291" r:id="rId65"/>
    <p:sldId id="281" r:id="rId66"/>
    <p:sldId id="282" r:id="rId67"/>
    <p:sldId id="283" r:id="rId68"/>
    <p:sldId id="284" r:id="rId69"/>
    <p:sldId id="285" r:id="rId70"/>
    <p:sldId id="286" r:id="rId71"/>
    <p:sldId id="294" r:id="rId72"/>
    <p:sldId id="295" r:id="rId73"/>
    <p:sldId id="296" r:id="rId74"/>
    <p:sldId id="297" r:id="rId75"/>
    <p:sldId id="298" r:id="rId76"/>
    <p:sldId id="299" r:id="rId77"/>
    <p:sldId id="300" r:id="rId78"/>
    <p:sldId id="301" r:id="rId79"/>
    <p:sldId id="303" r:id="rId80"/>
    <p:sldId id="302" r:id="rId81"/>
    <p:sldId id="304" r:id="rId82"/>
    <p:sldId id="305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6D4BE-202A-4BEC-9F8B-B5D418782E28}" v="2047" dt="2024-03-03T07:55:06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91429-AEBD-45D9-A15B-F0A31E069D76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CC422-6E8C-46D2-9987-D07DB3528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68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DD84-6647-BB75-6D43-17024AC1F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BBBF7-05CA-5AE5-7E90-637967479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EB0DB-1A58-ECB3-276C-6083C569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706-7AC9-4037-BB60-219F158C3360}" type="datetime1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F2BB6-12E5-572C-DB2D-50B77D65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9A5D-A8B3-C7BF-EB36-9E406CE3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677-DA88-40E7-AA68-3671BF2BC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27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7A99-E8A6-9BFB-4B5B-E4208599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5C08C-08D1-B808-87FF-A1592DC3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EB6F-5854-ED8B-CD23-639AFFEE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1DF6-4645-4B63-A912-28E4748FB928}" type="datetime1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216B6-DCB4-1562-0CDE-AB6BB8B5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535E-7C35-A2E9-D323-BC12F365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677-DA88-40E7-AA68-3671BF2BC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38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B48F2-6B9A-7D15-89BF-9B92AC4CE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54ACA-D956-35AD-5DED-97758A96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E2FE-0D39-804D-1A11-EBC05FFF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C4EC-AC76-4572-BA49-2904C808C6B4}" type="datetime1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878DD-5C8E-9DE9-D3F9-81105174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1BCB3-181E-5B5D-8B4D-118A7720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677-DA88-40E7-AA68-3671BF2BC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844E-B7DE-6443-4BA6-3D9F3945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207A-BD33-BB01-FE08-E2180C25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1A21-7B8C-06FC-A248-6F6ED319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9E4A-B4D8-4C56-B64D-6C59B99506EE}" type="datetime1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3917-BD2C-8C30-4C5F-73ACE4CC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50ABB-778C-AABA-EB64-088BC798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677-DA88-40E7-AA68-3671BF2BC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15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4C30-3D3B-2D02-9FC1-63E7B656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4073-B804-68E4-3D35-55128E648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E523-67CF-2439-64EA-F9010578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BAF4-6064-4EA2-BDD1-6731C93B6E91}" type="datetime1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D4ED-A13D-08E1-536A-CBFAAA27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19E90-A62B-8AEC-1E62-52ECD49F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677-DA88-40E7-AA68-3671BF2BC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16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4837-FF0B-7BFB-A0F4-D6DDD2DE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1C27C-81D7-EAB5-BC84-690A80AA0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58569-5FEE-B75B-F6BC-4DB3680F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685AE-3032-849E-6C1B-67C3DD7A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0FD9-C543-4819-AD2F-178B942C5553}" type="datetime1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62CA8-8503-89EA-6237-9B948416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B2FF-AB44-B82C-3954-92469992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677-DA88-40E7-AA68-3671BF2BC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9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4654-7B27-1F22-85C2-2DD6616B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D841B-C1C8-6160-CF9B-CF4B1D3E3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9024E-5AD1-9E9E-F419-185ED2955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7CFBB-5E5C-389B-6A02-1F7FE2CC6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4BB8D-2FE9-57B2-1864-2FB887CCB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BC7CF-553E-7760-C62E-0CA931A1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3D38-6CA4-4BE0-9324-43B0D4962361}" type="datetime1">
              <a:rPr lang="en-GB" smtClean="0"/>
              <a:t>13/03/2024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06C4C-1F1F-48AC-69F4-3D42DBB1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F5EDB-0F06-0A52-44CD-4C009331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677-DA88-40E7-AA68-3671BF2BC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94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BC60-D62C-82E2-41DE-3808C0C7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38760-B9EA-3AD5-9413-E3963B9B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CDC3-CEB3-4FF2-82EF-2787A7DA942F}" type="datetime1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50E1C-BC21-5026-C35B-FBDADED4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FA688-C4FE-B2E6-1440-9E0A869A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677-DA88-40E7-AA68-3671BF2BC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71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8A39D-FB72-740A-0695-58D7EE82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4DEC-9383-4CDA-96C1-7F9135D3F762}" type="datetime1">
              <a:rPr lang="en-GB" smtClean="0"/>
              <a:t>13/03/2024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19172-D8F7-C20B-C867-DBB7965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E6AAF-F0C4-628C-9E07-FA9F2D44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677-DA88-40E7-AA68-3671BF2BC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B5C4-DA4D-6976-BA4D-C2C0BD14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F84E-6D8B-7753-3394-6F0A62871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0284B-B1B9-B037-9D4D-CC62D0E04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9F99E-BB31-55BF-58D1-2073BD45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7678-B08C-455F-82F7-88C5EE1E8638}" type="datetime1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6A6A1-4819-C60C-31CC-C8DC2A6D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14AC9-608A-1B0D-B446-D7223FCB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677-DA88-40E7-AA68-3671BF2BC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45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266-0A4E-2BD8-A651-C7B06A79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F57F8-7332-A84E-C2A1-F3DCD7826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FDB26-206D-A44A-F3EC-8A350F5B3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0270D-836C-D961-A715-E36C9746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8CB2-405C-488E-AD50-62C680D145AD}" type="datetime1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8988E-A604-9187-2823-86EB6436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CB72A-9DC3-BEF7-99E9-268A759D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677-DA88-40E7-AA68-3671BF2BC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39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E4058-2D40-8A21-AE8F-7E582349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3E4A9-6E1F-E667-A411-68591479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56DDB-972D-3A17-8BFD-F766CA8AE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761563-EB44-4A03-B1C5-B38ECAAAD1EE}" type="datetime1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4328D-6E81-7853-FB43-6D1ED73C5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6DCC-58E1-6E1B-BB2A-BF359CC68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CDC677-DA88-40E7-AA68-3671BF2BC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5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D973-3535-CF67-2ED4-89039C100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034" y="1122363"/>
            <a:ext cx="8854966" cy="2387600"/>
          </a:xfrm>
        </p:spPr>
        <p:txBody>
          <a:bodyPr>
            <a:normAutofit fontScale="90000"/>
          </a:bodyPr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ΔΥΝΑΜΙΚΟΙ ΑΛΓΟΡΙΘΜΟΙ ΓΙΑ ΜΕΓΙΣΤΙΚΟ ΤΑΙΡΙΑΣΜΑ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7B744-F90C-C654-BC40-7207A6F65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034" y="4484907"/>
            <a:ext cx="8854966" cy="1655762"/>
          </a:xfrm>
        </p:spPr>
        <p:txBody>
          <a:bodyPr/>
          <a:lstStyle/>
          <a:p>
            <a:r>
              <a:rPr lang="el-GR" dirty="0"/>
              <a:t>Τριπερίνας Σεραφείμ</a:t>
            </a:r>
          </a:p>
          <a:p>
            <a:r>
              <a:rPr lang="el-GR" dirty="0"/>
              <a:t>Επιβλέπων</a:t>
            </a:r>
            <a:r>
              <a:rPr lang="en-US" dirty="0"/>
              <a:t>: </a:t>
            </a:r>
            <a:r>
              <a:rPr lang="el-GR" dirty="0"/>
              <a:t>Λ.Γεωργιάδης</a:t>
            </a:r>
          </a:p>
          <a:p>
            <a:r>
              <a:rPr lang="el-GR" dirty="0"/>
              <a:t>Ιωάννινα, Μάρτιος, 2024</a:t>
            </a:r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5331EAB-6F1D-986A-6A85-A5D304088C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C4044-6536-EDA3-6E35-45C343D8C22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0586" y="4325291"/>
            <a:ext cx="1403985" cy="166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59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7276-F6CC-EF21-338C-D095FA76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10" y="365125"/>
            <a:ext cx="10124090" cy="1325563"/>
          </a:xfrm>
        </p:spPr>
        <p:txBody>
          <a:bodyPr/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Τι είναι ένα ταίριασμα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σε ένα γράφημα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E383-1378-3DCF-E315-435CACE5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710" y="1825625"/>
            <a:ext cx="10124090" cy="4351338"/>
          </a:xfrm>
        </p:spPr>
        <p:txBody>
          <a:bodyPr/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Ένα ταίριασμα Μ σε ένα γράφημα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είναι ένα σύνολο ακμών τέτοιες ώστε ανά δύο δεν μπορούν να μοιράζονται την ίδια κορυφή.</a:t>
            </a:r>
          </a:p>
          <a:p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7F693CD0-D30D-B6B6-9D27-BDFD4AAE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064" y="4001294"/>
            <a:ext cx="6447872" cy="19800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011C16D-8E35-8145-086C-C4324612D93C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41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DFC8-0867-5FC8-DA32-4C1AEFC6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52" y="365125"/>
            <a:ext cx="10234448" cy="1325563"/>
          </a:xfrm>
        </p:spPr>
        <p:txBody>
          <a:bodyPr/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Τι είναι ένα μεγιστικό ταίριασμα σε ένα      γράφημα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D5924-73B4-2BEE-6E2F-88B21A60B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52" y="1825625"/>
            <a:ext cx="10234448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Ένα μεγιστικό ταίριασμα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είναι ένα ταίριασμα Μ ενός γραφήματος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το οποίο δεν είναι υποσύνολο οποιουδήποτε άλλου ταιριάσματος.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A close-up of a diagram&#10;&#10;Description automatically generated">
            <a:extLst>
              <a:ext uri="{FF2B5EF4-FFF2-40B4-BE49-F238E27FC236}">
                <a16:creationId xmlns:a16="http://schemas.microsoft.com/office/drawing/2014/main" id="{59D4165A-7E7D-37DF-97DB-95E3330FF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80" y="4312526"/>
            <a:ext cx="6156000" cy="199378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F1CAD90-F81D-84DF-351B-FF4B28DE1A9E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11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0283A-79A3-34A6-17A4-3A157BE44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C34A-9231-D063-620F-2DDF8E19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52" y="365125"/>
            <a:ext cx="10234448" cy="1325563"/>
          </a:xfrm>
        </p:spPr>
        <p:txBody>
          <a:bodyPr/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Τι είναι ένα αυξητικό μονοπάτι σε ένα γράφημα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F9232-D6C9-FF8D-CEB6-556BBE70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52" y="1825625"/>
            <a:ext cx="10234448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Ένα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αυξητικό μονοπάτι είναι ένα μονοπάτι που οι ακμές του εναλλάσσονται μεταξύ αυτών που βρίσκονται στο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και εκείνων που δεν ανήκουν στο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M,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επίσης το μονοπάτι ξεκινάει και τελειώνει σε ελεύθερες κορυφές.</a:t>
            </a:r>
          </a:p>
          <a:p>
            <a:pPr marL="0" indent="0">
              <a:lnSpc>
                <a:spcPct val="150000"/>
              </a:lnSpc>
              <a:buNone/>
            </a:pP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D0BB86-CFCC-8D46-7914-7065A06C5FA4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A diagram of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EA11A31C-6F77-6499-9DF6-05B846FD4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85" y="4713889"/>
            <a:ext cx="7755978" cy="19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9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0BBD-80FD-4C7B-BDF2-F243AE02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99" y="1157945"/>
            <a:ext cx="10515600" cy="2852737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ΥΛΟΠΟΙΗΣΗ ΑΛΓΟΡΙΘΜΟΥ 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67B753-D94C-CDB4-10AF-FE40A89E2678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5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2A2CD-E2D8-FCFC-6EF4-8E23145A0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C246-D0DB-3962-8D7A-33230083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68" y="365125"/>
            <a:ext cx="10013731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ΔΟΜΕΣ ΔΕΔΟΜΕΝΩΝ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AAC8-8923-1623-E344-AC2FFE7C3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068" y="1418897"/>
            <a:ext cx="10013732" cy="45480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Το τρέχων μεγιστικό ταίριασμα αποθηκεύεται σε ένα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AVL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δέντρο. Υποστηρίζει εισαγωγή και διαγραφή σε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O(log n)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χρόνο.</a:t>
            </a:r>
          </a:p>
          <a:p>
            <a:pPr>
              <a:lnSpc>
                <a:spcPct val="150000"/>
              </a:lnSpc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Για κάθε κορυφή κρατάμε σε ένα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AVL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δέντρο τους γείτονες της. Υποστηρίζει εισαγωγή και διαγραφή σε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O(log n)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χρόνο και εξαγωγή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γειτόνων σε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O(r)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χρόνο διασχίζοντας το δέντρο.</a:t>
            </a:r>
          </a:p>
          <a:p>
            <a:pPr marL="0" indent="0">
              <a:lnSpc>
                <a:spcPct val="150000"/>
              </a:lnSpc>
              <a:buNone/>
            </a:pP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63EC032-968C-315C-6DDE-8507ED95A305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109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4C49-6D72-000E-981F-447E6FC6F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9875-EB29-BFBA-079E-EA51E06C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68" y="365125"/>
            <a:ext cx="10013731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ΔΟΜΕΣ ΔΕΔΟΜΕΝΩΝ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088B8-45FD-E7CA-231C-67D4D42E4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068" y="1615638"/>
            <a:ext cx="10013732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Για κάθε κορυφή μια δομή που κρατάμε τους ελεύθερους γείτονες.</a:t>
            </a:r>
          </a:p>
          <a:p>
            <a:pPr>
              <a:lnSpc>
                <a:spcPct val="150000"/>
              </a:lnSpc>
            </a:pPr>
            <a:r>
              <a:rPr lang="el-G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Έναν σωρό μεγίστου όλων των ελεύθερων κορυφών ταξινομημένες με βάση των βαθμό τους. Υπο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στηρίζει εισαγωγή, διαγραφή ενημέρωση-κλειδιού  και εύρεση μεγίστου σε Ο(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n)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χρόνο.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E00FF90-8BA1-8E95-6C8E-E6B871528E14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33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2E91-FBD1-DCD8-79F7-BBA663A8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68" y="365125"/>
            <a:ext cx="10013731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ΠΩΣ ΔΟΥΛΕΥΕΙ Ο ΑΛΓΟΡΙΘΜΟΣ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3874B-2CA5-BD3F-3E1F-799B4B649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0068" y="1825625"/>
                <a:ext cx="10013732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Αρχικά το γράφημα  είναι κενό.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Ο αλγόριθμος  εκτελείται σε γύρους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σε κάθε γύρο είτε προσθέτουμε είτε αφαιρούμε μία ακμή από το γράφημα, και ο αλγόριθμος ανανεώνει τις δομές δεδομένων σε χρόνο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</m:e>
                    </m:rad>
                    <m:r>
                      <a:rPr lang="el-GR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GB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ώστε να διατηρούνται οι παρακάτω συνθήκες.</a:t>
                </a:r>
                <a:endParaRPr lang="en-GB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3874B-2CA5-BD3F-3E1F-799B4B649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0068" y="1825625"/>
                <a:ext cx="10013732" cy="4351338"/>
              </a:xfrm>
              <a:blipFill>
                <a:blip r:embed="rId2"/>
                <a:stretch>
                  <a:fillRect l="-1096" r="-1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D43556C3-0E3F-0E8E-9B47-D5720A9FFBCA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45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2E58-CEB5-F998-5467-11874B7C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10" y="365125"/>
            <a:ext cx="10124090" cy="1132599"/>
          </a:xfrm>
        </p:spPr>
        <p:txBody>
          <a:bodyPr>
            <a:normAutofit fontScale="90000"/>
          </a:bodyPr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Τι δεν πρέπει να παραβιάζεται σε κάθε γύρο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B3E01-31FE-3C31-A849-3BA4FD909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9710" y="1497724"/>
                <a:ext cx="10124090" cy="5218385"/>
              </a:xfrm>
            </p:spPr>
            <p:txBody>
              <a:bodyPr>
                <a:normAutofit fontScale="92500"/>
              </a:bodyPr>
              <a:lstStyle/>
              <a:p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l-GR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Συνθήκη 1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Όλες οι ελεύθερες κορυφές έχουν βαθμό το πολύ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l-GR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.</m:t>
                    </m:r>
                  </m:oMath>
                </a14:m>
                <a:endParaRPr lang="en-GB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l-GR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Συνθήκη 2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Όλες οι κορυφές που έγιναν ελεύθερες στον γύρο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έχουν βαθμό το πολύ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l-GR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. </m:t>
                    </m:r>
                  </m:oMath>
                </a14:m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l-GR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Συνθήκη 3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Δεν υπάρχουν αυξητικά μονοπάτια μήκους τρία, άρα το ταίριασμα παραμένει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3</m:t>
                        </m:r>
                      </m:num>
                      <m:den>
                        <m:r>
                          <a:rPr lang="el-G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den>
                    </m:f>
                    <m:r>
                      <a:rPr lang="el-GR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</m:oMath>
                </a14:m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μέγιστης πληθικότητας ταίριασμα.</a:t>
                </a:r>
                <a:endParaRPr lang="en-GB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B3E01-31FE-3C31-A849-3BA4FD909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9710" y="1497724"/>
                <a:ext cx="10124090" cy="5218385"/>
              </a:xfrm>
              <a:blipFill>
                <a:blip r:embed="rId2"/>
                <a:stretch>
                  <a:fillRect l="-963" r="-10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4476EA98-A0EC-6591-7BA9-3F042B02A17D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4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2489-05FC-0363-46B4-8ADDA47D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8F2E03-018B-16AF-02FA-7BEC06AE1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302" y="2191407"/>
                <a:ext cx="10029498" cy="39855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		   ΠΡΟΣΘΗΚΗ ΑΚΜΗΣ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(u,v)</a:t>
                </a:r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GB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case 1</a:t>
                </a:r>
                <a:r>
                  <a:rPr lang="en-GB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Και οι δυο κορυφές ταιριασμένες. Δεν κάνουμε κάτι.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case 2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Και οι δυο κορυφές ελεύθερες. Προσθέτουμε την ακμή στο ταίριασμα Μ και ανανεώνουμε τις δομές μας σε χρόνο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  <m:r>
                      <a:rPr lang="el-GR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GB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αφού από την </a:t>
                </a:r>
                <a:r>
                  <a:rPr lang="el-GR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Συνθήκη 1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deg(u), deg(v)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το πολύ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l-GR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 </a:t>
                </a:r>
                <a:endParaRPr lang="en-GB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8F2E03-018B-16AF-02FA-7BEC06AE1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302" y="2191407"/>
                <a:ext cx="10029498" cy="3985556"/>
              </a:xfrm>
              <a:blipFill>
                <a:blip r:embed="rId2"/>
                <a:stretch>
                  <a:fillRect l="-1033" t="-2599" r="-1215" b="-25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D5006225-C795-2FAE-F803-3DAE92FEC4F1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30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3341F-1A95-6BDF-F6E2-2D8EFEC94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5153-869E-71D8-5B9E-FFCB305E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37C0-C445-058A-C8A3-B43B3696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302" y="2191407"/>
            <a:ext cx="10029498" cy="3985556"/>
          </a:xfrm>
        </p:spPr>
        <p:txBody>
          <a:bodyPr/>
          <a:lstStyle/>
          <a:p>
            <a:pPr marL="0" indent="0">
              <a:buNone/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ΠΡΟΣΘΗΚΗ ΑΚΜΗΣ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(u,v)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</a:t>
            </a:r>
            <a:r>
              <a:rPr lang="el-G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Μια από τις δυο κορυφές είναι ελεύθερη και η άλλη ταιριασμένη.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Έστω ότι η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είναι ελεύθερη και η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ταιριασμένη. Σε αυτήν την περίπτωση προσθέτοντας την ακμή στο γράφημα μπορεί να μας οδηγήσει στην ύπαρξη αυξητικού μονοπατιού.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676580-DAC4-3E93-2ED9-86FEA8567B65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49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6AD176F-F6E1-2CA1-0A2A-6ADF4A3CE3E4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A network of lines and dots&#10;&#10;Description automatically generated">
            <a:extLst>
              <a:ext uri="{FF2B5EF4-FFF2-40B4-BE49-F238E27FC236}">
                <a16:creationId xmlns:a16="http://schemas.microsoft.com/office/drawing/2014/main" id="{A7D13C8C-A954-6BFC-FAA0-4FDA57CC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97" y="397758"/>
            <a:ext cx="9363475" cy="60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46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9B952-AF55-A151-411E-C596C16FA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1A65-BF4B-02DE-57D6-AD0A91B0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4F8B-D62C-E18F-659B-D838FC5E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302" y="2191407"/>
            <a:ext cx="10029498" cy="3985556"/>
          </a:xfrm>
        </p:spPr>
        <p:txBody>
          <a:bodyPr/>
          <a:lstStyle/>
          <a:p>
            <a:pPr marL="0" indent="0">
              <a:buNone/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ΠΡΟΣΘΗΚΗ ΑΚΜΗΣ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(u,v)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1CB0D9-C517-D2E6-7369-1756FE7A020E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A diagram of a line with circles and a red line&#10;&#10;Description automatically generated">
            <a:extLst>
              <a:ext uri="{FF2B5EF4-FFF2-40B4-BE49-F238E27FC236}">
                <a16:creationId xmlns:a16="http://schemas.microsoft.com/office/drawing/2014/main" id="{6754DA1F-A121-0CB5-B78B-FD76EF34E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403" y="3447887"/>
            <a:ext cx="5444696" cy="238847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4ADA73-51DB-30CA-A0E0-1E0D3030E30E}"/>
              </a:ext>
            </a:extLst>
          </p:cNvPr>
          <p:cNvCxnSpPr>
            <a:cxnSpLocks/>
          </p:cNvCxnSpPr>
          <p:nvPr/>
        </p:nvCxnSpPr>
        <p:spPr>
          <a:xfrm flipH="1">
            <a:off x="7754228" y="3618187"/>
            <a:ext cx="922230" cy="34345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075F30-B8A5-D472-1706-53BEA3537FA5}"/>
              </a:ext>
            </a:extLst>
          </p:cNvPr>
          <p:cNvSpPr txBox="1"/>
          <p:nvPr/>
        </p:nvSpPr>
        <p:spPr>
          <a:xfrm>
            <a:off x="8891751" y="3216166"/>
            <a:ext cx="2879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Αν η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v’ </a:t>
            </a:r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έχει ελεύθερο γείτονα δημιουργείται αυξητικό μονοπάτι.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EDCD79-41DC-0328-A63B-121309F90B46}"/>
              </a:ext>
            </a:extLst>
          </p:cNvPr>
          <p:cNvSpPr txBox="1"/>
          <p:nvPr/>
        </p:nvSpPr>
        <p:spPr>
          <a:xfrm>
            <a:off x="2144110" y="5175666"/>
            <a:ext cx="4629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Τι κάνουμε σε αυτήν την περίπτωση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45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49752-D875-23CB-5DF8-6D787C8C1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BB61-587E-3E62-33F2-034FCEB5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5600-B438-25A1-3112-14095D6C1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302" y="2191407"/>
            <a:ext cx="10029498" cy="3985556"/>
          </a:xfrm>
        </p:spPr>
        <p:txBody>
          <a:bodyPr/>
          <a:lstStyle/>
          <a:p>
            <a:pPr marL="0" indent="0">
              <a:buNone/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ΠΡΟΣΘΗΚΗ ΑΚΜΗΣ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(u,v)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4A9C86-37BB-C2B5-6BC2-33853D486DF3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A diagram of a line with circles and a red line&#10;&#10;Description automatically generated">
            <a:extLst>
              <a:ext uri="{FF2B5EF4-FFF2-40B4-BE49-F238E27FC236}">
                <a16:creationId xmlns:a16="http://schemas.microsoft.com/office/drawing/2014/main" id="{BDDE3A42-BC55-B14A-E557-276662B8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58" y="3255579"/>
            <a:ext cx="5449083" cy="2390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B8E0C0-17C7-A2BE-1460-CCB5D211260E}"/>
              </a:ext>
            </a:extLst>
          </p:cNvPr>
          <p:cNvCxnSpPr>
            <a:cxnSpLocks/>
          </p:cNvCxnSpPr>
          <p:nvPr/>
        </p:nvCxnSpPr>
        <p:spPr>
          <a:xfrm flipV="1">
            <a:off x="5954110" y="4450779"/>
            <a:ext cx="141889" cy="88479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367358-B591-8B52-518A-3C1A61BEC53F}"/>
              </a:ext>
            </a:extLst>
          </p:cNvPr>
          <p:cNvSpPr txBox="1"/>
          <p:nvPr/>
        </p:nvSpPr>
        <p:spPr>
          <a:xfrm>
            <a:off x="2953620" y="5311306"/>
            <a:ext cx="3506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Ταίριασμα (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u,v) </a:t>
            </a:r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(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v’,w)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71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3A1F2-CFDC-1853-7915-5AB991DC2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B875-1690-503E-28CC-F9E31DA0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C7440-4B84-DF94-AEB1-15A21B5F62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302" y="2191407"/>
                <a:ext cx="10029498" cy="39855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		   ΠΡΟΣΘΗΚΗ ΑΚΜΗΣ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(u,v)</a:t>
                </a:r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GB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case </a:t>
                </a:r>
                <a:r>
                  <a:rPr lang="el-GR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r>
                  <a:rPr lang="en-GB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Από συνθήκη 1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deg(u), deg(w)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το πολύ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l-GR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οπότε συνολικός χρόνος και σε αυτήν την περίπτωση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GB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)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Case 4:</a:t>
                </a:r>
                <a:r>
                  <a:rPr lang="el-GR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Δουλεύουμε αντίστοιχα.</a:t>
                </a:r>
                <a:endParaRPr lang="el-G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C7440-4B84-DF94-AEB1-15A21B5F6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302" y="2191407"/>
                <a:ext cx="10029498" cy="3985556"/>
              </a:xfrm>
              <a:blipFill>
                <a:blip r:embed="rId2"/>
                <a:stretch>
                  <a:fillRect l="-1033" t="-2599" r="-1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8B0F831C-A41C-5909-CCBD-FBD7C5E30EF6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64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A32A0-89DD-33D1-4D00-02E5080A2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3E34-9432-D4CD-9BDA-11C8D6DE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D79581-3820-8086-0478-85B9B00CF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		   ΠΡΟΣΘΗΚΗ ΑΚΜΗΣ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(u,v)</a:t>
                </a:r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Είναι εύκολο να δει κανείς ότι η προσθήκη ακμής σε κάθε μια από τις παραπάνω περιπτώσεις απαιτεί συνολικό χρόνο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GB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και διατηρούμε τις </a:t>
                </a:r>
                <a:r>
                  <a:rPr lang="el-GR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συνθήκες 2,3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 Για την </a:t>
                </a:r>
                <a:r>
                  <a:rPr lang="el-GR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συνθήκη 1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δουλεύουμε ξεχωριστά.</a:t>
                </a:r>
                <a:endParaRPr lang="el-G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D79581-3820-8086-0478-85B9B00CF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  <a:blipFill>
                <a:blip r:embed="rId2"/>
                <a:stretch>
                  <a:fillRect l="-1215" t="-2757" r="-1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ECA1908E-CCA2-2E27-8708-3BA776A01D36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F11A-3302-931C-7318-341BA0B4E403}"/>
              </a:ext>
            </a:extLst>
          </p:cNvPr>
          <p:cNvSpPr txBox="1"/>
          <p:nvPr/>
        </p:nvSpPr>
        <p:spPr>
          <a:xfrm>
            <a:off x="9170219" y="5095978"/>
            <a:ext cx="2417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Συνθήκη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: </a:t>
            </a:r>
            <a:r>
              <a:rPr lang="el-G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??</a:t>
            </a:r>
            <a:endParaRPr lang="en-US" sz="18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Συνθήκη 2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 </a:t>
            </a:r>
            <a:r>
              <a:rPr lang="en-US" sz="18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</a:t>
            </a: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Συνθήκη 3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 </a:t>
            </a:r>
            <a:r>
              <a:rPr lang="en-US" sz="18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</a:t>
            </a:r>
          </a:p>
          <a:p>
            <a:endParaRPr lang="en-GB" sz="18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14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E86AC-FD2F-CEF5-FDC7-9B84DC2B2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E0C6-084A-D7EB-CD55-C2FE695D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E3926D-42C2-3144-D295-58945E4B7B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		   ΔΙΑΓΡΑΦΗ ΑΚΜΗΣ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(u,v)</a:t>
                </a:r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Αρχικά ανανεώνουμε τις δομές μας, που απαιτεί συνολικά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O(log n)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χρόνο. Στην συνέχεια διακρίνουμε δυο περιπτώσεις.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case 1: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(u,v)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case 2: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(u,v)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∈</m:t>
                    </m:r>
                  </m:oMath>
                </a14:m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M. </a:t>
                </a:r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E3926D-42C2-3144-D295-58945E4B7B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  <a:blipFill>
                <a:blip r:embed="rId2"/>
                <a:stretch>
                  <a:fillRect l="-1215" t="-2757" r="-1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0AFF2A86-668D-F660-FE13-082F0D5DCD96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806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3EF02-4B15-92D7-353F-0BC17309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A3A6-F4A9-4384-7E2A-F1DF3D2F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BACA9-4281-8228-63E7-4873E5C18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		   ΔΙΑΓΡΑΦΗ ΑΚΜΗΣ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(u,v)</a:t>
                </a:r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case 1: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(u,v)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M.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Εδώ το μόνο που κάνουμε είναι να ενημερώσουμε τις δομές με τους ελεύθερους γείτονες ανάλογα με το ποια κορυφή είναι ελεύθερη.</a:t>
                </a: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BACA9-4281-8228-63E7-4873E5C18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  <a:blipFill>
                <a:blip r:embed="rId2"/>
                <a:stretch>
                  <a:fillRect l="-1033" r="-1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92111E58-AF9F-99D4-BBA7-1F0B2C31D2E6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645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6A597-DA66-E8AA-3CCB-08E1AF8ED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D76-8740-E81F-6AE6-263FA52E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9DE52-763A-6BFB-CC6E-5BF8E3D310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		   ΔΙΑΓΡΑΦΗ ΑΚΜΗΣ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(u,v)</a:t>
                </a:r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case 2: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(u,v)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∈</m:t>
                    </m:r>
                  </m:oMath>
                </a14:m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M.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Σε αυτήν την περίπτωση η διαγραφή της ακμής μπορεί να οδηγήσει στην δημιουργία αυξητικών μονοπατιών. Δείχνουμε πως δουλεύουμε για την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και με ανάλογο τρόπο δουλεύουμε για το άλλο άκρο την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v.</a:t>
                </a:r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9DE52-763A-6BFB-CC6E-5BF8E3D31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  <a:blipFill>
                <a:blip r:embed="rId2"/>
                <a:stretch>
                  <a:fillRect l="-1033" r="-1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0551F86F-2616-77E9-0D8F-0B27AAED81D9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812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E1B95-C650-B51E-099E-18E8E211A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16-951D-D764-7588-6D9B15DB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E331-1669-1B34-9C37-FC25366CF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302" y="2033752"/>
            <a:ext cx="10029498" cy="3985556"/>
          </a:xfrm>
        </p:spPr>
        <p:txBody>
          <a:bodyPr/>
          <a:lstStyle/>
          <a:p>
            <a:pPr marL="0" indent="0">
              <a:buNone/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ΔΙΑΓΡΑΦΗ ΑΚΜΗΣ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(u,v)</a:t>
            </a:r>
          </a:p>
          <a:p>
            <a:pPr>
              <a:lnSpc>
                <a:spcPct val="150000"/>
              </a:lnSpc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Διακρίνουμε δυο περιπτώσεις. Η πρώτη περίπτωση είναι να έχει η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ελεύθερο γείτονα. Σε αυτήν την περίπτωση κάνουμε ταίριασμα την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με την γειτονική της κορυφή.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C646F77-BE11-8AA4-1A66-F7430F239CD9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A line and circle with a red line&#10;&#10;Description automatically generated">
            <a:extLst>
              <a:ext uri="{FF2B5EF4-FFF2-40B4-BE49-F238E27FC236}">
                <a16:creationId xmlns:a16="http://schemas.microsoft.com/office/drawing/2014/main" id="{7B0F4F6D-AC9E-A31E-4FC5-73700C8CD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42" y="4597211"/>
            <a:ext cx="3807004" cy="20775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B5125D-0252-E036-30FA-4D1265957231}"/>
              </a:ext>
            </a:extLst>
          </p:cNvPr>
          <p:cNvCxnSpPr>
            <a:cxnSpLocks/>
          </p:cNvCxnSpPr>
          <p:nvPr/>
        </p:nvCxnSpPr>
        <p:spPr>
          <a:xfrm>
            <a:off x="6254967" y="5639475"/>
            <a:ext cx="118635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B15B3E43-1D4D-1037-096B-546DEE0304CC}"/>
              </a:ext>
            </a:extLst>
          </p:cNvPr>
          <p:cNvSpPr/>
          <p:nvPr/>
        </p:nvSpPr>
        <p:spPr>
          <a:xfrm>
            <a:off x="3097701" y="5508492"/>
            <a:ext cx="181526" cy="720000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 descr="A red line with a white circle and a white circle with a white circle and a white circle with a red line&#10;&#10;Description automatically generated">
            <a:extLst>
              <a:ext uri="{FF2B5EF4-FFF2-40B4-BE49-F238E27FC236}">
                <a16:creationId xmlns:a16="http://schemas.microsoft.com/office/drawing/2014/main" id="{4EFE294C-0803-82E3-E900-7F7761CA1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592" y="4597580"/>
            <a:ext cx="3806328" cy="2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10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1611E-91DA-0C1C-22C5-E7A01A310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2063-332A-8274-A849-4D5E4F27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8096-E299-4578-D0EA-ADAF45A7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302" y="2033752"/>
            <a:ext cx="10029498" cy="3985556"/>
          </a:xfrm>
        </p:spPr>
        <p:txBody>
          <a:bodyPr/>
          <a:lstStyle/>
          <a:p>
            <a:pPr marL="0" indent="0">
              <a:buNone/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ΔΙΑΓΡΑΦΗ ΑΚΜΗΣ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(u,v)</a:t>
            </a: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Η δεύτερη περίπτωση είναι να μην έχει ελεύθερο γείτονα η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u.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Εδώ παίρνουμε δυο υποπεριπτώσεις ανάλογα με τον βαθμό της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4668CE-6B60-3E24-5DB9-5B03A3D29EBC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 descr="A diagram of a line and a point&#10;&#10;Description automatically generated">
            <a:extLst>
              <a:ext uri="{FF2B5EF4-FFF2-40B4-BE49-F238E27FC236}">
                <a16:creationId xmlns:a16="http://schemas.microsoft.com/office/drawing/2014/main" id="{2AA0D3B5-7D79-AE02-DB9A-F51B10775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71" y="3728545"/>
            <a:ext cx="7842457" cy="2418091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12FF3DD6-C92F-E56E-99D4-7C29ED448C85}"/>
              </a:ext>
            </a:extLst>
          </p:cNvPr>
          <p:cNvSpPr/>
          <p:nvPr/>
        </p:nvSpPr>
        <p:spPr>
          <a:xfrm>
            <a:off x="3586432" y="4814810"/>
            <a:ext cx="207800" cy="720000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64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C9168-2D4E-BCFF-96C9-FD86EF546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F9C7-E59D-B166-791E-7DA43E0B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4D8B96-1810-6F23-75E3-A147E8212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		   ΔΙΑΓΡΑΦΗ ΑΚΜΗΣ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(u,v)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Case 2.a: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deg(u)&lt;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.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Καλούμε την συνάρτηση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aug-path(u)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για να δούμε αν υπάρχουν αυξητικά μονοπάτια.</a:t>
                </a: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4D8B96-1810-6F23-75E3-A147E8212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  <a:blipFill>
                <a:blip r:embed="rId2"/>
                <a:stretch>
                  <a:fillRect l="-1094" t="-2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E1609075-2DA8-7928-970D-B09A16FA35B1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 descr="A diagram of a line and a point&#10;&#10;Description automatically generated">
            <a:extLst>
              <a:ext uri="{FF2B5EF4-FFF2-40B4-BE49-F238E27FC236}">
                <a16:creationId xmlns:a16="http://schemas.microsoft.com/office/drawing/2014/main" id="{A4D2C07A-0F97-7431-3B94-F9D996E3E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21" y="4028923"/>
            <a:ext cx="7842457" cy="2418091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4CA78346-D7B5-2D7B-4810-7FEE1D748DBD}"/>
              </a:ext>
            </a:extLst>
          </p:cNvPr>
          <p:cNvSpPr/>
          <p:nvPr/>
        </p:nvSpPr>
        <p:spPr>
          <a:xfrm>
            <a:off x="3759852" y="5109072"/>
            <a:ext cx="207800" cy="720000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78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11A8-4326-4660-4B6E-BA4EB1FC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ΑΝΤΙΚΕΙΜΕΝΟ ΤΗΣ ΔΙΠΛΩΜΑΤΙΚΗΣ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0E644A-B2CA-C9DE-93D3-7F27A25DA776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68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7DB74-4AB6-D8B0-799C-6543B3ADC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99E4-90FF-A6E4-02E9-C664569C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F5DA-3785-DAFB-8EC6-E8FC3B9D6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302" y="2033752"/>
            <a:ext cx="10029498" cy="3985556"/>
          </a:xfrm>
        </p:spPr>
        <p:txBody>
          <a:bodyPr/>
          <a:lstStyle/>
          <a:p>
            <a:pPr marL="0" indent="0">
              <a:buNone/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ΔΙΑΓΡΑΦΗ ΑΚΜΗΣ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(u,v)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F4AF13E-1FBD-AF73-439A-621A8BABCC61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A diagram of a line and a point&#10;&#10;Description automatically generated">
            <a:extLst>
              <a:ext uri="{FF2B5EF4-FFF2-40B4-BE49-F238E27FC236}">
                <a16:creationId xmlns:a16="http://schemas.microsoft.com/office/drawing/2014/main" id="{1E2A88CF-7A50-C1CE-19EC-1D213CF89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71" y="3034862"/>
            <a:ext cx="7842457" cy="2418091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01ED5BDB-9BBA-3D03-7C6B-97F6DD46A205}"/>
              </a:ext>
            </a:extLst>
          </p:cNvPr>
          <p:cNvSpPr/>
          <p:nvPr/>
        </p:nvSpPr>
        <p:spPr>
          <a:xfrm>
            <a:off x="3602198" y="4152658"/>
            <a:ext cx="207800" cy="720000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F613B9-F9CB-08CD-4030-BD856C4B8999}"/>
              </a:ext>
            </a:extLst>
          </p:cNvPr>
          <p:cNvCxnSpPr>
            <a:cxnSpLocks/>
          </p:cNvCxnSpPr>
          <p:nvPr/>
        </p:nvCxnSpPr>
        <p:spPr>
          <a:xfrm flipV="1">
            <a:off x="6365326" y="4912337"/>
            <a:ext cx="141889" cy="88479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E9441B-28AB-634E-6B9B-12C804100C23}"/>
              </a:ext>
            </a:extLst>
          </p:cNvPr>
          <p:cNvSpPr txBox="1"/>
          <p:nvPr/>
        </p:nvSpPr>
        <p:spPr>
          <a:xfrm>
            <a:off x="6507215" y="5668732"/>
            <a:ext cx="332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Αυξητικό μονοπάτι!!!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15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886AB-8E8B-E3FD-3E31-249369CDF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4009-F9FE-04B8-8927-D8C303D2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4FB4A7-A232-BCA2-BDDB-445D2266CD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		   ΔΙΑΓΡΑΦΗ ΑΚΜΗΣ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(u,v)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Case 2.a: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deg(u)&lt;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.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Καλούμε την συνάρτηση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aug-path(u)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για να δούμε αν υπάρχουν αυξητικά μονοπάτια.</a:t>
                </a: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4FB4A7-A232-BCA2-BDDB-445D2266C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  <a:blipFill>
                <a:blip r:embed="rId2"/>
                <a:stretch>
                  <a:fillRect l="-1094" t="-2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58C1B67B-B6DF-111C-3294-8C76BB96C91F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61A83957-1E38-0BDC-A329-938A2C717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28" y="4026530"/>
            <a:ext cx="7803243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11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0CE4-9A43-27DD-C6F2-83D643FBB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C369-A6AA-5CA7-AC1F-A3066918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9A9FB-8421-DB24-8325-0C89DC7F7B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		   ΔΙΑΓΡΑΦΗ ΑΚΜΗΣ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(u,v)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Case 2.b: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deg(u)&gt;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.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Σε αυτήν την περίπτωση η κορυφή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δεν μπορεί να γίνει ελεύθερη καθώς παραβιάζεται η συνθήκη 2.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l-GR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ΥΠΕΝΘΥΜΙΣΗ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Όλες οι κορυφές που έγιναν ελεύθερες στον γύρο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έχουν βαθμό το πολύ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l-GR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. </m:t>
                    </m:r>
                  </m:oMath>
                </a14:m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9A9FB-8421-DB24-8325-0C89DC7F7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  <a:blipFill>
                <a:blip r:embed="rId2"/>
                <a:stretch>
                  <a:fillRect l="-1215" t="-2757" r="-2248" b="-3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82D5BAC1-3355-8FA8-9003-38504FA84B00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00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2B40B-D079-8969-3524-D1440411F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BC83-80A4-7137-C24D-56F4BB59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900D-ED94-F700-A8A8-AB5546843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302" y="2033752"/>
            <a:ext cx="10029498" cy="3985556"/>
          </a:xfrm>
        </p:spPr>
        <p:txBody>
          <a:bodyPr/>
          <a:lstStyle/>
          <a:p>
            <a:pPr marL="0" indent="0">
              <a:buNone/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ΔΙΑΓΡΑΦΗ ΑΚΜΗΣ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(u,v)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523210-D60E-8015-655B-D0ED50D15D53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11" descr="A diagram of a network&#10;&#10;Description automatically generated">
            <a:extLst>
              <a:ext uri="{FF2B5EF4-FFF2-40B4-BE49-F238E27FC236}">
                <a16:creationId xmlns:a16="http://schemas.microsoft.com/office/drawing/2014/main" id="{D77E949A-1842-1727-E638-9015CAA6C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6" y="2761670"/>
            <a:ext cx="4809524" cy="3857143"/>
          </a:xfrm>
          <a:prstGeom prst="rect">
            <a:avLst/>
          </a:prstGeom>
        </p:spPr>
      </p:pic>
      <p:pic>
        <p:nvPicPr>
          <p:cNvPr id="14" name="Picture 13" descr="A diagram of a network&#10;&#10;Description automatically generated">
            <a:extLst>
              <a:ext uri="{FF2B5EF4-FFF2-40B4-BE49-F238E27FC236}">
                <a16:creationId xmlns:a16="http://schemas.microsoft.com/office/drawing/2014/main" id="{55853EC4-DFA4-6BDC-B77E-59D5DCA38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15" y="2659194"/>
            <a:ext cx="4809524" cy="385714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3B40BC-EC59-0E72-C521-1272030C21BF}"/>
              </a:ext>
            </a:extLst>
          </p:cNvPr>
          <p:cNvCxnSpPr>
            <a:cxnSpLocks/>
          </p:cNvCxnSpPr>
          <p:nvPr/>
        </p:nvCxnSpPr>
        <p:spPr>
          <a:xfrm>
            <a:off x="8812924" y="3429000"/>
            <a:ext cx="553953" cy="8576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29D336-4AD9-F6E1-99A5-28A1039CA639}"/>
                  </a:ext>
                </a:extLst>
              </p:cNvPr>
              <p:cNvSpPr txBox="1"/>
              <p:nvPr/>
            </p:nvSpPr>
            <p:spPr>
              <a:xfrm>
                <a:off x="6513839" y="3042745"/>
                <a:ext cx="2708989" cy="496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Deg(u)&gt;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</m:oMath>
                </a14:m>
                <a:endParaRPr lang="en-GB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29D336-4AD9-F6E1-99A5-28A1039CA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839" y="3042745"/>
                <a:ext cx="2708989" cy="496418"/>
              </a:xfrm>
              <a:prstGeom prst="rect">
                <a:avLst/>
              </a:prstGeom>
              <a:blipFill>
                <a:blip r:embed="rId4"/>
                <a:stretch>
                  <a:fillRect l="-3604" t="-3659" b="-256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178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41AAA-D3F9-E0A5-723A-70D31C6FB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B881-1608-31DF-A32E-AA213930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7E5734-2B98-3573-DA1C-8C1564712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		   ΔΙΑΓΡΑΦΗ ΑΚΜΗΣ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(u,v)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Case 2.b: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deg(u)&gt;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.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Ψάχνουμε μια ενναλακτική κορυφή με μικρό βαθμό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(surrogate(u))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την κάνουμε ελεύθερη και βάζουμε την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στο μεγιστικό ταίριασμα. Με αυτόν τον τρόπο δεν έχουμε παραβίαση της συνθήκης 2.</a:t>
                </a: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7E5734-2B98-3573-DA1C-8C1564712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  <a:blipFill>
                <a:blip r:embed="rId2"/>
                <a:stretch>
                  <a:fillRect l="-1094" t="-2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54935552-65C4-BC92-103E-FBA98FA32BAE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542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4A259-FDD0-3372-3808-E2DC4F331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928E-047C-87A6-AF33-B4440BFE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3520D-B774-8FBB-BDEF-7350A755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302" y="2033752"/>
            <a:ext cx="10029498" cy="3985556"/>
          </a:xfrm>
        </p:spPr>
        <p:txBody>
          <a:bodyPr/>
          <a:lstStyle/>
          <a:p>
            <a:pPr marL="0" indent="0">
              <a:buNone/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ΔΙΑΓΡΑΦΗ ΑΚΜΗΣ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(u,v)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9CE543-902F-49D9-9FCA-74A5D048790E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B6110C6B-2B85-D42F-7210-110ED2E88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80" y="2840027"/>
            <a:ext cx="4809524" cy="3857143"/>
          </a:xfrm>
          <a:prstGeom prst="rect">
            <a:avLst/>
          </a:prstGeom>
        </p:spPr>
      </p:pic>
      <p:pic>
        <p:nvPicPr>
          <p:cNvPr id="8" name="Picture 7" descr="A diagram of a network&#10;&#10;Description automatically generated">
            <a:extLst>
              <a:ext uri="{FF2B5EF4-FFF2-40B4-BE49-F238E27FC236}">
                <a16:creationId xmlns:a16="http://schemas.microsoft.com/office/drawing/2014/main" id="{7B3B19D5-CA9E-7C41-648B-FE72A9E20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98" y="2840027"/>
            <a:ext cx="4809524" cy="38571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A4A764-07F7-AB34-C52F-1566FD3C85A7}"/>
              </a:ext>
            </a:extLst>
          </p:cNvPr>
          <p:cNvCxnSpPr>
            <a:cxnSpLocks/>
          </p:cNvCxnSpPr>
          <p:nvPr/>
        </p:nvCxnSpPr>
        <p:spPr>
          <a:xfrm>
            <a:off x="6255298" y="5071748"/>
            <a:ext cx="90224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239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65E41-5613-3C69-3FDE-98ED7F589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65B4-9019-26D4-5F6E-F443799B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BEEE7-C838-1256-2225-6D777AC1E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		   ΔΙΑΓΡΑΦΗ ΑΚΜΗΣ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(u,v)</a:t>
                </a:r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Και στις δύο περιπτώσεις έχουμε συνολικό χρόνο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GB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)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και δεν παραβιάζονται οι συνθήκες 2 και 3!!!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BEEE7-C838-1256-2225-6D777AC1E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  <a:blipFill>
                <a:blip r:embed="rId2"/>
                <a:stretch>
                  <a:fillRect l="-1215" t="-2757" r="-3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3BD0EED2-804F-0822-B8A1-B9438FA6FFD9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FE398-618A-45EC-4C7B-B72F78ADA9DD}"/>
              </a:ext>
            </a:extLst>
          </p:cNvPr>
          <p:cNvSpPr txBox="1"/>
          <p:nvPr/>
        </p:nvSpPr>
        <p:spPr>
          <a:xfrm>
            <a:off x="9154453" y="4818979"/>
            <a:ext cx="24174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Συνθήκη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: </a:t>
            </a:r>
            <a:r>
              <a:rPr lang="el-G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??</a:t>
            </a:r>
            <a:endParaRPr lang="en-US" sz="18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Συνθήκη 2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</a:t>
            </a: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Συνθήκη 3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</a:t>
            </a:r>
          </a:p>
          <a:p>
            <a:endParaRPr lang="en-GB" sz="18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9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6712C-49F5-63B4-80F7-E826AE14C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24CF-6E32-D398-F70E-BD296A02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1210F-CE88-DC0C-C949-1FE836E9F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l-GR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Τι έχουμε πετύχει μέχρι τώρα</a:t>
                </a: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;</a:t>
                </a:r>
                <a:endParaRPr lang="el-GR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Όλες οι κορυφές που γίναν ελεύθερες στον γύρο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έχουν βαθμό το πολύ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l-GR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 </a:t>
                </a:r>
                <a:r>
                  <a:rPr lang="en-US" sz="3600" dirty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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Το ταίριασμα μας παραμένει 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3/2</m:t>
                    </m:r>
                  </m:oMath>
                </a14:m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μέγιστης πληθικότητας αφού δεν υπάρχουν αυξητικά μονοπάτια μήκους τρία. </a:t>
                </a:r>
                <a:r>
                  <a:rPr lang="en-US" sz="3600" dirty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</a:t>
                </a:r>
                <a:endParaRPr lang="el-GR" sz="3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1210F-CE88-DC0C-C949-1FE836E9F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  <a:blipFill>
                <a:blip r:embed="rId2"/>
                <a:stretch>
                  <a:fillRect l="-1519" t="-4441" b="-24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53E2E3A9-96E2-A098-D681-931E8941C2FB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827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667F0-7E0B-872E-F050-F6A32796B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A19-3555-9F79-9AAF-45757646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D1FA1-A866-95A6-B3E3-430ED713D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l-GR" sz="3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Πως όμως θα διατηρούμε την συνθήκη 1</a:t>
                </a:r>
                <a:r>
                  <a:rPr lang="en-US" sz="3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;</a:t>
                </a:r>
              </a:p>
              <a:p>
                <a:pPr marL="0" indent="0">
                  <a:buNone/>
                </a:pPr>
                <a:endParaRPr lang="en-US" sz="3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Υπενθύμιση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Όλες οι ελεύθερες κορυφές έχουν βαθμό το πολύ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l-GR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  Στην συνέχεια δείχνουμε πως διατηρούμε την συνθήκη αυτή ότι δηλαδή οι ελεύθερες κορυφές έχουν οριοθετημένο βαθμό που είναι κλειδί στον αλγόριθμο!!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D1FA1-A866-95A6-B3E3-430ED713D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302" y="2033752"/>
                <a:ext cx="10029498" cy="3985556"/>
              </a:xfrm>
              <a:blipFill>
                <a:blip r:embed="rId2"/>
                <a:stretch>
                  <a:fillRect l="-1823" t="-3828" r="-2066" b="-12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A9F56B3F-32A2-17FE-C12F-8DD8B0DA41B3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844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85F9F-70FE-066D-4CD3-EB8479BFD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FC41-B96B-32BB-A573-5D6C1180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E3654-AD12-0469-6A3B-4919FF85D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302" y="2033751"/>
                <a:ext cx="10029498" cy="445912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Σκοπός μας είναι να εντοπίσουμε τις προβληματικές κορυφές σε κάθε γύρο και να τις διορθώσουμε. Πότε όμως μια κορυφή λέγεται προβληματική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Μια κορυφή λέγεται προβληματική όταν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Είναι ελεύθερη.</a:t>
                </a:r>
              </a:p>
              <a:p>
                <a:pPr>
                  <a:lnSpc>
                    <a:spcPct val="150000"/>
                  </a:lnSpc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Ο βαθμός της είναι μεγαλύτερος από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l-GR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E3654-AD12-0469-6A3B-4919FF85D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302" y="2033751"/>
                <a:ext cx="10029498" cy="4459123"/>
              </a:xfrm>
              <a:blipFill>
                <a:blip r:embed="rId2"/>
                <a:stretch>
                  <a:fillRect l="-1215" r="-4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F6220005-4EC8-6F58-976C-E06356E76EC4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07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3A53-6194-8BD9-4FB8-6A33FFF6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68" y="365125"/>
            <a:ext cx="10013731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ΑΝΤΙΚΕΙΜΕΝΟ ΔΙΠΛΩΜΑΤΙΚΗΣ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FD29-913B-22CF-BF3A-6B6E742A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068" y="1825625"/>
            <a:ext cx="10013732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Στην παρούσα εργασία  υλοποιούμε και μελετάμε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τον αλγόριθμο που περιγράφεται στην εργασία των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Neiman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και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Solomon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με τίτλο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“Simple Deterministic Algorithms for Fully Dynamic Maximal Matching”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για την διατήρηση ενός μεγιστικού ταιριάσματος σε ένα δυναμικώς μεταβαλλόμενο γράφημα.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B8D906-8307-8688-3434-B36532BD2116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262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8D1BD-C56A-3043-B3CF-5D1D789B1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D2AD-FBC4-26E4-648B-432B89C8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92071-538E-FC70-335B-9217F5A44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302" y="2033751"/>
            <a:ext cx="10029498" cy="44591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l-G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Πως </a:t>
            </a:r>
            <a:r>
              <a:rPr lang="el-G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διορθώνουμε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μια τέτοια προβληματική κορυφή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l-G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Πως </a:t>
            </a:r>
            <a:r>
              <a:rPr lang="el-G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βρίσκουμε</a:t>
            </a:r>
            <a:r>
              <a:rPr lang="el-G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μια τέτοια προβληματική κορυφή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x;</a:t>
            </a:r>
            <a:r>
              <a:rPr lang="el-G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8D1FBAE-4DCD-11DE-E187-6FE61EDA2625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074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41F14-4BAB-1E33-797C-96F92E4D8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683C-D59A-2403-3A1D-FB0DDFD7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D359-6769-2D0A-0D2A-E7303B9A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302" y="2033751"/>
            <a:ext cx="10029498" cy="445912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l-G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Πως  διορθώνουμε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την προβληματική κορυφή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l-G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Εκτελούμε την ίδια διαδικασία που περιγράψαμε στην περίπτωση 2.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</a:t>
            </a:r>
            <a:r>
              <a:rPr lang="el-G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παραπάνω βρίσκουμε δηλαδή μια ενναλακτική κορυφή με μικρό βαθμό που γίνεται ελεύθερη αντί της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(</a:t>
            </a:r>
            <a:r>
              <a:rPr lang="en-US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surrogate(x)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el-G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Στην συνέχεια ψάχνουμε για αυξητικά μονοπάτια μήκους τρία.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l-G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ABC837A-848E-D97F-1B4C-2AF54973532A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37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1C94A-3E2F-8587-1566-DAB4B1573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6903-CBCC-1D81-BA7B-DC9ED20C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ΠΕΡΙΓΡΑΦΗ ΕΝΟΣ ΓΥΡΟΥ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3AA3-6BA6-9DF4-C9AB-BAD56478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302" y="2033751"/>
            <a:ext cx="10029498" cy="44591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l-G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Πως  βρίσκουμε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την προβληματική κορυφή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l-G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Την κορυφή αυτήν την βρίσκουμε με την βοήθεια της δομής του σωρού μεγίστου. Οπότε εξάγουμε την κορυφή με τον μέγιστο βαθμό από τον μέγιστο σωρό σε χρόνο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O(log n).</a:t>
            </a:r>
            <a:endParaRPr lang="el-G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7AE21E-2D10-D5C3-CC29-385FB02C5580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3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EE7B-B8EC-EE50-CBB2-735222F10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ΣΥΜΠΕΡΑΣΜΑ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20F001-206A-5AEA-7B6C-805904C5BFDF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187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7597F-EF87-609B-7703-8B5249BD6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CBED-7FCA-CEC3-2468-D8B98902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ΤΙ ΚΑΤΑΦΕΡΑΜΕ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5765A-6ED7-696D-C442-9A05EB317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302" y="2033751"/>
                <a:ext cx="10029498" cy="4459123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Καταφέραμε να υλοποιήσουμε έναν αλγόριθμο που διατηρεί ένα μεγιστικό ταίριασμα σε ένα δυναμικώς μεταβαλλόμενο γράφημα. Με τις κατάλληλες δομές δεδομένων (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AVL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δέντρα, σωρός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μεγίστου) ο χρόνος ενημέρωσης είναι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l-GR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στην χειρότερη περίπτωση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5765A-6ED7-696D-C442-9A05EB317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302" y="2033751"/>
                <a:ext cx="10029498" cy="4459123"/>
              </a:xfrm>
              <a:blipFill>
                <a:blip r:embed="rId2"/>
                <a:stretch>
                  <a:fillRect l="-1215" r="-1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F1B1209A-777D-69A8-4F05-8B56029FFC35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450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B2DBB-9795-9467-7A4F-295FDE6C1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4800-6D3D-C792-F638-4AD9E32E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157655"/>
            <a:ext cx="10029497" cy="1213945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ΤΙ ΚΑΤΑΦΕΡΑΜΕ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AB74B-0EC3-8795-292A-AF1E3FF59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302" y="1371600"/>
                <a:ext cx="10029498" cy="51212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Επιπλέον καταφέραμε να διατηρήσουμε αναλλοίωτες τις τρεις βασικές συνθήκες μας.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l-GR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Συνθήκη 1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Όλες οι ελεύθερες κορυφές έχουν βαθμό το πολύ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l-GR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.</m:t>
                    </m:r>
                  </m:oMath>
                </a14:m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4200" dirty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</a:t>
                </a:r>
                <a:endParaRPr lang="en-GB" sz="4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l-GR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Συνθήκη 2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Όλες οι κορυφές που έγιναν ελεύθερες στον γύρο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έχουν βαθμό το πολύ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l-GR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. </m:t>
                    </m:r>
                  </m:oMath>
                </a14:m>
                <a:r>
                  <a:rPr lang="en-US" sz="4200" dirty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</a:t>
                </a:r>
                <a:endParaRPr lang="en-US" sz="4200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l-GR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Συνθήκη 3</a:t>
                </a:r>
                <a:r>
                  <a:rPr lang="en-US" sz="2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Δεν υπάρχουν αυξητικά μονοπάτια μήκους τρία, άρα το ταίριασμα παραμένει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3</m:t>
                        </m:r>
                      </m:num>
                      <m:den>
                        <m:r>
                          <a:rPr lang="el-GR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den>
                    </m:f>
                    <m:r>
                      <a:rPr lang="el-GR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</m:oMath>
                </a14:m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μέγιστης πληθικότητας ταίριασμα. </a:t>
                </a:r>
                <a:r>
                  <a:rPr lang="en-US" sz="4200" dirty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</a:t>
                </a:r>
                <a:endParaRPr lang="en-GB" sz="4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AB74B-0EC3-8795-292A-AF1E3FF59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302" y="1371600"/>
                <a:ext cx="10029498" cy="5121275"/>
              </a:xfrm>
              <a:blipFill>
                <a:blip r:embed="rId2"/>
                <a:stretch>
                  <a:fillRect l="-911" r="-911" b="-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AEAFCA41-C35F-9206-6D36-110A70964315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01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068AD-8CA0-215A-66FB-7551F29D9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6F8F-1DFF-5616-A1B8-778499C5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365125"/>
            <a:ext cx="10029497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ΤΙ ΠΕΤΥΧΑΙΝΕΙ Ο ΑΛΓΟΡΙΘΜΟΣ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D8C33-99F2-96EC-9D92-AD430368C2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302" y="1497724"/>
                <a:ext cx="10029498" cy="4459123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Greedy </a:t>
                </a:r>
                <a:r>
                  <a:rPr lang="el-GR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αλγόριθμος</a:t>
                </a:r>
                <a:r>
                  <a:rPr lang="en-US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el-GR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Αν μια ταιριασμένη ακμή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l-GR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διαγράφεται από το γράφημα  ελέγχει όλους τους γείτονες των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en-GB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𝑣</m:t>
                    </m:r>
                  </m:oMath>
                </a14:m>
                <a:r>
                  <a:rPr lang="en-GB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l-GR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για να δει αν κάποια ακμή μπορεί να προστεθεί στο γράφημα.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l-GR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Αλγόριθμος των </a:t>
                </a:r>
                <a:r>
                  <a:rPr lang="en-US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Neiman </a:t>
                </a:r>
                <a:r>
                  <a:rPr lang="el-GR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και </a:t>
                </a:r>
                <a:r>
                  <a:rPr lang="en-US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Solomon: </a:t>
                </a:r>
                <a:r>
                  <a:rPr lang="el-GR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Οι κορυφές με μεγάλο βαθμό είναι πάντα ταιριασμένες, άρα ο έλεγχος όλων των γειτόνων μιας ελεύθερης κορυφής δεν απαιτεί τόσο πολύ χρόνο.</a:t>
                </a:r>
                <a:endParaRPr lang="en-GB" sz="2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D8C33-99F2-96EC-9D92-AD430368C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302" y="1497724"/>
                <a:ext cx="10029498" cy="4459123"/>
              </a:xfrm>
              <a:blipFill>
                <a:blip r:embed="rId2"/>
                <a:stretch>
                  <a:fillRect l="-1094" r="-1215" b="-217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361480E2-0E38-66C2-1E9F-F1E6B1C589C8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8948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C28F4-B152-9151-4E89-9206082BD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0590-16A7-5EFC-F6B3-1A44C7DAF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ΠΑΡΑΔΕΙΓΜΑ ΤΟΥ ΑΛΓΟΡΙΘΜΟΥ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5E88CA-E002-C6A2-1764-F441CE3AABA4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138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C5DF-4A44-745F-4C6D-8FF1BB92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5125"/>
            <a:ext cx="9982200" cy="1325563"/>
          </a:xfrm>
        </p:spPr>
        <p:txBody>
          <a:bodyPr/>
          <a:lstStyle/>
          <a:p>
            <a:r>
              <a:rPr lang="en-US" dirty="0"/>
              <a:t>Nodes=7 , Rounds=22</a:t>
            </a:r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656ABD-5F9F-1914-DC49-AE4534867C25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6" name="Content Placeholder 15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E23F3C2E-70CD-A6E3-A4B9-8E59CC18A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3600" cy="4042134"/>
          </a:xfrm>
        </p:spPr>
      </p:pic>
    </p:spTree>
    <p:extLst>
      <p:ext uri="{BB962C8B-B14F-4D97-AF65-F5344CB8AC3E}">
        <p14:creationId xmlns:p14="http://schemas.microsoft.com/office/powerpoint/2010/main" val="697801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E418-F09D-2047-AFE9-7EBF8BC0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62" y="365125"/>
            <a:ext cx="9919138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0 : Addition of edge (5,1)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FFB402-1586-7209-8006-530EF666FA70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Content Placeholder 14" descr="A diagram of a line and circles&#10;&#10;Description automatically generated with medium confidence">
            <a:extLst>
              <a:ext uri="{FF2B5EF4-FFF2-40B4-BE49-F238E27FC236}">
                <a16:creationId xmlns:a16="http://schemas.microsoft.com/office/drawing/2014/main" id="{FFF0EEB9-F336-078D-66AC-F2BBB3FE2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130446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578BB-8A65-1558-8EB1-3AEB9209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652E-48A0-26D4-FEED-8AE993CF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68" y="365125"/>
            <a:ext cx="10013731" cy="1325563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ΣΤΟΧΟΣ ΤΗΣ ΕΡΓΑΣΙΑΣ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A43A-4D7A-D9D4-2BE6-2B3519EA4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440" y="2345887"/>
            <a:ext cx="9635359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Στόχος μας είναι να κατασκευάσουμε μια δομή δεδομένων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που θα διατηρεί ένα μεγιστικό ταίριασμα ή ένα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κατά προσέγγιση μέγιστο ταίριασμα σε ένα δυναμικό γράφημα.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0BF88A-75B1-21F7-CD61-7506C5553473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30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diagram of a line and a point&#10;&#10;Description automatically generated with medium confidence">
            <a:extLst>
              <a:ext uri="{FF2B5EF4-FFF2-40B4-BE49-F238E27FC236}">
                <a16:creationId xmlns:a16="http://schemas.microsoft.com/office/drawing/2014/main" id="{5F897B20-204D-32BC-CF40-EBF08621B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9121E24-78F2-362E-BEDD-BCD482E31ACF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1 : Addition of edge (5,6)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04201CE5-F55D-CA58-BD87-A7180871A590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665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B1BD752-D91C-49C6-7F0C-397666452727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" name="Content Placeholder 16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D7323388-5B04-72A9-0328-199129F2D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FA6A84C-259B-3300-ABF2-79F98B620DE5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2 : Addition of edge (3,1)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8D2D69-D981-165B-DCB0-F472E1835017}"/>
                  </a:ext>
                </a:extLst>
              </p:cNvPr>
              <p:cNvSpPr txBox="1"/>
              <p:nvPr/>
            </p:nvSpPr>
            <p:spPr>
              <a:xfrm>
                <a:off x="8529201" y="3994200"/>
                <a:ext cx="282459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Είναι το ταίριασμα </a:t>
                </a:r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3/2</m:t>
                    </m:r>
                  </m:oMath>
                </a14:m>
                <a:r>
                  <a:rPr lang="el-G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MCM;</a:t>
                </a:r>
                <a:endParaRPr lang="en-GB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8D2D69-D981-165B-DCB0-F472E1835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201" y="3994200"/>
                <a:ext cx="2824599" cy="830997"/>
              </a:xfrm>
              <a:prstGeom prst="rect">
                <a:avLst/>
              </a:prstGeom>
              <a:blipFill>
                <a:blip r:embed="rId3"/>
                <a:stretch>
                  <a:fillRect l="-3233" t="-5839" b="-145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046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91B10-3947-470F-862B-7D0D27EE5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D96AA77-CBC1-B4F1-0D19-43F75F9796A5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" name="Content Placeholder 16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01FCF93B-7372-494A-C125-F1ED08DDC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F3DD54B-1AD8-13AD-B256-3CFE13CD1AB4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2 : Addition of edge (3,1)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4EE9D3-4C61-E7E1-DCE4-FA6E8E007C92}"/>
                  </a:ext>
                </a:extLst>
              </p:cNvPr>
              <p:cNvSpPr txBox="1"/>
              <p:nvPr/>
            </p:nvSpPr>
            <p:spPr>
              <a:xfrm>
                <a:off x="8529201" y="3994200"/>
                <a:ext cx="315304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Τι κάνουμε σε αυτήν την περίπτωση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;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Handle-addition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GB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4EE9D3-4C61-E7E1-DCE4-FA6E8E007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201" y="3994200"/>
                <a:ext cx="3153047" cy="1200329"/>
              </a:xfrm>
              <a:prstGeom prst="rect">
                <a:avLst/>
              </a:prstGeom>
              <a:blipFill>
                <a:blip r:embed="rId3"/>
                <a:stretch>
                  <a:fillRect l="-2901" t="-4061" b="-10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135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8C613-628A-2841-8ABD-EBF107E76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D32690F-2DD0-C1E2-D5F8-1CF8DA91A7B8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59E2C50-CAB7-9305-C3D7-CED648CE7446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2 : Addition of edge (3,1)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5A8466C6-5513-EA22-7317-5A9B9B7D1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42471532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4B012-5AEB-6322-E866-0341635DC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BB9E594-03EF-D843-D084-B4D93E8508D6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5664006-AB6C-5110-A84C-DAF01B11D945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3 : Addition of edge (3,4)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A2F11B24-4A86-A2CD-558F-4E71F16CE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3504309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5CD88-8405-2F77-DF18-198E1ADCE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73CA424-4592-8E19-D955-FBFF69598942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F58D6-927A-3F6E-3613-053E14C9F3B5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4 : Addition of edge (4,5)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Content Placeholder 6" descr="A diagram of a triangle with numbers and lines&#10;&#10;Description automatically generated">
            <a:extLst>
              <a:ext uri="{FF2B5EF4-FFF2-40B4-BE49-F238E27FC236}">
                <a16:creationId xmlns:a16="http://schemas.microsoft.com/office/drawing/2014/main" id="{5DF1EF1A-5E4F-7669-5CA6-BCC396F92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2559904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C6520-5E06-095E-B86F-268CFB04A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0C4F764-04BA-3F20-54B2-8E408A884AA5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BEB53E1-10CD-161F-B23F-888E87131872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5 : Addition of edge (0,4)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Content Placeholder 10" descr="A diagram of a network&#10;&#10;Description automatically generated">
            <a:extLst>
              <a:ext uri="{FF2B5EF4-FFF2-40B4-BE49-F238E27FC236}">
                <a16:creationId xmlns:a16="http://schemas.microsoft.com/office/drawing/2014/main" id="{BA9C9FDE-6D4A-83A5-D5EB-B370C18C0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1853020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6FB24-9C97-73B3-9F11-BC710BDF3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4F16417-FCA1-AD20-00D1-61EF912CE4A4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55A1C96-D5BB-7A4B-3AD9-1D8157D87C21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6 : Addition of edge (6,0)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Content Placeholder 19" descr="A diagram of a triangle with lines and dots&#10;&#10;Description automatically generated">
            <a:extLst>
              <a:ext uri="{FF2B5EF4-FFF2-40B4-BE49-F238E27FC236}">
                <a16:creationId xmlns:a16="http://schemas.microsoft.com/office/drawing/2014/main" id="{C2A8078D-4F77-CED1-EAE9-B92353494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9792484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F0A6E-4F6D-BB31-3897-CD5CFD57A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3106145-1A23-6821-2A0F-114EDBA81D72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97B8C3D-04E5-6674-114B-78069A66F91A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7 : Addition of edge (2,0)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Content Placeholder 15" descr="A diagram of a network&#10;&#10;Description automatically generated">
            <a:extLst>
              <a:ext uri="{FF2B5EF4-FFF2-40B4-BE49-F238E27FC236}">
                <a16:creationId xmlns:a16="http://schemas.microsoft.com/office/drawing/2014/main" id="{27320DF5-3EE5-7F3F-0160-DFE36ABD4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35403393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7C054-4ADD-C9D5-52BC-018EB873C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18B8D67-F165-5906-C543-2CB676CD750C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BDDEDE4-C586-735B-7285-D6774205447C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8 : Addition of edge (6,4)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Content Placeholder 10" descr="A diagram of a network&#10;&#10;Description automatically generated">
            <a:extLst>
              <a:ext uri="{FF2B5EF4-FFF2-40B4-BE49-F238E27FC236}">
                <a16:creationId xmlns:a16="http://schemas.microsoft.com/office/drawing/2014/main" id="{5524C68F-A9D8-4D9F-F417-D9FF5D6B8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4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A4DD-BC84-F06A-087C-F642AAAF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1142179"/>
            <a:ext cx="10023148" cy="2852737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Η ΘΕΩΡΙΑ ΓΡΑΦΗΜΑΤΩΝ ΣΤΗΝ ΠΡΑΞΗ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AAE93D2-4732-7505-6D9E-D7DC84D258CE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026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F17B6-71B7-315B-8E9F-45645FE45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5964582-B5D7-31BF-268A-959DEA8D45B5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6D0B654-F981-D7E8-3B09-40E76D4925FC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9 : Deletion of edge (3,1)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Content Placeholder 10" descr="A diagram of a network&#10;&#10;Description automatically generated">
            <a:extLst>
              <a:ext uri="{FF2B5EF4-FFF2-40B4-BE49-F238E27FC236}">
                <a16:creationId xmlns:a16="http://schemas.microsoft.com/office/drawing/2014/main" id="{927F6F17-0487-AF80-1097-B9BD6B8ED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6381E970-023F-9965-0953-DBA2E25C81F4}"/>
              </a:ext>
            </a:extLst>
          </p:cNvPr>
          <p:cNvSpPr/>
          <p:nvPr/>
        </p:nvSpPr>
        <p:spPr>
          <a:xfrm>
            <a:off x="5888200" y="4193627"/>
            <a:ext cx="288000" cy="720000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799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F1744-21E0-3979-CE2E-38572190C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DC25745-CC88-1C65-205E-8E44B8CFEA4A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6ABAB0-0E8C-1687-3BA0-1A4CDF9C27DF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9 : Deletion of edge (3,1)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Content Placeholder 8" descr="A diagram of a network&#10;&#10;Description automatically generated">
            <a:extLst>
              <a:ext uri="{FF2B5EF4-FFF2-40B4-BE49-F238E27FC236}">
                <a16:creationId xmlns:a16="http://schemas.microsoft.com/office/drawing/2014/main" id="{39EF2394-49EE-3F1F-141C-C29A1D51F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2C919C-8D1F-37A2-4F53-CD6728C50947}"/>
              </a:ext>
            </a:extLst>
          </p:cNvPr>
          <p:cNvSpPr txBox="1"/>
          <p:nvPr/>
        </p:nvSpPr>
        <p:spPr>
          <a:xfrm>
            <a:off x="8828691" y="2175670"/>
            <a:ext cx="3356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Διαγραφή ακμής!!!</a:t>
            </a:r>
          </a:p>
          <a:p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Τι πρέπει να προσέξω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</a:t>
            </a:r>
          </a:p>
        </p:txBody>
      </p:sp>
    </p:spTree>
    <p:extLst>
      <p:ext uri="{BB962C8B-B14F-4D97-AF65-F5344CB8AC3E}">
        <p14:creationId xmlns:p14="http://schemas.microsoft.com/office/powerpoint/2010/main" val="11894995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5C5C1-7C32-86AE-A939-906C32580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D1C2286-C501-0371-F38C-5DFDE197C855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90BEEB3-D873-D301-55AE-0B67DBA6AC25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9 : Deletion of edge (3,1)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Content Placeholder 8" descr="A diagram of a network&#10;&#10;Description automatically generated">
            <a:extLst>
              <a:ext uri="{FF2B5EF4-FFF2-40B4-BE49-F238E27FC236}">
                <a16:creationId xmlns:a16="http://schemas.microsoft.com/office/drawing/2014/main" id="{5FCDD97B-D5A3-A530-1430-ECBCC8D80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1D8840-0F2A-871B-A6CD-2CF80D74F564}"/>
              </a:ext>
            </a:extLst>
          </p:cNvPr>
          <p:cNvCxnSpPr>
            <a:cxnSpLocks/>
          </p:cNvCxnSpPr>
          <p:nvPr/>
        </p:nvCxnSpPr>
        <p:spPr>
          <a:xfrm>
            <a:off x="2664372" y="2412124"/>
            <a:ext cx="1165946" cy="22521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2135E8-48FB-8AA0-BD29-C66CED5B9D28}"/>
              </a:ext>
            </a:extLst>
          </p:cNvPr>
          <p:cNvSpPr txBox="1"/>
          <p:nvPr/>
        </p:nvSpPr>
        <p:spPr>
          <a:xfrm>
            <a:off x="1107528" y="3297336"/>
            <a:ext cx="34644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Αυξητικό μονοπάτι!!!</a:t>
            </a:r>
          </a:p>
          <a:p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Τι κάνουμε σε αυτήν την περίπτωση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8BEDE-9129-CE91-0CFE-E8CAD62E6535}"/>
              </a:ext>
            </a:extLst>
          </p:cNvPr>
          <p:cNvSpPr txBox="1"/>
          <p:nvPr/>
        </p:nvSpPr>
        <p:spPr>
          <a:xfrm>
            <a:off x="9548591" y="4497665"/>
            <a:ext cx="2417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Σταθερά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: </a:t>
            </a:r>
            <a:r>
              <a:rPr lang="el-GR" sz="18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</a:t>
            </a:r>
            <a:endParaRPr lang="en-US" sz="18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Σταθερά 2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 </a:t>
            </a:r>
            <a:r>
              <a:rPr lang="en-US" sz="18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</a:t>
            </a: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Σταθερά 3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</a:t>
            </a:r>
            <a:endParaRPr lang="en-GB" sz="18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137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9B4D3-4484-35FC-5C57-CDD3A1F07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15F94A7-5F0F-D3A0-51DF-F9F875E46D99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75D3060-E336-54EA-D3E5-E6D87F38C61D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9 : Deletion of edge (3,1)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C2A3C3B8-A8C5-D5B7-7A72-F151557C9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29772086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C7507-28F0-935B-8606-4291BDB14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7AE22C6-98A9-E6F0-2232-E748A9542927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1B742A7-39B4-9ECF-6A65-9FE793E15848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Addition of edge (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D45BF672-B968-33E6-976D-1CA9FE990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12384343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2409F-047A-0FE9-DF83-08FB991AF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9001C67-345F-AC54-BCF4-0512FE6D0AF3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3E922DD-D69C-511A-3A13-7F2B66FA32AF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11 : Deletion of edge (5,6)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1E4697FA-40E5-779B-1E77-C55C9005D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5DBC83B1-EE21-EDD1-7864-8312C701B479}"/>
              </a:ext>
            </a:extLst>
          </p:cNvPr>
          <p:cNvSpPr/>
          <p:nvPr/>
        </p:nvSpPr>
        <p:spPr>
          <a:xfrm>
            <a:off x="7133676" y="3429000"/>
            <a:ext cx="288000" cy="720000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847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97B5A-4404-9EA0-E3EC-6AD5C1A09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3718B64-0230-1B44-64F9-8E65CE9178BE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21A92B-AADB-D903-1359-B92C5C0025B0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11 : Deletion of edge (5,6)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5" descr="A diagram of a network&#10;&#10;Description automatically generated">
            <a:extLst>
              <a:ext uri="{FF2B5EF4-FFF2-40B4-BE49-F238E27FC236}">
                <a16:creationId xmlns:a16="http://schemas.microsoft.com/office/drawing/2014/main" id="{415CA2DC-9025-C09D-2569-B22D2057C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5B8A0B-C91A-1E3A-69D6-48FD7AF7D632}"/>
              </a:ext>
            </a:extLst>
          </p:cNvPr>
          <p:cNvCxnSpPr>
            <a:cxnSpLocks/>
          </p:cNvCxnSpPr>
          <p:nvPr/>
        </p:nvCxnSpPr>
        <p:spPr>
          <a:xfrm flipH="1">
            <a:off x="8828690" y="4114800"/>
            <a:ext cx="104052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6DEAD2-8986-31D7-5CA5-5583CCEC0FCE}"/>
              </a:ext>
            </a:extLst>
          </p:cNvPr>
          <p:cNvSpPr txBox="1"/>
          <p:nvPr/>
        </p:nvSpPr>
        <p:spPr>
          <a:xfrm>
            <a:off x="8592208" y="2774732"/>
            <a:ext cx="3439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Υπάρχει ελεύθερος γείτονας?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03D597-B23C-7875-304F-910DC396E84C}"/>
              </a:ext>
            </a:extLst>
          </p:cNvPr>
          <p:cNvSpPr txBox="1"/>
          <p:nvPr/>
        </p:nvSpPr>
        <p:spPr>
          <a:xfrm>
            <a:off x="7444556" y="4950372"/>
            <a:ext cx="3909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ΝΑΙ!!!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Προσθέτω την ακμή</a:t>
            </a:r>
          </a:p>
          <a:p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στο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maximal matching!!</a:t>
            </a:r>
            <a:endPara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651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AFCF1-A384-B30C-AD0E-456BF12E9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F6E1566-2F77-C8B1-1056-F38F67B08055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87FD047-1A41-010E-8CF5-9223FB350B08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11 : Deletion of edge (4,5)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5" descr="A diagram of a network&#10;&#10;Description automatically generated">
            <a:extLst>
              <a:ext uri="{FF2B5EF4-FFF2-40B4-BE49-F238E27FC236}">
                <a16:creationId xmlns:a16="http://schemas.microsoft.com/office/drawing/2014/main" id="{01B09552-2B1C-C199-0CC6-E63183734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34921697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F95F9-577E-AE9E-8EBB-75C195C0A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1232B14-A696-A6B1-C5EC-08458B40DBB3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054C9AF-7F6A-BB46-7371-0A24FDC190FF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12 : Addition of edge (6,3)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5" descr="A diagram of a network&#10;&#10;Description automatically generated">
            <a:extLst>
              <a:ext uri="{FF2B5EF4-FFF2-40B4-BE49-F238E27FC236}">
                <a16:creationId xmlns:a16="http://schemas.microsoft.com/office/drawing/2014/main" id="{10C4F8E1-836F-3722-E687-7F1AD1016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19959987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7C588-D77D-FF10-AAE3-D5962E450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1C6B8AB-37B4-C538-1573-EC9741106B58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D1BF3B-631D-3ECF-E46F-B602C8870CAD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13 : Deletion of edge (0,4)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5" descr="A diagram of a network&#10;&#10;Description automatically generated">
            <a:extLst>
              <a:ext uri="{FF2B5EF4-FFF2-40B4-BE49-F238E27FC236}">
                <a16:creationId xmlns:a16="http://schemas.microsoft.com/office/drawing/2014/main" id="{D1817922-3596-2A14-5CA3-0C1CAADA5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84909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A347-B277-2EE0-8780-7BFB78FD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536" y="365125"/>
            <a:ext cx="10045263" cy="1325563"/>
          </a:xfrm>
        </p:spPr>
        <p:txBody>
          <a:bodyPr>
            <a:normAutofit/>
          </a:bodyPr>
          <a:lstStyle/>
          <a:p>
            <a:pPr algn="ctr"/>
            <a:r>
              <a:rPr lang="el-GR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ΣΥΓΧΡΟΝΕΣ ΕΦΑΡΜΟΓΕΣ ΚΑΙ ΕΠΙΣΤΗΜΟΝΙΚΑ ΠΕΔΙΑ ΤΗΣ ΘΕΩΡΙΑΣ ΓΡΑΦΗΜΑΤΩΝ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95E78-F559-5E4E-2DEB-043C11315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538" y="2014811"/>
            <a:ext cx="10045262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l-G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Κοινωνικά δίκτυα </a:t>
            </a:r>
            <a:r>
              <a:rPr lang="en-US" dirty="0"/>
              <a:t>: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Κοινωνικά δίκτυα όπως το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Facebook,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το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Twitter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μπορούν να αναπαρασταθούν σαν γραφήματα.</a:t>
            </a:r>
          </a:p>
          <a:p>
            <a:pPr>
              <a:lnSpc>
                <a:spcPct val="150000"/>
              </a:lnSpc>
            </a:pPr>
            <a:r>
              <a:rPr lang="el-G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Δίκτυα υπολογιστών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Σημαντικό ρόλο στην ανάλυση τοπολογιών δικτύου, πρωτοκόλλων δρομολόγησης και απόδοσης δικτύου.</a:t>
            </a:r>
          </a:p>
          <a:p>
            <a:pPr marL="0" indent="0">
              <a:buNone/>
            </a:pPr>
            <a:endPara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AF1EE4-5AEB-422E-9C9E-093B5AD63846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6125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B810F-5022-B4A8-0C5D-CDF374E09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7E02C7B-9320-4127-4E6B-30C97692713D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45AF970-679F-0ED9-0F76-5B4E5C7E2144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14 : Deletion of edge (6,3)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5" descr="A diagram of a network&#10;&#10;Description automatically generated">
            <a:extLst>
              <a:ext uri="{FF2B5EF4-FFF2-40B4-BE49-F238E27FC236}">
                <a16:creationId xmlns:a16="http://schemas.microsoft.com/office/drawing/2014/main" id="{51942E1C-5BBD-6EB5-83BD-A57D71FAC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9193734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1D153-372D-1B55-D145-9A90A7D6E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2B12AD3-5CEA-A88A-F58A-0AF78F588FFB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8F5136C-26CA-50F6-3F57-54982D894C72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15 : Addition of edge (0,1)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E5418D09-DADA-54D3-46A4-F0D20E040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21442447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F8055-88A9-871E-A39D-0E1D9C0FC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DB54B5E-0A10-585C-70C7-16992CF5BFC3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0AD6DF6-7133-30D8-4F74-BAB74F172C36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16 : Addition of edge (6,1)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D4816757-EC3A-6A3C-EC5C-AAB9352CD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25596920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C37EC-B38F-4F79-E57D-1634D3AAC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46503A1-9290-F116-9112-45838FD347D5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4A90FB8-96C2-F199-155E-1635FD9769AD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17 : Addition of edge (3,0)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04A51005-3EE1-2403-8F32-F87CE4132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22273327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60710-8474-C979-8E05-5C592085F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FBEE4A8-7C77-84F3-1767-A3A21E96F23F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7314BAD-023C-A9AA-5329-922B513D4A89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18 : Deletion of edge (4,5)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49AF4051-D0FC-FE0B-2BCE-1EC5ED2BD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39647793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6CDEC-75FC-F890-6467-1FCD0D971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14EA207-022C-844D-FB44-92251CDCE1EC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4751CA8-E315-4B10-0DC6-CF4DC0493595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19 : Addition of edge (1,2)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5BFD4842-64B4-D90C-C375-A4770CA57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26553369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9617F-E96B-FAC6-CE05-CE509545A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C2FA62E-FC3B-72E4-147A-8F6D81E13603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AB5156A-EF6D-B113-ACBB-AC37E85C0FDE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20 : Addition of edge (6,3)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55075D1F-95B0-2B6A-0FE3-D51F820F2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28532147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92DD5-77FB-5ECB-9957-ACECA30DC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F12B634-2EBA-5A31-7A20-27812E8772A4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5469ECF-3DB1-9418-7EB4-DFC0B5BA7ABD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20 : Addition of edge (6,3)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DAF20FDB-E178-6884-767E-EBEC7659E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FD6A8-0626-D984-6950-C74E190EDEBB}"/>
              </a:ext>
            </a:extLst>
          </p:cNvPr>
          <p:cNvCxnSpPr>
            <a:cxnSpLocks/>
          </p:cNvCxnSpPr>
          <p:nvPr/>
        </p:nvCxnSpPr>
        <p:spPr>
          <a:xfrm flipH="1">
            <a:off x="6637283" y="2869324"/>
            <a:ext cx="157655" cy="85133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E3F2B7-5D6D-FD5B-4EA8-7B4910E69579}"/>
              </a:ext>
            </a:extLst>
          </p:cNvPr>
          <p:cNvSpPr txBox="1"/>
          <p:nvPr/>
        </p:nvSpPr>
        <p:spPr>
          <a:xfrm>
            <a:off x="6511159" y="1980000"/>
            <a:ext cx="359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Προβληματική κορυφή!!!</a:t>
            </a:r>
          </a:p>
          <a:p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Γιατί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964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985C9-0717-5918-265B-542893514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E94363-08E7-CFC7-5D3A-1DD7FCE9E7E2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C521615-0DBC-2498-2776-3B10041D2B9D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20 : Addition of edge (6,3)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D44BA68A-4D17-464B-394E-03DCD4BE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D1C377-4D20-F542-58CF-5A645C5A17CB}"/>
              </a:ext>
            </a:extLst>
          </p:cNvPr>
          <p:cNvCxnSpPr>
            <a:cxnSpLocks/>
          </p:cNvCxnSpPr>
          <p:nvPr/>
        </p:nvCxnSpPr>
        <p:spPr>
          <a:xfrm flipH="1">
            <a:off x="6637283" y="2869324"/>
            <a:ext cx="157655" cy="85133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EB1A5F-4D64-6914-BD17-72B130F1055C}"/>
                  </a:ext>
                </a:extLst>
              </p:cNvPr>
              <p:cNvSpPr txBox="1"/>
              <p:nvPr/>
            </p:nvSpPr>
            <p:spPr>
              <a:xfrm>
                <a:off x="6952592" y="1980000"/>
                <a:ext cx="4205345" cy="88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l-G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Ελεύθερη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Deg(6)=5 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GB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= 4.69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EB1A5F-4D64-6914-BD17-72B130F10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592" y="1980000"/>
                <a:ext cx="4205345" cy="882934"/>
              </a:xfrm>
              <a:prstGeom prst="rect">
                <a:avLst/>
              </a:prstGeom>
              <a:blipFill>
                <a:blip r:embed="rId3"/>
                <a:stretch>
                  <a:fillRect l="-2032" t="-5517" b="-1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5896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DEBD0-62EE-452F-32F0-9CB9191D7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BD3BFAA-E410-4B53-F9EA-F35F3E2C4B22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0690A96-E7DA-D754-43B0-D56755CC9C13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20 : Addition of edge (6,3)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31113833-4192-9D39-915A-04AD7BA79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4A4012-932B-11C2-6431-8361DCD9E5EE}"/>
              </a:ext>
            </a:extLst>
          </p:cNvPr>
          <p:cNvCxnSpPr>
            <a:cxnSpLocks/>
          </p:cNvCxnSpPr>
          <p:nvPr/>
        </p:nvCxnSpPr>
        <p:spPr>
          <a:xfrm flipH="1">
            <a:off x="6637283" y="2869324"/>
            <a:ext cx="157655" cy="85133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91815-68CF-9AEE-1F72-6C387CF687D3}"/>
                  </a:ext>
                </a:extLst>
              </p:cNvPr>
              <p:cNvSpPr txBox="1"/>
              <p:nvPr/>
            </p:nvSpPr>
            <p:spPr>
              <a:xfrm>
                <a:off x="6952592" y="1980000"/>
                <a:ext cx="4205345" cy="88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l-G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Ελεύθερη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Deg(6)=5 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GB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= 4.69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91815-68CF-9AEE-1F72-6C387CF6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592" y="1980000"/>
                <a:ext cx="4205345" cy="882934"/>
              </a:xfrm>
              <a:prstGeom prst="rect">
                <a:avLst/>
              </a:prstGeom>
              <a:blipFill>
                <a:blip r:embed="rId3"/>
                <a:stretch>
                  <a:fillRect l="-2032" t="-5517" b="-1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A76D08-A0F3-F868-3A4B-B4B99850AD55}"/>
                  </a:ext>
                </a:extLst>
              </p:cNvPr>
              <p:cNvSpPr txBox="1"/>
              <p:nvPr/>
            </p:nvSpPr>
            <p:spPr>
              <a:xfrm>
                <a:off x="7756634" y="4540469"/>
                <a:ext cx="38625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Τι κάνουμε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l-G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σε αυτήν την περίπτωση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;;;</a:t>
                </a:r>
                <a:endParaRPr lang="el-GR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l-G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Λύση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𝒔𝒖𝒓𝒓𝒐𝒈𝒂𝒕𝒆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GB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A76D08-A0F3-F868-3A4B-B4B99850A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34" y="4540469"/>
                <a:ext cx="3862552" cy="1569660"/>
              </a:xfrm>
              <a:prstGeom prst="rect">
                <a:avLst/>
              </a:prstGeom>
              <a:blipFill>
                <a:blip r:embed="rId4"/>
                <a:stretch>
                  <a:fillRect l="-2366" t="-31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21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CBE29-4D92-2E5D-2079-D042BD9A6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2C91-438D-E77F-FFB5-B46FEB706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8" y="839350"/>
            <a:ext cx="10187152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l-G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Τεχνητή νοημοσύνη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Γραφήματα χρησιμοποιούνται για να αναπαραστήσουν την γνώση σε συστήματα τεχνητής νοημοσύνης.</a:t>
            </a:r>
          </a:p>
          <a:p>
            <a:pPr>
              <a:lnSpc>
                <a:spcPct val="150000"/>
              </a:lnSpc>
            </a:pPr>
            <a:r>
              <a:rPr lang="el-G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Δίκτυα μεταφοράς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Οδικά δίκτυα, δίκτυα σιδηροδρομικών σταθμών αλλά και αεροπορικά δρομολόγια μπορούν να μοντελοποιηθούν σαν γραφήματα.</a:t>
            </a:r>
          </a:p>
          <a:p>
            <a:pPr>
              <a:lnSpc>
                <a:spcPct val="150000"/>
              </a:lnSpc>
            </a:pP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Content Placeholder 6" descr="A blue bird with black background&#10;&#10;Description automatically generated">
            <a:extLst>
              <a:ext uri="{FF2B5EF4-FFF2-40B4-BE49-F238E27FC236}">
                <a16:creationId xmlns:a16="http://schemas.microsoft.com/office/drawing/2014/main" id="{90F1CFF5-B03E-B4F0-A2F7-F00B62567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78" y="5348343"/>
            <a:ext cx="1225882" cy="1008000"/>
          </a:xfrm>
          <a:prstGeom prst="rect">
            <a:avLst/>
          </a:prstGeom>
        </p:spPr>
      </p:pic>
      <p:pic>
        <p:nvPicPr>
          <p:cNvPr id="7" name="Picture 6" descr="A computer network diagram with a globe and computer monitors&#10;&#10;Description automatically generated with medium confidence">
            <a:extLst>
              <a:ext uri="{FF2B5EF4-FFF2-40B4-BE49-F238E27FC236}">
                <a16:creationId xmlns:a16="http://schemas.microsoft.com/office/drawing/2014/main" id="{F1FD12D8-3DE6-5172-46D9-6FAEC229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076" y="5276343"/>
            <a:ext cx="1111111" cy="1080000"/>
          </a:xfrm>
          <a:prstGeom prst="rect">
            <a:avLst/>
          </a:prstGeom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E5886AA-0F6A-0444-1B5A-90456B4A5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03" y="5312343"/>
            <a:ext cx="1080000" cy="1080000"/>
          </a:xfrm>
          <a:prstGeom prst="rect">
            <a:avLst/>
          </a:prstGeom>
        </p:spPr>
      </p:pic>
      <p:pic>
        <p:nvPicPr>
          <p:cNvPr id="10" name="Picture 9" descr="A black and white map with points and dots&#10;&#10;Description automatically generated">
            <a:extLst>
              <a:ext uri="{FF2B5EF4-FFF2-40B4-BE49-F238E27FC236}">
                <a16:creationId xmlns:a16="http://schemas.microsoft.com/office/drawing/2014/main" id="{FE23E554-03F7-5B15-73E0-222AAF29F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535" y="5333548"/>
            <a:ext cx="1094529" cy="108000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005C70A1-63E7-FF19-787A-CA9BFE676133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8297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2FB0B-18EB-B2A9-0B41-FB8923AC2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461809B-6BE7-373A-20AD-9BD6372B5574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345C263-14B0-FFAD-8719-1A7CC6158E42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20 : Addition of edge (6,3)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6A57F-CFD0-AAB8-F810-D672B2F5E3BD}"/>
              </a:ext>
            </a:extLst>
          </p:cNvPr>
          <p:cNvSpPr txBox="1"/>
          <p:nvPr/>
        </p:nvSpPr>
        <p:spPr>
          <a:xfrm>
            <a:off x="9553903" y="4638480"/>
            <a:ext cx="21086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Σταθερά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: </a:t>
            </a:r>
            <a:r>
              <a:rPr lang="el-GR" sz="18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</a:t>
            </a:r>
            <a:endParaRPr lang="en-US" sz="18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Σταθερά 2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 </a:t>
            </a:r>
            <a:r>
              <a:rPr lang="en-US" sz="18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</a:t>
            </a:r>
          </a:p>
          <a:p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Σταθερά 3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 </a:t>
            </a:r>
            <a:r>
              <a:rPr lang="en-US" sz="18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pic>
        <p:nvPicPr>
          <p:cNvPr id="16" name="Content Placeholder 15" descr="A diagram of a network&#10;&#10;Description automatically generated">
            <a:extLst>
              <a:ext uri="{FF2B5EF4-FFF2-40B4-BE49-F238E27FC236}">
                <a16:creationId xmlns:a16="http://schemas.microsoft.com/office/drawing/2014/main" id="{C8E9633E-C693-579D-7653-5DB847869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25104668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35E83-DB6A-7DA1-F881-EE34C6DFC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AC304C9-E949-70EB-7074-4DBF981E071E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4F5EEFB-B67B-1AF9-2A59-DCF9D5A860FC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21 : Deletion of edge (0,1)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B4C402EC-3330-8ED4-91F3-42A3196A1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3600" cy="4042134"/>
          </a:xfrm>
        </p:spPr>
      </p:pic>
    </p:spTree>
    <p:extLst>
      <p:ext uri="{BB962C8B-B14F-4D97-AF65-F5344CB8AC3E}">
        <p14:creationId xmlns:p14="http://schemas.microsoft.com/office/powerpoint/2010/main" val="41692521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36356-F76A-9A95-3989-D815689C5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F81A04A-1CBD-1DA1-BB40-ABE5A1162EB9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1B23E0E-78C3-E1B2-3158-B1BA5E309D0E}"/>
              </a:ext>
            </a:extLst>
          </p:cNvPr>
          <p:cNvSpPr txBox="1">
            <a:spLocks/>
          </p:cNvSpPr>
          <p:nvPr/>
        </p:nvSpPr>
        <p:spPr>
          <a:xfrm>
            <a:off x="1418897" y="365125"/>
            <a:ext cx="9934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22 : Addition of edge (1,3)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Content Placeholder 10" descr="A diagram of a network&#10;&#10;Description automatically generated">
            <a:extLst>
              <a:ext uri="{FF2B5EF4-FFF2-40B4-BE49-F238E27FC236}">
                <a16:creationId xmlns:a16="http://schemas.microsoft.com/office/drawing/2014/main" id="{33112493-D334-7846-5770-7A075D462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980000"/>
            <a:ext cx="4864401" cy="4042800"/>
          </a:xfrm>
        </p:spPr>
      </p:pic>
    </p:spTree>
    <p:extLst>
      <p:ext uri="{BB962C8B-B14F-4D97-AF65-F5344CB8AC3E}">
        <p14:creationId xmlns:p14="http://schemas.microsoft.com/office/powerpoint/2010/main" val="330724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86BA6-768E-8EF0-8A23-C02394818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D988-5699-7F4F-1744-4AAB9513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2" y="1142179"/>
            <a:ext cx="10023148" cy="2852737"/>
          </a:xfrm>
        </p:spPr>
        <p:txBody>
          <a:bodyPr/>
          <a:lstStyle/>
          <a:p>
            <a:pPr algn="ctr"/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ΠΡΟΑΠΑΙΤΟΥΜΕΝΑ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0A3BA0C-4379-8F8D-FEC2-77ED316936B0}"/>
              </a:ext>
            </a:extLst>
          </p:cNvPr>
          <p:cNvSpPr/>
          <p:nvPr/>
        </p:nvSpPr>
        <p:spPr bwMode="auto">
          <a:xfrm>
            <a:off x="6350" y="3175"/>
            <a:ext cx="900113" cy="6854825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97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4942</TotalTime>
  <Words>2225</Words>
  <Application>Microsoft Office PowerPoint</Application>
  <PresentationFormat>Widescreen</PresentationFormat>
  <Paragraphs>203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Aptos</vt:lpstr>
      <vt:lpstr>Aptos Display</vt:lpstr>
      <vt:lpstr>Arial</vt:lpstr>
      <vt:lpstr>Cambria Math</vt:lpstr>
      <vt:lpstr>Tahoma</vt:lpstr>
      <vt:lpstr>Wingdings</vt:lpstr>
      <vt:lpstr>Office Theme</vt:lpstr>
      <vt:lpstr>ΔΥΝΑΜΙΚΟΙ ΑΛΓΟΡΙΘΜΟΙ ΓΙΑ ΜΕΓΙΣΤΙΚΟ ΤΑΙΡΙΑΣΜΑ</vt:lpstr>
      <vt:lpstr>PowerPoint Presentation</vt:lpstr>
      <vt:lpstr>ΑΝΤΙΚΕΙΜΕΝΟ ΤΗΣ ΔΙΠΛΩΜΑΤΙΚΗΣ</vt:lpstr>
      <vt:lpstr>ΑΝΤΙΚΕΙΜΕΝΟ ΔΙΠΛΩΜΑΤΙΚΗΣ</vt:lpstr>
      <vt:lpstr>ΣΤΟΧΟΣ ΤΗΣ ΕΡΓΑΣΙΑΣ</vt:lpstr>
      <vt:lpstr>Η ΘΕΩΡΙΑ ΓΡΑΦΗΜΑΤΩΝ ΣΤΗΝ ΠΡΑΞΗ</vt:lpstr>
      <vt:lpstr>ΣΥΓΧΡΟΝΕΣ ΕΦΑΡΜΟΓΕΣ ΚΑΙ ΕΠΙΣΤΗΜΟΝΙΚΑ ΠΕΔΙΑ ΤΗΣ ΘΕΩΡΙΑΣ ΓΡΑΦΗΜΑΤΩΝ</vt:lpstr>
      <vt:lpstr>PowerPoint Presentation</vt:lpstr>
      <vt:lpstr>ΠΡΟΑΠΑΙΤΟΥΜΕΝΑ</vt:lpstr>
      <vt:lpstr>Τι είναι ένα ταίριασμα σε ένα γράφημα;</vt:lpstr>
      <vt:lpstr>Τι είναι ένα μεγιστικό ταίριασμα σε ένα      γράφημα;</vt:lpstr>
      <vt:lpstr>Τι είναι ένα αυξητικό μονοπάτι σε ένα γράφημα;</vt:lpstr>
      <vt:lpstr>ΥΛΟΠΟΙΗΣΗ ΑΛΓΟΡΙΘΜΟΥ </vt:lpstr>
      <vt:lpstr>ΔΟΜΕΣ ΔΕΔΟΜΕΝΩΝ</vt:lpstr>
      <vt:lpstr>ΔΟΜΕΣ ΔΕΔΟΜΕΝΩΝ</vt:lpstr>
      <vt:lpstr>ΠΩΣ ΔΟΥΛΕΥΕΙ Ο ΑΛΓΟΡΙΘΜΟΣ;</vt:lpstr>
      <vt:lpstr>Τι δεν πρέπει να παραβιάζεται σε κάθε γύρο;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ΠΕΡΙΓΡΑΦΗ ΕΝΟΣ ΓΥΡΟΥ ΤΟΥ ΑΛΓΟΡΙΘΜΟΥ</vt:lpstr>
      <vt:lpstr>ΣΥΜΠΕΡΑΣΜΑ</vt:lpstr>
      <vt:lpstr>ΤΙ ΚΑΤΑΦΕΡΑΜΕ;</vt:lpstr>
      <vt:lpstr>ΤΙ ΚΑΤΑΦΕΡΑΜΕ;</vt:lpstr>
      <vt:lpstr>ΤΙ ΠΕΤΥΧΑΙΝΕΙ Ο ΑΛΓΟΡΙΘΜΟΣ</vt:lpstr>
      <vt:lpstr>ΠΑΡΑΔΕΙΓΜΑ ΤΟΥ ΑΛΓΟΡΙΘΜΟΥ</vt:lpstr>
      <vt:lpstr>Nodes=7 , Rounds=22</vt:lpstr>
      <vt:lpstr>Round 0 : Addition of edge (5,1)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ΔΥΝΑΜΙΚΟΙ ΑΛΓΟΡΙΘΜΟΙ ΓΙΑ ΜΕΓΙΣΤΙΚΟ ΤΑΙΡΙΑΣΜΑ</dc:title>
  <dc:creator>serafeim triperinas</dc:creator>
  <cp:lastModifiedBy>serafeim triperinas</cp:lastModifiedBy>
  <cp:revision>8</cp:revision>
  <dcterms:created xsi:type="dcterms:W3CDTF">2024-02-23T09:40:29Z</dcterms:created>
  <dcterms:modified xsi:type="dcterms:W3CDTF">2024-03-13T08:23:04Z</dcterms:modified>
</cp:coreProperties>
</file>