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58" r:id="rId10"/>
    <p:sldId id="267" r:id="rId11"/>
    <p:sldId id="269" r:id="rId12"/>
    <p:sldId id="268" r:id="rId13"/>
    <p:sldId id="270" r:id="rId14"/>
    <p:sldId id="266" r:id="rId15"/>
    <p:sldId id="265" r:id="rId16"/>
    <p:sldId id="271" r:id="rId17"/>
    <p:sldId id="273" r:id="rId18"/>
    <p:sldId id="275" r:id="rId19"/>
    <p:sldId id="276" r:id="rId20"/>
    <p:sldId id="272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1C7F50-E9FF-4A12-B319-E819275EF0C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FC970-44D6-4F37-BA97-7467548E1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en-US" altLang="zh-TW" kern="10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r>
              <a:rPr lang="en-US" altLang="zh-TW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/>
            </a:r>
            <a:br>
              <a:rPr lang="en-US" altLang="zh-TW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</a:br>
            <a:r>
              <a:rPr lang="zh-TW" altLang="zh-TW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的</a:t>
            </a:r>
            <a:r>
              <a:rPr lang="zh-TW" altLang="zh-TW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安裝與使用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訓練發展部</a:t>
            </a:r>
            <a:r>
              <a:rPr lang="en-US" altLang="zh-TW" dirty="0" smtClean="0"/>
              <a:t>-Sera                          2016-08-19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Memcached</a:t>
            </a:r>
            <a:r>
              <a:rPr lang="en-US" altLang="zh-TW" dirty="0"/>
              <a:t>::</a:t>
            </a:r>
            <a:r>
              <a:rPr lang="en-US" altLang="zh-TW" dirty="0" smtClean="0"/>
              <a:t>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set</a:t>
            </a:r>
            <a:r>
              <a:rPr lang="zh-TW" altLang="en-US" dirty="0" smtClean="0"/>
              <a:t>方法將值存入</a:t>
            </a:r>
            <a:r>
              <a:rPr lang="en-US" altLang="zh-TW" dirty="0" smtClean="0"/>
              <a:t>key</a:t>
            </a:r>
            <a:r>
              <a:rPr lang="zh-TW" altLang="en-US" dirty="0"/>
              <a:t>值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返回</a:t>
            </a:r>
            <a:r>
              <a:rPr lang="en-US" altLang="zh-TW" dirty="0" smtClean="0"/>
              <a:t>TRUE(</a:t>
            </a:r>
            <a:r>
              <a:rPr lang="zh-TW" altLang="en-US" dirty="0" smtClean="0"/>
              <a:t>成功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FALSE(</a:t>
            </a:r>
            <a:r>
              <a:rPr lang="zh-TW" altLang="en-US" dirty="0" smtClean="0"/>
              <a:t>失敗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449021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7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Memcached</a:t>
            </a:r>
            <a:r>
              <a:rPr lang="en-US" altLang="zh-TW" dirty="0"/>
              <a:t>::add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跟</a:t>
            </a:r>
            <a:r>
              <a:rPr lang="en-US" altLang="zh-TW" dirty="0" smtClean="0"/>
              <a:t>set</a:t>
            </a:r>
            <a:r>
              <a:rPr lang="zh-TW" altLang="en-US" dirty="0" smtClean="0"/>
              <a:t>的方法類似</a:t>
            </a:r>
            <a:endParaRPr lang="en-US" altLang="zh-TW" dirty="0" smtClean="0"/>
          </a:p>
          <a:p>
            <a:r>
              <a:rPr lang="zh-TW" altLang="en-US" dirty="0"/>
              <a:t>如果 </a:t>
            </a:r>
            <a:r>
              <a:rPr lang="en-US" altLang="zh-TW" dirty="0"/>
              <a:t>add </a:t>
            </a:r>
            <a:r>
              <a:rPr lang="zh-TW" altLang="en-US" dirty="0"/>
              <a:t>的 </a:t>
            </a:r>
            <a:r>
              <a:rPr lang="en-US" altLang="zh-TW" dirty="0"/>
              <a:t>key </a:t>
            </a:r>
            <a:r>
              <a:rPr lang="zh-TW" altLang="en-US" dirty="0"/>
              <a:t>已经存在</a:t>
            </a:r>
            <a:r>
              <a:rPr lang="zh-TW" altLang="en-US" dirty="0" smtClean="0"/>
              <a:t>，</a:t>
            </a:r>
            <a:r>
              <a:rPr lang="zh-TW" altLang="en-US" dirty="0"/>
              <a:t>則不會更新數據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返回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FALSE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50101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4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Memcached</a:t>
            </a:r>
            <a:r>
              <a:rPr lang="en-US" altLang="zh-TW" dirty="0"/>
              <a:t>::get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藉由</a:t>
            </a:r>
            <a:r>
              <a:rPr lang="en-US" altLang="zh-TW" dirty="0"/>
              <a:t>key</a:t>
            </a:r>
            <a:r>
              <a:rPr lang="zh-TW" altLang="en-US" dirty="0" smtClean="0"/>
              <a:t>值把資料取出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返回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值或</a:t>
            </a:r>
            <a:r>
              <a:rPr lang="en-US" altLang="zh-TW" dirty="0" smtClean="0"/>
              <a:t>FALSE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90040"/>
            <a:ext cx="3846639" cy="106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79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Memcached</a:t>
            </a:r>
            <a:r>
              <a:rPr lang="en-US" altLang="zh-TW" dirty="0" smtClean="0"/>
              <a:t>::replace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用於替換已</a:t>
            </a:r>
            <a:r>
              <a:rPr lang="zh-TW" altLang="en-US" dirty="0"/>
              <a:t>存在的 </a:t>
            </a:r>
            <a:r>
              <a:rPr lang="en-US" altLang="zh-TW" b="1" dirty="0" smtClean="0"/>
              <a:t>key</a:t>
            </a:r>
            <a:r>
              <a:rPr lang="zh-TW" altLang="en-US" dirty="0"/>
              <a:t> 的 </a:t>
            </a:r>
            <a:r>
              <a:rPr lang="en-US" altLang="zh-TW" b="1" dirty="0" smtClean="0"/>
              <a:t>value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en-US" altLang="zh-TW" dirty="0"/>
              <a:t>key </a:t>
            </a:r>
            <a:r>
              <a:rPr lang="zh-TW" altLang="en-US" dirty="0"/>
              <a:t>不存在</a:t>
            </a:r>
            <a:r>
              <a:rPr lang="zh-TW" altLang="en-US" dirty="0" smtClean="0"/>
              <a:t>，</a:t>
            </a:r>
            <a:r>
              <a:rPr lang="zh-TW" altLang="en-US" dirty="0"/>
              <a:t>則替換失敗</a:t>
            </a:r>
            <a:endParaRPr lang="en-US" altLang="zh-TW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072258"/>
            <a:ext cx="4215313" cy="10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81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>
                <a:latin typeface="+mn-ea"/>
              </a:rPr>
              <a:t>速度快</a:t>
            </a:r>
            <a:endParaRPr lang="en-US" altLang="zh-TW" sz="2400" dirty="0" smtClean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對於記憶體</a:t>
            </a:r>
            <a:r>
              <a:rPr lang="zh-CN" alt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的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要求高</a:t>
            </a:r>
            <a:r>
              <a:rPr lang="zh-CN" altLang="en-US" sz="2400" dirty="0">
                <a:latin typeface="+mn-ea"/>
              </a:rPr>
              <a:t>，所缓存的内容非持久化</a:t>
            </a:r>
            <a:r>
              <a:rPr lang="zh-CN" altLang="en-US" sz="2400" dirty="0" smtClean="0">
                <a:latin typeface="+mn-ea"/>
              </a:rPr>
              <a:t>。</a:t>
            </a:r>
            <a:r>
              <a:rPr lang="zh-TW" altLang="en-US" sz="2400" dirty="0">
                <a:latin typeface="+mn-ea"/>
              </a:rPr>
              <a:t>對於</a:t>
            </a:r>
            <a:r>
              <a:rPr lang="zh-CN" altLang="en-US" sz="2400" dirty="0">
                <a:latin typeface="+mn-ea"/>
              </a:rPr>
              <a:t> 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CPU 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要求很低</a:t>
            </a:r>
            <a:r>
              <a:rPr lang="zh-CN" altLang="en-US" sz="2400" dirty="0">
                <a:latin typeface="+mn-ea"/>
              </a:rPr>
              <a:t>，所以</a:t>
            </a:r>
            <a:r>
              <a:rPr lang="zh-CN" altLang="en-US" sz="2400" dirty="0" smtClean="0">
                <a:latin typeface="+mn-ea"/>
              </a:rPr>
              <a:t>常常</a:t>
            </a:r>
            <a:r>
              <a:rPr lang="zh-TW" altLang="en-US" sz="2400" dirty="0" smtClean="0">
                <a:latin typeface="+mn-ea"/>
              </a:rPr>
              <a:t>採用將</a:t>
            </a:r>
            <a:r>
              <a:rPr lang="zh-CN" altLang="en-US" sz="2400" dirty="0">
                <a:latin typeface="+mn-ea"/>
              </a:rPr>
              <a:t> </a:t>
            </a:r>
            <a:r>
              <a:rPr lang="en-US" altLang="zh-CN" sz="2400" dirty="0" err="1">
                <a:latin typeface="+mn-ea"/>
              </a:rPr>
              <a:t>Memcached</a:t>
            </a:r>
            <a:r>
              <a:rPr lang="en-US" altLang="zh-CN" sz="2400" dirty="0">
                <a:latin typeface="+mn-ea"/>
              </a:rPr>
              <a:t> </a:t>
            </a:r>
            <a:r>
              <a:rPr lang="zh-TW" altLang="en-US" sz="2400" dirty="0">
                <a:latin typeface="+mn-ea"/>
              </a:rPr>
              <a:t>服務</a:t>
            </a:r>
            <a:r>
              <a:rPr lang="zh-CN" altLang="en-US" sz="2400" dirty="0" smtClean="0">
                <a:latin typeface="+mn-ea"/>
              </a:rPr>
              <a:t>端</a:t>
            </a:r>
            <a:r>
              <a:rPr lang="zh-CN" altLang="en-US" sz="2400" dirty="0">
                <a:latin typeface="+mn-ea"/>
              </a:rPr>
              <a:t>和一些 </a:t>
            </a:r>
            <a:r>
              <a:rPr lang="en-US" altLang="zh-CN" sz="2400" dirty="0">
                <a:latin typeface="+mn-ea"/>
              </a:rPr>
              <a:t>CPU </a:t>
            </a:r>
            <a:r>
              <a:rPr lang="zh-CN" altLang="en-US" sz="2400" dirty="0">
                <a:latin typeface="+mn-ea"/>
              </a:rPr>
              <a:t>高消耗 </a:t>
            </a:r>
            <a:r>
              <a:rPr lang="en-US" altLang="zh-CN" sz="2400" dirty="0">
                <a:latin typeface="+mn-ea"/>
              </a:rPr>
              <a:t>Memory </a:t>
            </a:r>
            <a:r>
              <a:rPr lang="zh-CN" altLang="en-US" sz="2400" dirty="0">
                <a:latin typeface="+mn-ea"/>
              </a:rPr>
              <a:t>低</a:t>
            </a:r>
            <a:r>
              <a:rPr lang="zh-CN" altLang="en-US" sz="2400" dirty="0" smtClean="0">
                <a:latin typeface="+mn-ea"/>
              </a:rPr>
              <a:t>消耗</a:t>
            </a:r>
            <a:r>
              <a:rPr lang="zh-TW" altLang="en-US" sz="2400" dirty="0" smtClean="0">
                <a:latin typeface="+mn-ea"/>
              </a:rPr>
              <a:t>應用</a:t>
            </a:r>
            <a:r>
              <a:rPr lang="zh-TW" altLang="en-US" sz="2400" dirty="0">
                <a:latin typeface="+mn-ea"/>
              </a:rPr>
              <a:t>布署</a:t>
            </a:r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一起 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 </a:t>
            </a:r>
            <a:r>
              <a:rPr lang="zh-TW" alt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分散式擴展</a:t>
            </a:r>
            <a:r>
              <a:rPr lang="zh-TW" altLang="en-US" sz="2400" dirty="0" smtClean="0">
                <a:latin typeface="+mn-ea"/>
              </a:rPr>
              <a:t>，將布署</a:t>
            </a:r>
            <a:r>
              <a:rPr lang="zh-CN" altLang="en-US" sz="2400" dirty="0" smtClean="0">
                <a:latin typeface="+mn-ea"/>
              </a:rPr>
              <a:t>在一台</a:t>
            </a:r>
            <a:r>
              <a:rPr lang="zh-TW" altLang="en-US" sz="2400" dirty="0" smtClean="0">
                <a:latin typeface="+mn-ea"/>
              </a:rPr>
              <a:t>機</a:t>
            </a:r>
            <a:r>
              <a:rPr lang="zh-CN" altLang="en-US" sz="2400" dirty="0" smtClean="0">
                <a:latin typeface="+mn-ea"/>
              </a:rPr>
              <a:t>器</a:t>
            </a:r>
            <a:r>
              <a:rPr lang="zh-CN" altLang="en-US" sz="2400" dirty="0">
                <a:latin typeface="+mn-ea"/>
              </a:rPr>
              <a:t>上的</a:t>
            </a:r>
            <a:r>
              <a:rPr lang="zh-CN" altLang="en-US" sz="2400" dirty="0" smtClean="0">
                <a:latin typeface="+mn-ea"/>
              </a:rPr>
              <a:t>多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en-US" altLang="zh-CN" sz="2400" dirty="0" err="1" smtClean="0">
                <a:latin typeface="+mn-ea"/>
              </a:rPr>
              <a:t>Memcached</a:t>
            </a:r>
            <a:r>
              <a:rPr lang="en-US" altLang="zh-CN" sz="2400" dirty="0">
                <a:latin typeface="+mn-ea"/>
              </a:rPr>
              <a:t> </a:t>
            </a:r>
            <a:r>
              <a:rPr lang="zh-TW" altLang="en-US" sz="2400" dirty="0">
                <a:latin typeface="+mn-ea"/>
              </a:rPr>
              <a:t>服務</a:t>
            </a:r>
            <a:r>
              <a:rPr lang="zh-CN" altLang="en-US" sz="2400" dirty="0" smtClean="0">
                <a:latin typeface="+mn-ea"/>
              </a:rPr>
              <a:t>端</a:t>
            </a:r>
            <a:r>
              <a:rPr lang="zh-CN" altLang="en-US" sz="2400" dirty="0">
                <a:latin typeface="+mn-ea"/>
              </a:rPr>
              <a:t>或者部署</a:t>
            </a:r>
            <a:r>
              <a:rPr lang="zh-CN" altLang="en-US" sz="2400" dirty="0" smtClean="0">
                <a:latin typeface="+mn-ea"/>
              </a:rPr>
              <a:t>在</a:t>
            </a:r>
            <a:r>
              <a:rPr lang="zh-TW" altLang="en-US" sz="2400" dirty="0">
                <a:latin typeface="+mn-ea"/>
              </a:rPr>
              <a:t>多個</a:t>
            </a:r>
            <a:r>
              <a:rPr lang="zh-CN" altLang="en-US" sz="2400" dirty="0" smtClean="0">
                <a:latin typeface="+mn-ea"/>
              </a:rPr>
              <a:t>机</a:t>
            </a:r>
            <a:r>
              <a:rPr lang="zh-CN" altLang="en-US" sz="2400" dirty="0">
                <a:latin typeface="+mn-ea"/>
              </a:rPr>
              <a:t>器上的 </a:t>
            </a:r>
            <a:r>
              <a:rPr lang="en-US" altLang="zh-CN" sz="2400" dirty="0" err="1">
                <a:latin typeface="+mn-ea"/>
              </a:rPr>
              <a:t>Memcached</a:t>
            </a:r>
            <a:r>
              <a:rPr lang="en-US" altLang="zh-CN" sz="2400" dirty="0">
                <a:latin typeface="+mn-ea"/>
              </a:rPr>
              <a:t> </a:t>
            </a:r>
            <a:r>
              <a:rPr lang="zh-TW" altLang="en-US" sz="2400" dirty="0">
                <a:latin typeface="+mn-ea"/>
              </a:rPr>
              <a:t>服務</a:t>
            </a:r>
            <a:r>
              <a:rPr lang="zh-CN" altLang="en-US" sz="2400" dirty="0" smtClean="0">
                <a:latin typeface="+mn-ea"/>
              </a:rPr>
              <a:t>端</a:t>
            </a:r>
            <a:r>
              <a:rPr lang="zh-CN" altLang="en-US" sz="2400" dirty="0">
                <a:latin typeface="+mn-ea"/>
              </a:rPr>
              <a:t>组成</a:t>
            </a:r>
            <a:r>
              <a:rPr lang="zh-CN" altLang="en-US" sz="2400" dirty="0" smtClean="0">
                <a:latin typeface="+mn-ea"/>
              </a:rPr>
              <a:t>一</a:t>
            </a:r>
            <a:r>
              <a:rPr lang="zh-TW" altLang="en-US" sz="2400" dirty="0">
                <a:latin typeface="+mn-ea"/>
              </a:rPr>
              <a:t>個</a:t>
            </a:r>
            <a:r>
              <a:rPr lang="zh-TW" altLang="en-US" sz="2400" dirty="0" smtClean="0">
                <a:latin typeface="+mn-ea"/>
              </a:rPr>
              <a:t>虛擬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TW" altLang="en-US" sz="2400" dirty="0" smtClean="0">
                <a:latin typeface="+mn-ea"/>
              </a:rPr>
              <a:t>服務</a:t>
            </a:r>
            <a:r>
              <a:rPr lang="zh-CN" altLang="en-US" sz="2400" dirty="0" smtClean="0">
                <a:latin typeface="+mn-ea"/>
              </a:rPr>
              <a:t>端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546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缺</a:t>
            </a:r>
            <a:r>
              <a:rPr lang="zh-TW" altLang="en-US" dirty="0" smtClean="0"/>
              <a:t>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數據</a:t>
            </a:r>
            <a:r>
              <a:rPr lang="zh-TW" altLang="en-US" sz="2400" dirty="0">
                <a:latin typeface="+mn-ea"/>
              </a:rPr>
              <a:t>類型</a:t>
            </a:r>
            <a:r>
              <a:rPr lang="zh-TW" altLang="en-US" sz="2400" dirty="0" smtClean="0">
                <a:latin typeface="+mn-ea"/>
              </a:rPr>
              <a:t>有限</a:t>
            </a:r>
            <a:endParaRPr lang="en-US" altLang="zh-TW" sz="2400" dirty="0" smtClean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查詢</a:t>
            </a:r>
            <a:r>
              <a:rPr lang="zh-TW" altLang="en-US" sz="2400" dirty="0">
                <a:latin typeface="+mn-ea"/>
              </a:rPr>
              <a:t>功能不強，一般用作緩</a:t>
            </a:r>
            <a:r>
              <a:rPr lang="zh-TW" altLang="en-US" sz="2400" dirty="0" smtClean="0">
                <a:latin typeface="+mn-ea"/>
              </a:rPr>
              <a:t>存</a:t>
            </a:r>
            <a:endParaRPr lang="en-US" altLang="zh-TW" sz="2400" dirty="0" smtClean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單</a:t>
            </a:r>
            <a:r>
              <a:rPr lang="zh-TW" altLang="en-US" sz="2400" dirty="0" smtClean="0">
                <a:latin typeface="+mn-ea"/>
              </a:rPr>
              <a:t>個緩存數據</a:t>
            </a:r>
            <a:r>
              <a:rPr lang="zh-CN" altLang="en-US" sz="2400" dirty="0" smtClean="0">
                <a:latin typeface="+mn-ea"/>
              </a:rPr>
              <a:t>有</a:t>
            </a:r>
            <a:r>
              <a:rPr lang="zh-CN" altLang="en-US" sz="2400" dirty="0">
                <a:latin typeface="+mn-ea"/>
              </a:rPr>
              <a:t>限制，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每次</a:t>
            </a:r>
            <a:r>
              <a:rPr lang="zh-CN" alt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最大</a:t>
            </a:r>
            <a:r>
              <a:rPr lang="zh-TW" alt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為</a:t>
            </a:r>
            <a:r>
              <a:rPr lang="en-US" altLang="zh-CN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1M</a:t>
            </a:r>
          </a:p>
          <a:p>
            <a:endParaRPr lang="en-US" altLang="zh-CN" sz="2400" dirty="0" smtClean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  <a:p>
            <a:r>
              <a:rPr lang="en-US" altLang="zh-TW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key</a:t>
            </a:r>
            <a:r>
              <a:rPr lang="zh-TW" alt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限制為</a:t>
            </a:r>
            <a:r>
              <a:rPr lang="en-US" altLang="zh-TW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250byte</a:t>
            </a:r>
          </a:p>
          <a:p>
            <a:endParaRPr lang="en-US" altLang="zh-TW" sz="2400" dirty="0" smtClean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無</a:t>
            </a:r>
            <a:r>
              <a:rPr lang="zh-TW" altLang="en-US" sz="2400" dirty="0" smtClean="0">
                <a:latin typeface="+mn-ea"/>
              </a:rPr>
              <a:t>安全支持</a:t>
            </a:r>
            <a:r>
              <a:rPr lang="en-US" altLang="zh-TW" sz="2400" dirty="0" smtClean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没</a:t>
            </a:r>
            <a:r>
              <a:rPr lang="zh-CN" altLang="en-US" sz="2400" dirty="0" smtClean="0">
                <a:latin typeface="+mn-ea"/>
              </a:rPr>
              <a:t>有</a:t>
            </a:r>
            <a:r>
              <a:rPr lang="zh-TW" altLang="en-US" sz="2400" dirty="0">
                <a:latin typeface="+mn-ea"/>
              </a:rPr>
              <a:t>權限</a:t>
            </a:r>
            <a:r>
              <a:rPr lang="zh-TW" altLang="en-US" sz="2400" dirty="0" smtClean="0">
                <a:latin typeface="+mn-ea"/>
              </a:rPr>
              <a:t>認證機制</a:t>
            </a:r>
            <a:r>
              <a:rPr lang="zh-TW" altLang="en-US" sz="2400" dirty="0">
                <a:latin typeface="+mn-ea"/>
              </a:rPr>
              <a:t/>
            </a:r>
            <a:br>
              <a:rPr lang="zh-TW" altLang="en-US" sz="2400" dirty="0">
                <a:latin typeface="+mn-ea"/>
              </a:rPr>
            </a:b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344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983688" cy="4495800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memcache</a:t>
            </a:r>
            <a:r>
              <a:rPr lang="zh-TW" altLang="en-US" sz="2400" dirty="0"/>
              <a:t>數據結構</a:t>
            </a:r>
            <a:r>
              <a:rPr lang="zh-TW" altLang="en-US" sz="2400" dirty="0" smtClean="0"/>
              <a:t>單一，</a:t>
            </a:r>
            <a:r>
              <a:rPr lang="en-US" altLang="zh-TW" sz="2400" dirty="0" err="1" smtClean="0"/>
              <a:t>redis</a:t>
            </a:r>
            <a:r>
              <a:rPr lang="zh-TW" altLang="en-US" sz="2400" dirty="0"/>
              <a:t>豐富</a:t>
            </a:r>
            <a:r>
              <a:rPr lang="zh-TW" altLang="en-US" sz="2400" dirty="0" smtClean="0"/>
              <a:t>一些</a:t>
            </a:r>
            <a:endParaRPr lang="en-US" altLang="zh-TW" sz="2400" dirty="0" smtClean="0"/>
          </a:p>
          <a:p>
            <a:r>
              <a:rPr lang="en-US" altLang="zh-TW" sz="2400" dirty="0" err="1"/>
              <a:t>Memcached</a:t>
            </a:r>
            <a:r>
              <a:rPr lang="en-US" altLang="zh-TW" sz="2400" dirty="0"/>
              <a:t> </a:t>
            </a:r>
            <a:r>
              <a:rPr lang="zh-TW" altLang="en-US" sz="2400" dirty="0"/>
              <a:t>的</a:t>
            </a:r>
            <a:r>
              <a:rPr lang="en-US" altLang="zh-TW" sz="2400" dirty="0"/>
              <a:t>Get/Set </a:t>
            </a:r>
            <a:r>
              <a:rPr lang="zh-TW" altLang="en-US" sz="2400" dirty="0"/>
              <a:t>操作吞吐量較 </a:t>
            </a:r>
            <a:r>
              <a:rPr lang="en-US" altLang="zh-TW" sz="2400" dirty="0" err="1"/>
              <a:t>Redis</a:t>
            </a:r>
            <a:r>
              <a:rPr lang="en-US" altLang="zh-TW" sz="2400" dirty="0"/>
              <a:t> </a:t>
            </a:r>
            <a:r>
              <a:rPr lang="zh-TW" altLang="en-US" sz="2400" dirty="0"/>
              <a:t>高，但實際應用上</a:t>
            </a:r>
            <a:r>
              <a:rPr lang="en-US" altLang="zh-TW" sz="2400" dirty="0" err="1"/>
              <a:t>Redis</a:t>
            </a:r>
            <a:r>
              <a:rPr lang="zh-TW" altLang="en-US" sz="2400" dirty="0"/>
              <a:t>在伺服器與應用端還有許多優化</a:t>
            </a:r>
            <a:r>
              <a:rPr lang="zh-TW" altLang="en-US" sz="2400" dirty="0" smtClean="0"/>
              <a:t>策略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 smtClean="0"/>
          </a:p>
          <a:p>
            <a:endParaRPr lang="zh-TW" altLang="en-US" sz="2400" dirty="0"/>
          </a:p>
          <a:p>
            <a:pPr marL="0" indent="0">
              <a:buNone/>
            </a:pPr>
            <a:endParaRPr lang="en-US" altLang="zh-TW" sz="2400" dirty="0" smtClean="0">
              <a:latin typeface="+mn-ea"/>
            </a:endParaRPr>
          </a:p>
          <a:p>
            <a:pPr marL="0" indent="0">
              <a:buNone/>
            </a:pP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953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</a:t>
            </a:r>
            <a:r>
              <a:rPr lang="en-US" altLang="zh-TW" dirty="0" err="1"/>
              <a:t>redis</a:t>
            </a:r>
            <a:r>
              <a:rPr lang="zh-TW" altLang="en-US" dirty="0"/>
              <a:t>比較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數據一致性（事務支持）</a:t>
            </a:r>
          </a:p>
          <a:p>
            <a:pPr marL="0" indent="0">
              <a:buNone/>
            </a:pPr>
            <a:r>
              <a:rPr lang="en-US" altLang="zh-TW" sz="2400" dirty="0" smtClean="0"/>
              <a:t>1.Memcache </a:t>
            </a:r>
            <a:r>
              <a:rPr lang="zh-TW" altLang="en-US" sz="2400" dirty="0" smtClean="0"/>
              <a:t>用</a:t>
            </a:r>
            <a:r>
              <a:rPr lang="en-US" altLang="zh-TW" sz="2400" dirty="0" err="1" smtClean="0"/>
              <a:t>cas</a:t>
            </a:r>
            <a:r>
              <a:rPr lang="zh-TW" altLang="en-US" sz="2400" dirty="0" smtClean="0"/>
              <a:t>保證一致性</a:t>
            </a:r>
          </a:p>
          <a:p>
            <a:pPr marL="0" indent="0">
              <a:buNone/>
            </a:pPr>
            <a:r>
              <a:rPr lang="en-US" altLang="zh-TW" sz="2400" dirty="0" smtClean="0"/>
              <a:t>2.redis</a:t>
            </a:r>
            <a:r>
              <a:rPr lang="zh-TW" altLang="en-US" sz="2400" dirty="0" smtClean="0"/>
              <a:t>事務支持比較弱，只能保證事務中的每個操作連續執行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 smtClean="0"/>
          </a:p>
          <a:p>
            <a:pPr marL="0" indent="0">
              <a:buFont typeface="Wingdings"/>
              <a:buNone/>
            </a:pPr>
            <a:endParaRPr lang="en-US" altLang="zh-TW" sz="2400" dirty="0" smtClean="0">
              <a:latin typeface="+mn-ea"/>
            </a:endParaRPr>
          </a:p>
          <a:p>
            <a:pPr marL="0" indent="0">
              <a:buFont typeface="Wingdings"/>
              <a:buNone/>
            </a:pP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975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一致性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選擇具體的機器節點不在只依賴需要緩存數據的</a:t>
            </a:r>
            <a:r>
              <a:rPr lang="en-US" altLang="zh-TW" dirty="0"/>
              <a:t>key</a:t>
            </a:r>
            <a:r>
              <a:rPr lang="zh-TW" altLang="en-US" dirty="0"/>
              <a:t>的</a:t>
            </a:r>
            <a:r>
              <a:rPr lang="en-US" altLang="zh-TW" dirty="0"/>
              <a:t>hash</a:t>
            </a:r>
            <a:r>
              <a:rPr lang="zh-TW" altLang="en-US" dirty="0"/>
              <a:t>本身了，而是機器節點本身也進行了</a:t>
            </a:r>
            <a:r>
              <a:rPr lang="en-US" altLang="zh-TW" dirty="0"/>
              <a:t>hash</a:t>
            </a:r>
            <a:r>
              <a:rPr lang="zh-TW" altLang="en-US" dirty="0"/>
              <a:t>運算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分布式緩存設計核心點：在設計分布式</a:t>
            </a:r>
            <a:r>
              <a:rPr lang="en-US" altLang="zh-TW" dirty="0"/>
              <a:t>cache</a:t>
            </a:r>
            <a:r>
              <a:rPr lang="zh-TW" altLang="en-US" dirty="0"/>
              <a:t>系統的時候，我們需要讓</a:t>
            </a:r>
            <a:r>
              <a:rPr lang="en-US" altLang="zh-TW" dirty="0"/>
              <a:t>key</a:t>
            </a:r>
            <a:r>
              <a:rPr lang="zh-TW" altLang="en-US" dirty="0"/>
              <a:t>的分布均衡，並且在增加</a:t>
            </a:r>
            <a:r>
              <a:rPr lang="en-US" altLang="zh-TW" dirty="0"/>
              <a:t>cache server</a:t>
            </a:r>
            <a:r>
              <a:rPr lang="zh-TW" altLang="en-US" dirty="0"/>
              <a:t>後，</a:t>
            </a:r>
            <a:r>
              <a:rPr lang="en-US" altLang="zh-TW" dirty="0"/>
              <a:t>cache</a:t>
            </a:r>
            <a:r>
              <a:rPr lang="zh-TW" altLang="en-US" dirty="0"/>
              <a:t>的遷移做到最少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04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</a:t>
            </a:r>
            <a:r>
              <a:rPr lang="zh-TW" altLang="en-US" dirty="0" smtClean="0"/>
              <a:t>演算法產生的問題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節點</a:t>
            </a:r>
            <a:r>
              <a:rPr lang="en-US" altLang="zh-TW" dirty="0"/>
              <a:t>hash</a:t>
            </a:r>
            <a:r>
              <a:rPr lang="zh-TW" altLang="en-US" dirty="0"/>
              <a:t>後會不均勻地分布在環上，這樣大量</a:t>
            </a:r>
            <a:r>
              <a:rPr lang="en-US" altLang="zh-TW" dirty="0"/>
              <a:t>key</a:t>
            </a:r>
            <a:r>
              <a:rPr lang="zh-TW" altLang="en-US" dirty="0"/>
              <a:t>在尋找節點時，會存在</a:t>
            </a:r>
            <a:r>
              <a:rPr lang="en-US" altLang="zh-TW" dirty="0"/>
              <a:t>key</a:t>
            </a:r>
            <a:r>
              <a:rPr lang="zh-TW" altLang="en-US" dirty="0"/>
              <a:t>命中各個節點的機率差別較大，無法實現有效的負載均衡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zh-TW" altLang="en-US" dirty="0"/>
              <a:t>有三個節點</a:t>
            </a:r>
            <a:r>
              <a:rPr lang="en-US" altLang="zh-TW" dirty="0"/>
              <a:t>Node1,Node2,Node3</a:t>
            </a:r>
            <a:r>
              <a:rPr lang="zh-TW" altLang="en-US" dirty="0"/>
              <a:t>，分布在環上時三個節點挨的很近，落在環上的</a:t>
            </a:r>
            <a:r>
              <a:rPr lang="en-US" altLang="zh-TW" dirty="0"/>
              <a:t>key</a:t>
            </a:r>
            <a:r>
              <a:rPr lang="zh-TW" altLang="en-US" dirty="0"/>
              <a:t>尋找節點時，大量</a:t>
            </a:r>
            <a:r>
              <a:rPr lang="en-US" altLang="zh-TW" dirty="0"/>
              <a:t>key</a:t>
            </a:r>
            <a:r>
              <a:rPr lang="zh-TW" altLang="en-US" dirty="0"/>
              <a:t>順時針總是分配給</a:t>
            </a:r>
            <a:r>
              <a:rPr lang="en-US" altLang="zh-TW" dirty="0"/>
              <a:t>Node2</a:t>
            </a:r>
            <a:r>
              <a:rPr lang="zh-TW" altLang="en-US" dirty="0"/>
              <a:t>，而其它兩個節點被找到的機率都會很小。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</a:t>
            </a:r>
            <a:r>
              <a:rPr lang="en-US" altLang="zh-TW" b="1" dirty="0" err="1" smtClean="0"/>
              <a:t>memcached</a:t>
            </a:r>
            <a:r>
              <a:rPr lang="en-US" altLang="zh-TW" b="1" dirty="0" smtClean="0"/>
              <a:t> </a:t>
            </a:r>
            <a:r>
              <a:rPr lang="en-US" altLang="zh-TW" dirty="0" smtClean="0">
                <a:latin typeface="+mn-ea"/>
                <a:ea typeface="+mn-ea"/>
              </a:rPr>
              <a:t>?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PHP </a:t>
            </a:r>
            <a:r>
              <a:rPr lang="zh-TW" altLang="en-US" dirty="0" smtClean="0"/>
              <a:t>把</a:t>
            </a:r>
            <a:r>
              <a:rPr lang="zh-TW" altLang="en-US" dirty="0"/>
              <a:t>資料透過記憶體存取</a:t>
            </a:r>
            <a:r>
              <a:rPr lang="zh-TW" altLang="en-US" dirty="0" smtClean="0"/>
              <a:t>，用 </a:t>
            </a:r>
            <a:r>
              <a:rPr lang="en-US" altLang="zh-TW" dirty="0" err="1"/>
              <a:t>memcached</a:t>
            </a:r>
            <a:r>
              <a:rPr lang="zh-TW" altLang="en-US" dirty="0"/>
              <a:t>，讓存取速度變</a:t>
            </a:r>
            <a:r>
              <a:rPr lang="zh-TW" altLang="en-US" dirty="0" smtClean="0"/>
              <a:t>快</a:t>
            </a:r>
            <a:r>
              <a:rPr lang="zh-TW" altLang="en-US" dirty="0"/>
              <a:t>，</a:t>
            </a:r>
            <a:r>
              <a:rPr lang="zh-TW" altLang="en-US" dirty="0" smtClean="0"/>
              <a:t>減少</a:t>
            </a:r>
            <a:r>
              <a:rPr lang="zh-TW" altLang="en-US" dirty="0"/>
              <a:t>數據庫負載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分散式記憶體快取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pic>
        <p:nvPicPr>
          <p:cNvPr id="8194" name="Picture 2" descr="http://blog.elijaa.org/wp-content/uploads/2012/02/Memcached_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725144"/>
            <a:ext cx="32385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謝謝觀看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29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開啟終端機視窗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Step </a:t>
            </a:r>
            <a:r>
              <a:rPr lang="en-US" altLang="zh-TW" dirty="0"/>
              <a:t>1. 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memcached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93934"/>
            <a:ext cx="75914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28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-</a:t>
            </a:r>
            <a:r>
              <a:rPr lang="zh-TW" altLang="en-US" dirty="0" smtClean="0"/>
              <a:t>步驟二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Step 2. 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php5-memcached 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5"/>
            <a:ext cx="618486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03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-</a:t>
            </a:r>
            <a:r>
              <a:rPr lang="zh-TW" altLang="en-US" dirty="0" smtClean="0"/>
              <a:t>步驟三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重啟</a:t>
            </a:r>
            <a:r>
              <a:rPr lang="en-US" altLang="zh-TW" dirty="0"/>
              <a:t>apache</a:t>
            </a:r>
            <a:br>
              <a:rPr lang="en-US" altLang="zh-TW" dirty="0"/>
            </a:br>
            <a:r>
              <a:rPr lang="en-US" altLang="zh-TW" dirty="0"/>
              <a:t>Step 3. 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/apache2 </a:t>
            </a:r>
            <a:r>
              <a:rPr lang="en-US" altLang="zh-TW" dirty="0"/>
              <a:t>restart 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662363"/>
            <a:ext cx="5664299" cy="72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96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移除安裝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一開始安裝時，安裝位置錯誤，導致後續無法執行成功，移除後便可以重新安裝成功。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$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apt-get remove </a:t>
            </a:r>
            <a:r>
              <a:rPr lang="en-US" altLang="zh-TW" dirty="0" err="1"/>
              <a:t>memcached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47148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17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啟用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init.d</a:t>
            </a:r>
            <a:r>
              <a:rPr lang="en-US" altLang="zh-TW" dirty="0"/>
              <a:t>/</a:t>
            </a:r>
            <a:r>
              <a:rPr lang="en-US" altLang="zh-TW" dirty="0" err="1"/>
              <a:t>memcached</a:t>
            </a:r>
            <a:r>
              <a:rPr lang="en-US" altLang="zh-TW" dirty="0"/>
              <a:t> </a:t>
            </a:r>
            <a:r>
              <a:rPr lang="en-US" altLang="zh-TW" dirty="0" smtClean="0"/>
              <a:t>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安裝完成</a:t>
            </a:r>
            <a:r>
              <a:rPr lang="zh-TW" altLang="en-US" dirty="0"/>
              <a:t>！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5" y="2780928"/>
            <a:ext cx="5613358" cy="42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6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67" y="260648"/>
            <a:ext cx="8153400" cy="990600"/>
          </a:xfrm>
        </p:spPr>
        <p:txBody>
          <a:bodyPr/>
          <a:lstStyle/>
          <a:p>
            <a:r>
              <a:rPr lang="zh-TW" altLang="en-US" dirty="0" smtClean="0"/>
              <a:t>測試碼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600199"/>
            <a:ext cx="8154488" cy="4629497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測試是否安裝 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成功</a:t>
            </a:r>
            <a:endParaRPr lang="en-US" altLang="zh-TW" dirty="0"/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 err="1"/>
              <a:t>error_reporting</a:t>
            </a:r>
            <a:r>
              <a:rPr lang="en-US" altLang="zh-TW" dirty="0"/>
              <a:t>(E_ALL &amp; ~E_NOTICE); 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$mc = new </a:t>
            </a:r>
            <a:r>
              <a:rPr lang="en-US" altLang="zh-TW" dirty="0" err="1"/>
              <a:t>Memcached</a:t>
            </a:r>
            <a:r>
              <a:rPr lang="en-US" altLang="zh-TW" dirty="0"/>
              <a:t>(); </a:t>
            </a:r>
            <a:br>
              <a:rPr lang="en-US" altLang="zh-TW" dirty="0"/>
            </a:br>
            <a:r>
              <a:rPr lang="en-US" altLang="zh-TW" dirty="0"/>
              <a:t>$mc-&gt;</a:t>
            </a:r>
            <a:r>
              <a:rPr lang="en-US" altLang="zh-TW" dirty="0" err="1"/>
              <a:t>addServer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localhost</a:t>
            </a:r>
            <a:r>
              <a:rPr lang="en-US" altLang="zh-TW" dirty="0" smtClean="0"/>
              <a:t>”,</a:t>
            </a:r>
            <a:r>
              <a:rPr lang="en-US" altLang="zh-TW" dirty="0"/>
              <a:t> 11211); </a:t>
            </a:r>
            <a:br>
              <a:rPr lang="en-US" altLang="zh-TW" dirty="0"/>
            </a:br>
            <a:r>
              <a:rPr lang="en-US" altLang="zh-TW" dirty="0"/>
              <a:t>$mc-&gt;set</a:t>
            </a:r>
            <a:r>
              <a:rPr lang="en-US" altLang="zh-TW" dirty="0" smtClean="0"/>
              <a:t>(“foo”,</a:t>
            </a:r>
            <a:r>
              <a:rPr lang="en-US" altLang="zh-TW" dirty="0"/>
              <a:t> </a:t>
            </a:r>
            <a:r>
              <a:rPr lang="en-US" altLang="zh-TW" dirty="0" smtClean="0"/>
              <a:t>“Hello!”);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$mc-&gt;set</a:t>
            </a:r>
            <a:r>
              <a:rPr lang="en-US" altLang="zh-TW" dirty="0" smtClean="0"/>
              <a:t>(“bar”,</a:t>
            </a:r>
            <a:r>
              <a:rPr lang="en-US" altLang="zh-TW" dirty="0"/>
              <a:t> 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Memcached</a:t>
            </a:r>
            <a:r>
              <a:rPr lang="en-US" altLang="zh-TW" dirty="0" smtClean="0"/>
              <a:t>...”);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$</a:t>
            </a:r>
            <a:r>
              <a:rPr lang="en-US" altLang="zh-TW" dirty="0" err="1"/>
              <a:t>arr</a:t>
            </a:r>
            <a:r>
              <a:rPr lang="en-US" altLang="zh-TW" dirty="0"/>
              <a:t> = array( </a:t>
            </a:r>
            <a:br>
              <a:rPr lang="en-US" altLang="zh-TW" dirty="0"/>
            </a:br>
            <a:r>
              <a:rPr lang="en-US" altLang="zh-TW" dirty="0"/>
              <a:t>    $mc-&gt;get</a:t>
            </a:r>
            <a:r>
              <a:rPr lang="en-US" altLang="zh-TW" dirty="0" smtClean="0"/>
              <a:t>(“foo”),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    $mc-&gt;get</a:t>
            </a:r>
            <a:r>
              <a:rPr lang="en-US" altLang="zh-TW" dirty="0" smtClean="0"/>
              <a:t>(“bar”)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); </a:t>
            </a:r>
            <a:br>
              <a:rPr lang="en-US" altLang="zh-TW" dirty="0"/>
            </a:br>
            <a:r>
              <a:rPr lang="en-US" altLang="zh-TW" dirty="0" err="1"/>
              <a:t>var_dump</a:t>
            </a:r>
            <a:r>
              <a:rPr lang="en-US" altLang="zh-TW" dirty="0"/>
              <a:t>($</a:t>
            </a:r>
            <a:r>
              <a:rPr lang="en-US" altLang="zh-TW" dirty="0" err="1"/>
              <a:t>arr</a:t>
            </a:r>
            <a:r>
              <a:rPr lang="en-US" altLang="zh-TW" dirty="0"/>
              <a:t>); </a:t>
            </a:r>
            <a:br>
              <a:rPr lang="en-US" altLang="zh-TW" dirty="0"/>
            </a:br>
            <a:r>
              <a:rPr lang="en-US" altLang="zh-TW" dirty="0"/>
              <a:t>?&gt; </a:t>
            </a:r>
            <a:br>
              <a:rPr lang="en-US" altLang="zh-TW" dirty="0"/>
            </a:br>
            <a:r>
              <a:rPr lang="zh-TW" altLang="en-US" dirty="0" smtClean="0"/>
              <a:t>如果成功↓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877272"/>
            <a:ext cx="78771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49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memcached</a:t>
            </a:r>
            <a:r>
              <a:rPr lang="en-US" altLang="zh-TW" dirty="0"/>
              <a:t> </a:t>
            </a:r>
            <a:r>
              <a:rPr lang="zh-TW" altLang="en-US" dirty="0"/>
              <a:t>標準操作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SET (</a:t>
            </a:r>
            <a:r>
              <a:rPr lang="zh-TW" altLang="en-US" dirty="0"/>
              <a:t>新增或是更新一個值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ADD(</a:t>
            </a:r>
            <a:r>
              <a:rPr lang="zh-TW" altLang="en-US" dirty="0" smtClean="0"/>
              <a:t>在</a:t>
            </a:r>
            <a:r>
              <a:rPr lang="zh-TW" altLang="en-US" dirty="0"/>
              <a:t>該</a:t>
            </a:r>
            <a:r>
              <a:rPr lang="en-US" altLang="zh-TW" dirty="0"/>
              <a:t>key</a:t>
            </a:r>
            <a:r>
              <a:rPr lang="zh-TW" altLang="en-US" dirty="0"/>
              <a:t>不存在時，</a:t>
            </a:r>
            <a:r>
              <a:rPr lang="zh-TW" altLang="en-US" dirty="0" smtClean="0"/>
              <a:t>才會新增</a:t>
            </a:r>
            <a:r>
              <a:rPr lang="zh-TW" altLang="en-US" dirty="0"/>
              <a:t>快取資料成功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REPLACE(</a:t>
            </a:r>
            <a:r>
              <a:rPr lang="zh-TW" altLang="en-US" dirty="0" smtClean="0"/>
              <a:t>在</a:t>
            </a:r>
            <a:r>
              <a:rPr lang="zh-TW" altLang="en-US" dirty="0"/>
              <a:t>該</a:t>
            </a:r>
            <a:r>
              <a:rPr lang="en-US" altLang="zh-TW" dirty="0"/>
              <a:t>key</a:t>
            </a:r>
            <a:r>
              <a:rPr lang="zh-TW" altLang="en-US" dirty="0"/>
              <a:t>已經存在時，才會更新資料成功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GET</a:t>
            </a:r>
            <a:r>
              <a:rPr lang="en-US" altLang="zh-TW" dirty="0"/>
              <a:t>(</a:t>
            </a:r>
            <a:r>
              <a:rPr lang="zh-TW" altLang="en-US" dirty="0"/>
              <a:t>拿快取資料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46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486</TotalTime>
  <Words>493</Words>
  <Application>Microsoft Office PowerPoint</Application>
  <PresentationFormat>如螢幕大小 (4:3)</PresentationFormat>
  <Paragraphs>93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中庸</vt:lpstr>
      <vt:lpstr>memcached  的安裝與使用</vt:lpstr>
      <vt:lpstr>What is memcached ?</vt:lpstr>
      <vt:lpstr>安裝-步驟一</vt:lpstr>
      <vt:lpstr>安裝-步驟二</vt:lpstr>
      <vt:lpstr>安裝-步驟三</vt:lpstr>
      <vt:lpstr>移除安裝</vt:lpstr>
      <vt:lpstr>啟用 </vt:lpstr>
      <vt:lpstr>測試碼</vt:lpstr>
      <vt:lpstr>memcached 標準操作</vt:lpstr>
      <vt:lpstr>Memcached::set</vt:lpstr>
      <vt:lpstr>Memcached::add</vt:lpstr>
      <vt:lpstr>Memcached::get</vt:lpstr>
      <vt:lpstr>Memcached::replace</vt:lpstr>
      <vt:lpstr>優點</vt:lpstr>
      <vt:lpstr>缺點</vt:lpstr>
      <vt:lpstr>與redis比較</vt:lpstr>
      <vt:lpstr>與redis比較</vt:lpstr>
      <vt:lpstr>一致性hash演算法</vt:lpstr>
      <vt:lpstr>Hash演算法產生的問題</vt:lpstr>
      <vt:lpstr>謝謝觀看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49</cp:revision>
  <dcterms:created xsi:type="dcterms:W3CDTF">2016-08-18T01:37:44Z</dcterms:created>
  <dcterms:modified xsi:type="dcterms:W3CDTF">2016-08-18T09:44:31Z</dcterms:modified>
</cp:coreProperties>
</file>