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58" r:id="rId12"/>
    <p:sldId id="265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4" autoAdjust="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6FD-A722-4382-A734-A195C7C45E73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2D79-A232-480C-8B19-9FDB0C575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6FD-A722-4382-A734-A195C7C45E73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2D79-A232-480C-8B19-9FDB0C5757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6FD-A722-4382-A734-A195C7C45E73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2D79-A232-480C-8B19-9FDB0C5757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6FD-A722-4382-A734-A195C7C45E73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2D79-A232-480C-8B19-9FDB0C5757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6FD-A722-4382-A734-A195C7C45E73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2D79-A232-480C-8B19-9FDB0C5757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6FD-A722-4382-A734-A195C7C45E73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2D79-A232-480C-8B19-9FDB0C5757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6FD-A722-4382-A734-A195C7C45E73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2D79-A232-480C-8B19-9FDB0C5757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6FD-A722-4382-A734-A195C7C45E73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2D79-A232-480C-8B19-9FDB0C5757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6FD-A722-4382-A734-A195C7C45E73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2D79-A232-480C-8B19-9FDB0C5757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16FD-A722-4382-A734-A195C7C45E73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2D79-A232-480C-8B19-9FDB0C575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DF516FD-A722-4382-A734-A195C7C45E73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4D02D79-A232-480C-8B19-9FDB0C5757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DF516FD-A722-4382-A734-A195C7C45E73}" type="datetimeFigureOut">
              <a:rPr lang="zh-TW" altLang="en-US" smtClean="0"/>
              <a:t>2016/8/15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4D02D79-A232-480C-8B19-9FDB0C5757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簡報技巧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訓練發展部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-Sera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Chen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07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小技巧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1.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zh-TW" altLang="zh-TW" sz="2000" dirty="0" smtClean="0">
                <a:latin typeface="+mj-ea"/>
                <a:ea typeface="+mj-ea"/>
              </a:rPr>
              <a:t>反問</a:t>
            </a:r>
            <a:r>
              <a:rPr lang="zh-TW" altLang="zh-TW" sz="2000" dirty="0">
                <a:latin typeface="+mj-ea"/>
                <a:ea typeface="+mj-ea"/>
              </a:rPr>
              <a:t>聽眾</a:t>
            </a:r>
          </a:p>
          <a:p>
            <a:pPr marL="118872" indent="0">
              <a:buNone/>
            </a:pPr>
            <a:r>
              <a:rPr lang="zh-TW" altLang="en-US" sz="2000" dirty="0">
                <a:latin typeface="+mj-ea"/>
                <a:ea typeface="+mj-ea"/>
              </a:rPr>
              <a:t/>
            </a:r>
            <a:br>
              <a:rPr lang="zh-TW" altLang="en-US" sz="2000" dirty="0">
                <a:latin typeface="+mj-ea"/>
                <a:ea typeface="+mj-ea"/>
              </a:rPr>
            </a:br>
            <a:r>
              <a:rPr lang="en-US" altLang="zh-TW" sz="2000" dirty="0" smtClean="0">
                <a:latin typeface="+mj-ea"/>
                <a:ea typeface="+mj-ea"/>
              </a:rPr>
              <a:t>2.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zh-TW" altLang="zh-TW" sz="2000" dirty="0" smtClean="0">
                <a:latin typeface="+mj-ea"/>
                <a:ea typeface="+mj-ea"/>
              </a:rPr>
              <a:t>引述</a:t>
            </a:r>
            <a:r>
              <a:rPr lang="zh-TW" altLang="zh-TW" sz="2000" dirty="0">
                <a:latin typeface="+mj-ea"/>
                <a:ea typeface="+mj-ea"/>
              </a:rPr>
              <a:t>一段</a:t>
            </a:r>
            <a:r>
              <a:rPr lang="zh-TW" altLang="zh-TW" sz="2000" dirty="0" smtClean="0">
                <a:latin typeface="+mj-ea"/>
                <a:ea typeface="+mj-ea"/>
              </a:rPr>
              <a:t>名言</a:t>
            </a:r>
            <a:r>
              <a:rPr lang="zh-TW" altLang="en-US" sz="2000" dirty="0">
                <a:latin typeface="+mj-ea"/>
                <a:ea typeface="+mj-ea"/>
              </a:rPr>
              <a:t/>
            </a:r>
            <a:br>
              <a:rPr lang="zh-TW" altLang="en-US" sz="2000" dirty="0">
                <a:latin typeface="+mj-ea"/>
                <a:ea typeface="+mj-ea"/>
              </a:rPr>
            </a:br>
            <a:endParaRPr lang="en-US" altLang="zh-TW" sz="2000" dirty="0" smtClean="0">
              <a:latin typeface="+mj-ea"/>
              <a:ea typeface="+mj-ea"/>
            </a:endParaRPr>
          </a:p>
          <a:p>
            <a:pPr marL="118872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3.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zh-TW" altLang="zh-TW" sz="2000" dirty="0" smtClean="0">
                <a:latin typeface="+mj-ea"/>
                <a:ea typeface="+mj-ea"/>
              </a:rPr>
              <a:t>預測未來</a:t>
            </a:r>
            <a:r>
              <a:rPr lang="zh-TW" altLang="en-US" sz="2000" dirty="0" smtClean="0">
                <a:latin typeface="+mj-ea"/>
                <a:ea typeface="+mj-ea"/>
              </a:rPr>
              <a:t>、回顧過去</a:t>
            </a:r>
            <a:endParaRPr lang="zh-TW" altLang="zh-TW" sz="2000" dirty="0">
              <a:latin typeface="+mj-ea"/>
              <a:ea typeface="+mj-ea"/>
            </a:endParaRPr>
          </a:p>
          <a:p>
            <a:pPr marL="118872" indent="0">
              <a:buNone/>
            </a:pPr>
            <a:endParaRPr lang="en-US" altLang="zh-TW" sz="2000" dirty="0" smtClean="0">
              <a:latin typeface="+mj-ea"/>
              <a:ea typeface="+mj-ea"/>
            </a:endParaRPr>
          </a:p>
          <a:p>
            <a:pPr marL="118872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4.</a:t>
            </a:r>
            <a:r>
              <a:rPr lang="zh-TW" altLang="en-US" sz="2000" dirty="0" smtClean="0">
                <a:latin typeface="+mj-ea"/>
                <a:ea typeface="+mj-ea"/>
              </a:rPr>
              <a:t> 結束時的</a:t>
            </a:r>
            <a:r>
              <a:rPr lang="zh-TW" altLang="zh-TW" sz="2000" dirty="0" smtClean="0">
                <a:latin typeface="+mj-ea"/>
                <a:ea typeface="+mj-ea"/>
              </a:rPr>
              <a:t>重點整理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118872" indent="0">
              <a:buNone/>
            </a:pPr>
            <a:endParaRPr lang="en-US" altLang="zh-TW" sz="2000" dirty="0" smtClean="0">
              <a:latin typeface="+mj-ea"/>
              <a:ea typeface="+mj-ea"/>
            </a:endParaRPr>
          </a:p>
          <a:p>
            <a:pPr marL="118872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5.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zh-TW" altLang="zh-TW" sz="2000" dirty="0" smtClean="0">
                <a:latin typeface="+mj-ea"/>
                <a:ea typeface="+mj-ea"/>
              </a:rPr>
              <a:t>比起</a:t>
            </a:r>
            <a:r>
              <a:rPr lang="zh-TW" altLang="zh-TW" sz="2000" dirty="0">
                <a:latin typeface="+mj-ea"/>
                <a:ea typeface="+mj-ea"/>
              </a:rPr>
              <a:t>「說</a:t>
            </a:r>
            <a:r>
              <a:rPr lang="zh-TW" altLang="zh-TW" sz="2000" dirty="0" smtClean="0">
                <a:latin typeface="+mj-ea"/>
                <a:ea typeface="+mj-ea"/>
              </a:rPr>
              <a:t>什麼」，「</a:t>
            </a:r>
            <a:r>
              <a:rPr lang="zh-TW" altLang="zh-TW" sz="2000" dirty="0">
                <a:latin typeface="+mj-ea"/>
                <a:ea typeface="+mj-ea"/>
              </a:rPr>
              <a:t>怎麼說」更</a:t>
            </a:r>
            <a:r>
              <a:rPr lang="zh-TW" altLang="zh-TW" sz="2000" dirty="0" smtClean="0">
                <a:latin typeface="+mj-ea"/>
                <a:ea typeface="+mj-ea"/>
              </a:rPr>
              <a:t>重要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118872" indent="0">
              <a:buNone/>
            </a:pPr>
            <a:endParaRPr lang="en-US" altLang="zh-TW" sz="2000" dirty="0">
              <a:latin typeface="+mj-ea"/>
              <a:ea typeface="+mj-ea"/>
            </a:endParaRPr>
          </a:p>
          <a:p>
            <a:pPr marL="118872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6.</a:t>
            </a:r>
            <a:r>
              <a:rPr lang="zh-TW" altLang="zh-TW" sz="2000" dirty="0" smtClean="0">
                <a:latin typeface="+mj-ea"/>
                <a:ea typeface="+mj-ea"/>
              </a:rPr>
              <a:t>「</a:t>
            </a:r>
            <a:r>
              <a:rPr lang="zh-TW" altLang="zh-TW" sz="2000" dirty="0">
                <a:latin typeface="+mj-ea"/>
                <a:ea typeface="+mj-ea"/>
              </a:rPr>
              <a:t>問題」能激起聽眾的專注</a:t>
            </a:r>
            <a:r>
              <a:rPr lang="zh-TW" altLang="zh-TW" sz="2000" dirty="0" smtClean="0">
                <a:latin typeface="+mj-ea"/>
                <a:ea typeface="+mj-ea"/>
              </a:rPr>
              <a:t>力</a:t>
            </a:r>
            <a:r>
              <a:rPr lang="zh-TW" altLang="en-US" sz="2000" dirty="0" smtClean="0">
                <a:latin typeface="+mj-ea"/>
                <a:ea typeface="+mj-ea"/>
              </a:rPr>
              <a:t>，</a:t>
            </a:r>
            <a:r>
              <a:rPr lang="zh-TW" altLang="zh-TW" sz="2000" dirty="0" smtClean="0">
                <a:latin typeface="+mj-ea"/>
                <a:ea typeface="+mj-ea"/>
              </a:rPr>
              <a:t>藉</a:t>
            </a:r>
            <a:r>
              <a:rPr lang="zh-TW" altLang="zh-TW" sz="2000" dirty="0">
                <a:latin typeface="+mj-ea"/>
                <a:ea typeface="+mj-ea"/>
              </a:rPr>
              <a:t>由提問引導聽眾思考</a:t>
            </a:r>
          </a:p>
          <a:p>
            <a:pPr marL="118872" indent="0">
              <a:buNone/>
            </a:pPr>
            <a:endParaRPr lang="zh-TW" altLang="zh-TW" sz="2000" dirty="0">
              <a:latin typeface="+mj-ea"/>
              <a:ea typeface="+mj-ea"/>
            </a:endParaRPr>
          </a:p>
          <a:p>
            <a:pPr marL="118872" indent="0">
              <a:buNone/>
            </a:pPr>
            <a:endParaRPr lang="en-US" altLang="zh-TW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98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注意事項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endParaRPr lang="en-US" altLang="zh-TW" sz="2000" dirty="0" smtClean="0">
              <a:latin typeface="+mj-ea"/>
              <a:ea typeface="+mj-ea"/>
            </a:endParaRPr>
          </a:p>
          <a:p>
            <a:pPr marL="118872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1.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zh-TW" altLang="zh-TW" sz="2000" dirty="0" smtClean="0">
                <a:latin typeface="+mj-ea"/>
                <a:ea typeface="+mj-ea"/>
              </a:rPr>
              <a:t>將</a:t>
            </a:r>
            <a:r>
              <a:rPr lang="zh-TW" altLang="zh-TW" sz="2000" dirty="0">
                <a:latin typeface="+mj-ea"/>
                <a:ea typeface="+mj-ea"/>
              </a:rPr>
              <a:t>重點</a:t>
            </a:r>
            <a:r>
              <a:rPr lang="zh-TW" altLang="zh-TW" sz="2000" dirty="0" smtClean="0">
                <a:latin typeface="+mj-ea"/>
                <a:ea typeface="+mj-ea"/>
              </a:rPr>
              <a:t>摘要</a:t>
            </a:r>
            <a:r>
              <a:rPr lang="zh-TW" altLang="en-US" sz="2000" dirty="0" smtClean="0">
                <a:latin typeface="+mj-ea"/>
                <a:ea typeface="+mj-ea"/>
              </a:rPr>
              <a:t>，</a:t>
            </a:r>
            <a:r>
              <a:rPr lang="zh-TW" altLang="zh-TW" sz="2000" dirty="0">
                <a:latin typeface="+mj-ea"/>
                <a:ea typeface="+mj-ea"/>
              </a:rPr>
              <a:t>適當的放入</a:t>
            </a:r>
            <a:r>
              <a:rPr lang="zh-TW" altLang="zh-TW" sz="2000" dirty="0" smtClean="0">
                <a:latin typeface="+mj-ea"/>
                <a:ea typeface="+mj-ea"/>
              </a:rPr>
              <a:t>投影片</a:t>
            </a:r>
            <a:r>
              <a:rPr lang="zh-TW" altLang="en-US" sz="2000" dirty="0" smtClean="0">
                <a:latin typeface="+mj-ea"/>
                <a:ea typeface="+mj-ea"/>
              </a:rPr>
              <a:t>，講稿可打</a:t>
            </a:r>
            <a:r>
              <a:rPr lang="zh-TW" altLang="en-US" sz="2000" dirty="0">
                <a:latin typeface="+mj-ea"/>
                <a:ea typeface="+mj-ea"/>
              </a:rPr>
              <a:t>在備忘錄</a:t>
            </a:r>
            <a:r>
              <a:rPr lang="zh-TW" altLang="en-US" sz="2000" dirty="0" smtClean="0">
                <a:latin typeface="+mj-ea"/>
                <a:ea typeface="+mj-ea"/>
              </a:rPr>
              <a:t>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118872" indent="0">
              <a:buNone/>
            </a:pPr>
            <a:r>
              <a:rPr lang="zh-TW" altLang="en-US" sz="2000" dirty="0">
                <a:latin typeface="+mj-ea"/>
                <a:ea typeface="+mj-ea"/>
              </a:rPr>
              <a:t/>
            </a:r>
            <a:br>
              <a:rPr lang="zh-TW" altLang="en-US" sz="2000" dirty="0">
                <a:latin typeface="+mj-ea"/>
                <a:ea typeface="+mj-ea"/>
              </a:rPr>
            </a:br>
            <a:r>
              <a:rPr lang="en-US" altLang="zh-TW" sz="2000" dirty="0" smtClean="0">
                <a:latin typeface="+mj-ea"/>
                <a:ea typeface="+mj-ea"/>
              </a:rPr>
              <a:t>2.</a:t>
            </a:r>
            <a:r>
              <a:rPr lang="zh-TW" altLang="en-US" sz="2000" dirty="0" smtClean="0">
                <a:latin typeface="+mj-ea"/>
                <a:ea typeface="+mj-ea"/>
              </a:rPr>
              <a:t> 一個</a:t>
            </a:r>
            <a:r>
              <a:rPr lang="zh-TW" altLang="en-US" sz="2000" dirty="0">
                <a:latin typeface="+mj-ea"/>
                <a:ea typeface="+mj-ea"/>
              </a:rPr>
              <a:t>重點或章節就放一頁，不要</a:t>
            </a:r>
            <a:r>
              <a:rPr lang="zh-TW" altLang="en-US" sz="2000" dirty="0" smtClean="0">
                <a:latin typeface="+mj-ea"/>
                <a:ea typeface="+mj-ea"/>
              </a:rPr>
              <a:t>遺漏句子</a:t>
            </a:r>
            <a:r>
              <a:rPr lang="zh-TW" altLang="en-US" sz="2000" dirty="0">
                <a:latin typeface="+mj-ea"/>
                <a:ea typeface="+mj-ea"/>
              </a:rPr>
              <a:t>在另一頁。</a:t>
            </a:r>
            <a:r>
              <a:rPr lang="zh-TW" altLang="en-US" sz="2000" dirty="0">
                <a:latin typeface="+mj-ea"/>
                <a:ea typeface="+mj-ea"/>
              </a:rPr>
              <a:t/>
            </a:r>
            <a:br>
              <a:rPr lang="zh-TW" altLang="en-US" sz="2000" dirty="0">
                <a:latin typeface="+mj-ea"/>
                <a:ea typeface="+mj-ea"/>
              </a:rPr>
            </a:br>
            <a:endParaRPr lang="en-US" altLang="zh-TW" sz="2000" dirty="0" smtClean="0">
              <a:latin typeface="+mj-ea"/>
              <a:ea typeface="+mj-ea"/>
            </a:endParaRPr>
          </a:p>
          <a:p>
            <a:pPr marL="118872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3.</a:t>
            </a:r>
            <a:r>
              <a:rPr lang="zh-TW" altLang="en-US" sz="2000" dirty="0" smtClean="0">
                <a:latin typeface="+mj-ea"/>
                <a:ea typeface="+mj-ea"/>
              </a:rPr>
              <a:t> 檢查</a:t>
            </a:r>
            <a:r>
              <a:rPr lang="zh-TW" altLang="en-US" sz="2000" dirty="0">
                <a:latin typeface="+mj-ea"/>
                <a:ea typeface="+mj-ea"/>
              </a:rPr>
              <a:t>錯字，不要有注音文。</a:t>
            </a:r>
            <a:r>
              <a:rPr lang="zh-TW" altLang="en-US" sz="2000" dirty="0">
                <a:latin typeface="+mj-ea"/>
                <a:ea typeface="+mj-ea"/>
              </a:rPr>
              <a:t/>
            </a:r>
            <a:br>
              <a:rPr lang="zh-TW" altLang="en-US" sz="2000" dirty="0">
                <a:latin typeface="+mj-ea"/>
                <a:ea typeface="+mj-ea"/>
              </a:rPr>
            </a:br>
            <a:endParaRPr lang="en-US" altLang="zh-TW" sz="2000" dirty="0" smtClean="0">
              <a:latin typeface="+mj-ea"/>
              <a:ea typeface="+mj-ea"/>
            </a:endParaRPr>
          </a:p>
          <a:p>
            <a:pPr marL="118872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4.</a:t>
            </a:r>
            <a:r>
              <a:rPr lang="zh-TW" altLang="en-US" sz="2000" dirty="0" smtClean="0">
                <a:latin typeface="+mj-ea"/>
                <a:ea typeface="+mj-ea"/>
              </a:rPr>
              <a:t> 注意</a:t>
            </a:r>
            <a:r>
              <a:rPr lang="zh-TW" altLang="en-US" sz="2000" dirty="0">
                <a:latin typeface="+mj-ea"/>
                <a:ea typeface="+mj-ea"/>
              </a:rPr>
              <a:t>背景和字體色</a:t>
            </a:r>
            <a:r>
              <a:rPr lang="zh-TW" altLang="en-US" sz="2000" dirty="0" smtClean="0">
                <a:latin typeface="+mj-ea"/>
                <a:ea typeface="+mj-ea"/>
              </a:rPr>
              <a:t>調諧和度</a:t>
            </a:r>
            <a:r>
              <a:rPr lang="zh-TW" altLang="en-US" sz="2000" dirty="0">
                <a:latin typeface="+mj-ea"/>
                <a:ea typeface="+mj-ea"/>
              </a:rPr>
              <a:t>，字不要被背景吃</a:t>
            </a:r>
            <a:r>
              <a:rPr lang="zh-TW" altLang="en-US" sz="2000" dirty="0" smtClean="0">
                <a:latin typeface="+mj-ea"/>
                <a:ea typeface="+mj-ea"/>
              </a:rPr>
              <a:t>掉。</a:t>
            </a:r>
            <a:r>
              <a:rPr lang="zh-TW" altLang="en-US" sz="2000" dirty="0">
                <a:latin typeface="+mj-ea"/>
                <a:ea typeface="+mj-ea"/>
              </a:rPr>
              <a:t/>
            </a:r>
            <a:br>
              <a:rPr lang="zh-TW" altLang="en-US" sz="2000" dirty="0">
                <a:latin typeface="+mj-ea"/>
                <a:ea typeface="+mj-ea"/>
              </a:rPr>
            </a:br>
            <a:endParaRPr lang="en-US" altLang="zh-TW" sz="2000" dirty="0" smtClean="0">
              <a:latin typeface="+mj-ea"/>
              <a:ea typeface="+mj-ea"/>
            </a:endParaRPr>
          </a:p>
          <a:p>
            <a:pPr marL="118872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5.</a:t>
            </a:r>
            <a:r>
              <a:rPr lang="zh-TW" altLang="en-US" sz="2000" dirty="0" smtClean="0">
                <a:latin typeface="+mj-ea"/>
                <a:ea typeface="+mj-ea"/>
              </a:rPr>
              <a:t> 動畫、數據</a:t>
            </a:r>
            <a:r>
              <a:rPr lang="zh-TW" altLang="en-US" sz="2000" dirty="0">
                <a:latin typeface="+mj-ea"/>
                <a:ea typeface="+mj-ea"/>
              </a:rPr>
              <a:t>和</a:t>
            </a:r>
            <a:r>
              <a:rPr lang="zh-TW" altLang="en-US" sz="2000" dirty="0" smtClean="0">
                <a:latin typeface="+mj-ea"/>
                <a:ea typeface="+mj-ea"/>
              </a:rPr>
              <a:t>圖表</a:t>
            </a:r>
            <a:r>
              <a:rPr lang="zh-TW" altLang="en-US" sz="2000" dirty="0">
                <a:latin typeface="+mj-ea"/>
                <a:ea typeface="+mj-ea"/>
              </a:rPr>
              <a:t>的</a:t>
            </a:r>
            <a:r>
              <a:rPr lang="zh-TW" altLang="en-US" sz="2000" dirty="0" smtClean="0">
                <a:latin typeface="+mj-ea"/>
                <a:ea typeface="+mj-ea"/>
              </a:rPr>
              <a:t>內容不能太過複雜。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118872" indent="0">
              <a:buNone/>
            </a:pPr>
            <a:endParaRPr lang="en-US" altLang="zh-TW" sz="2000" dirty="0">
              <a:latin typeface="+mj-ea"/>
              <a:ea typeface="+mj-ea"/>
            </a:endParaRPr>
          </a:p>
          <a:p>
            <a:pPr marL="118872" indent="0">
              <a:buNone/>
            </a:pPr>
            <a:r>
              <a:rPr lang="en-US" altLang="zh-TW" sz="2000" dirty="0">
                <a:latin typeface="+mj-ea"/>
                <a:ea typeface="+mj-ea"/>
              </a:rPr>
              <a:t>6.</a:t>
            </a:r>
            <a:r>
              <a:rPr lang="zh-TW" altLang="en-US" sz="2000" dirty="0">
                <a:latin typeface="+mj-ea"/>
                <a:ea typeface="+mj-ea"/>
              </a:rPr>
              <a:t> 重點不用太多，要清楚明瞭。</a:t>
            </a:r>
            <a:r>
              <a:rPr lang="zh-TW" altLang="en-US" sz="2000" dirty="0">
                <a:latin typeface="+mj-ea"/>
                <a:ea typeface="+mj-ea"/>
              </a:rPr>
              <a:t/>
            </a:r>
            <a:br>
              <a:rPr lang="zh-TW" altLang="en-US" sz="2000" dirty="0">
                <a:latin typeface="+mj-ea"/>
                <a:ea typeface="+mj-ea"/>
              </a:rPr>
            </a:br>
            <a:endParaRPr lang="en-US" altLang="zh-TW" sz="2000" dirty="0" smtClean="0">
              <a:latin typeface="+mj-ea"/>
              <a:ea typeface="+mj-ea"/>
            </a:endParaRPr>
          </a:p>
          <a:p>
            <a:pPr marL="118872" indent="0">
              <a:buNone/>
            </a:pPr>
            <a:endParaRPr lang="en-US" altLang="zh-TW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91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注意事項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endParaRPr lang="en-US" altLang="zh-TW" sz="2000" dirty="0">
              <a:latin typeface="+mj-ea"/>
              <a:ea typeface="+mj-ea"/>
            </a:endParaRPr>
          </a:p>
          <a:p>
            <a:pPr marL="118872" indent="0">
              <a:buNone/>
            </a:pPr>
            <a:r>
              <a:rPr lang="en-US" altLang="zh-TW" sz="2000" dirty="0">
                <a:latin typeface="+mj-ea"/>
                <a:ea typeface="+mj-ea"/>
              </a:rPr>
              <a:t>7</a:t>
            </a:r>
            <a:r>
              <a:rPr lang="en-US" altLang="zh-TW" sz="2000" dirty="0" smtClean="0">
                <a:latin typeface="+mj-ea"/>
                <a:ea typeface="+mj-ea"/>
              </a:rPr>
              <a:t>.</a:t>
            </a:r>
            <a:r>
              <a:rPr lang="zh-TW" altLang="en-US" sz="2000" dirty="0" smtClean="0">
                <a:latin typeface="+mj-ea"/>
                <a:ea typeface="+mj-ea"/>
              </a:rPr>
              <a:t> 要</a:t>
            </a:r>
            <a:r>
              <a:rPr lang="zh-TW" altLang="en-US" sz="2000" dirty="0">
                <a:latin typeface="+mj-ea"/>
                <a:ea typeface="+mj-ea"/>
              </a:rPr>
              <a:t>讓聽眾更明白，而非混淆聽眾。</a:t>
            </a:r>
            <a:br>
              <a:rPr lang="zh-TW" altLang="en-US" sz="2000" dirty="0">
                <a:latin typeface="+mj-ea"/>
                <a:ea typeface="+mj-ea"/>
              </a:rPr>
            </a:br>
            <a:endParaRPr lang="en-US" altLang="zh-TW" sz="2000" dirty="0">
              <a:latin typeface="+mj-ea"/>
              <a:ea typeface="+mj-ea"/>
            </a:endParaRPr>
          </a:p>
          <a:p>
            <a:pPr marL="118872" indent="0">
              <a:buNone/>
            </a:pPr>
            <a:r>
              <a:rPr lang="en-US" altLang="zh-TW" sz="2000" dirty="0">
                <a:latin typeface="+mj-ea"/>
                <a:ea typeface="+mj-ea"/>
              </a:rPr>
              <a:t>8</a:t>
            </a:r>
            <a:r>
              <a:rPr lang="en-US" altLang="zh-TW" sz="2000" dirty="0" smtClean="0">
                <a:latin typeface="+mj-ea"/>
                <a:ea typeface="+mj-ea"/>
              </a:rPr>
              <a:t>.</a:t>
            </a:r>
            <a:r>
              <a:rPr lang="zh-TW" altLang="en-US" sz="2000" dirty="0" smtClean="0">
                <a:latin typeface="+mj-ea"/>
                <a:ea typeface="+mj-ea"/>
              </a:rPr>
              <a:t> 選擇適當字體</a:t>
            </a:r>
            <a:r>
              <a:rPr lang="zh-TW" altLang="en-US" sz="2000" dirty="0">
                <a:latin typeface="+mj-ea"/>
                <a:ea typeface="+mj-ea"/>
              </a:rPr>
              <a:t>。</a:t>
            </a:r>
            <a:endParaRPr lang="en-US" altLang="zh-TW" sz="2000" dirty="0">
              <a:latin typeface="+mj-ea"/>
              <a:ea typeface="+mj-ea"/>
            </a:endParaRPr>
          </a:p>
          <a:p>
            <a:pPr marL="118872" indent="0">
              <a:buNone/>
            </a:pPr>
            <a:endParaRPr lang="en-US" altLang="zh-TW" sz="2000" dirty="0">
              <a:latin typeface="+mj-ea"/>
              <a:ea typeface="+mj-ea"/>
            </a:endParaRPr>
          </a:p>
          <a:p>
            <a:pPr marL="118872" indent="0">
              <a:buNone/>
            </a:pPr>
            <a:r>
              <a:rPr lang="en-US" altLang="zh-TW" sz="2000" dirty="0">
                <a:latin typeface="+mj-ea"/>
                <a:ea typeface="+mj-ea"/>
              </a:rPr>
              <a:t>9</a:t>
            </a:r>
            <a:r>
              <a:rPr lang="en-US" altLang="zh-TW" sz="2000" dirty="0" smtClean="0">
                <a:latin typeface="+mj-ea"/>
                <a:ea typeface="+mj-ea"/>
              </a:rPr>
              <a:t>.</a:t>
            </a:r>
            <a:r>
              <a:rPr lang="zh-TW" altLang="en-US" sz="2000" dirty="0" smtClean="0">
                <a:latin typeface="+mj-ea"/>
                <a:ea typeface="+mj-ea"/>
              </a:rPr>
              <a:t> 透過</a:t>
            </a:r>
            <a:r>
              <a:rPr lang="zh-TW" altLang="en-US" sz="2000" dirty="0">
                <a:latin typeface="+mj-ea"/>
                <a:ea typeface="+mj-ea"/>
              </a:rPr>
              <a:t>動畫</a:t>
            </a:r>
            <a:r>
              <a:rPr lang="zh-TW" altLang="en-US" sz="2000" dirty="0" smtClean="0">
                <a:latin typeface="+mj-ea"/>
                <a:ea typeface="+mj-ea"/>
              </a:rPr>
              <a:t>增加聽眾注意力。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118872" indent="0">
              <a:buNone/>
            </a:pPr>
            <a:endParaRPr lang="en-US" altLang="zh-TW" sz="2000" dirty="0">
              <a:latin typeface="+mj-ea"/>
              <a:ea typeface="+mj-ea"/>
            </a:endParaRPr>
          </a:p>
          <a:p>
            <a:pPr marL="118872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10.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zh-TW" altLang="zh-TW" sz="2000" dirty="0" smtClean="0">
                <a:latin typeface="+mj-ea"/>
                <a:ea typeface="+mj-ea"/>
              </a:rPr>
              <a:t>時時</a:t>
            </a:r>
            <a:r>
              <a:rPr lang="zh-TW" altLang="zh-TW" sz="2000" dirty="0">
                <a:latin typeface="+mj-ea"/>
                <a:ea typeface="+mj-ea"/>
              </a:rPr>
              <a:t>保持謹慎的</a:t>
            </a:r>
            <a:r>
              <a:rPr lang="zh-TW" altLang="zh-TW" sz="2000" dirty="0" smtClean="0">
                <a:latin typeface="+mj-ea"/>
                <a:ea typeface="+mj-ea"/>
              </a:rPr>
              <a:t>態度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118872" indent="0">
              <a:buNone/>
            </a:pPr>
            <a:endParaRPr lang="en-US" altLang="zh-TW" sz="2000" dirty="0" smtClean="0">
              <a:latin typeface="+mj-ea"/>
              <a:ea typeface="+mj-ea"/>
            </a:endParaRPr>
          </a:p>
          <a:p>
            <a:pPr marL="118872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11.</a:t>
            </a:r>
            <a:r>
              <a:rPr lang="zh-TW" altLang="en-US" sz="2000" dirty="0" smtClean="0">
                <a:latin typeface="+mj-ea"/>
                <a:ea typeface="+mj-ea"/>
              </a:rPr>
              <a:t> 保持</a:t>
            </a:r>
            <a:r>
              <a:rPr lang="zh-TW" altLang="en-US" sz="2000" dirty="0">
                <a:latin typeface="+mj-ea"/>
                <a:ea typeface="+mj-ea"/>
              </a:rPr>
              <a:t>微笑</a:t>
            </a:r>
            <a:r>
              <a:rPr lang="zh-TW" altLang="en-US" sz="2000" dirty="0" smtClean="0">
                <a:latin typeface="+mj-ea"/>
                <a:ea typeface="+mj-ea"/>
              </a:rPr>
              <a:t>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118872" indent="0">
              <a:buNone/>
            </a:pPr>
            <a:endParaRPr lang="en-US" altLang="zh-TW" sz="2000" dirty="0" smtClean="0">
              <a:latin typeface="+mj-ea"/>
              <a:ea typeface="+mj-ea"/>
            </a:endParaRPr>
          </a:p>
          <a:p>
            <a:pPr marL="118872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12.</a:t>
            </a:r>
            <a:r>
              <a:rPr lang="zh-TW" altLang="en-US" sz="2000" dirty="0" smtClean="0">
                <a:latin typeface="+mj-ea"/>
                <a:ea typeface="+mj-ea"/>
              </a:rPr>
              <a:t> 簡報</a:t>
            </a:r>
            <a:r>
              <a:rPr lang="zh-TW" altLang="en-US" sz="2000" dirty="0">
                <a:latin typeface="+mj-ea"/>
                <a:ea typeface="+mj-ea"/>
              </a:rPr>
              <a:t>前應該做足功課</a:t>
            </a:r>
          </a:p>
        </p:txBody>
      </p:sp>
    </p:spTree>
    <p:extLst>
      <p:ext uri="{BB962C8B-B14F-4D97-AF65-F5344CB8AC3E}">
        <p14:creationId xmlns:p14="http://schemas.microsoft.com/office/powerpoint/2010/main" val="36427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心得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772816"/>
            <a:ext cx="7355160" cy="4627984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      一個成功的簡報，重點就在於怎麼使要報告的內容，讓聽眾印象深刻且被你吸引，內容要越簡單越好，但簡報的人說話方式要越生動越好！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     想要有一個好的簡報，就要做好萬全的準備，透過這次作業才知道，要注意的事情有這麼多，不管是簡報的內容或是言行舉止，每一個環節都會影響到下面聽眾的感受。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     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r>
              <a:rPr lang="zh-TW" altLang="en-US" sz="200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smtClean="0">
                <a:latin typeface="微軟正黑體" pitchFamily="34" charset="-120"/>
                <a:ea typeface="微軟正黑體" pitchFamily="34" charset="-120"/>
              </a:rPr>
              <a:t>       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35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大綱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15816" y="1844824"/>
            <a:ext cx="3514793" cy="4625609"/>
          </a:xfrm>
        </p:spPr>
        <p:txBody>
          <a:bodyPr/>
          <a:lstStyle/>
          <a:p>
            <a:pPr marL="118872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簡報的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…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原則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小技巧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注意事項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------------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心得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11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簡報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結構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的思考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結構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簡報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內容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的表達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簡報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技巧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散發</a:t>
            </a: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給別人的感覺</a:t>
            </a:r>
          </a:p>
          <a:p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口語肢體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講話</a:t>
            </a: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是否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有條有理</a:t>
            </a:r>
            <a:endParaRPr lang="zh-TW" altLang="zh-TW" sz="28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簡報</a:t>
            </a: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前置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準備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是否</a:t>
            </a: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懂得預先規劃</a:t>
            </a:r>
          </a:p>
          <a:p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簡報目的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能否</a:t>
            </a: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有效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表達觀點</a:t>
            </a:r>
            <a:r>
              <a:rPr lang="zh-TW" altLang="zh-TW" sz="2800" dirty="0">
                <a:latin typeface="微軟正黑體" pitchFamily="34" charset="-120"/>
                <a:ea typeface="微軟正黑體" pitchFamily="34" charset="-120"/>
              </a:rPr>
              <a:t>，說服別人，讓人理解</a:t>
            </a:r>
            <a:endParaRPr lang="zh-TW" altLang="zh-TW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889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原則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主題間轉換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◎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過度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強調一致性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，容易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太過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頭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◎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想特別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強調的主題，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可用特別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卻差別不多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的風格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，例如相反色，使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整體結構不變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，卻能知道進入不同主題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0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原則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文字越少越好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◎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避免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多文字，不要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讓文字內容和講的東西重複太多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◎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多文字等同強迫聽眾從你的報告中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分神。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◎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注意兩者比例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如果要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放入很多字，不要讓文字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一次全部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出現。</a:t>
            </a: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82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原則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風格一致</a:t>
            </a:r>
            <a:endParaRPr lang="zh-TW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◎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儘量讓投影片使用一樣的排版、配色、文圖配置。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◎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平常用到的一些範本中的素材另外保留，需要的時候再加以組合使用。</a:t>
            </a:r>
          </a:p>
          <a:p>
            <a:pPr marL="118872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 </a:t>
            </a:r>
            <a:endParaRPr lang="zh-TW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82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原則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圖片</a:t>
            </a:r>
            <a:endParaRPr lang="zh-TW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◎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好的圖片不能讓聽眾分心，且能快速從中產生共鳴。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◎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聽眾一看馬上能對你想表達的東西產生強烈印象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◎圖片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是一種比喻或是實物，且和講的東西是有關聯的。</a:t>
            </a:r>
          </a:p>
          <a:p>
            <a:pPr marL="118872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 </a:t>
            </a:r>
            <a:endParaRPr lang="zh-TW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51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原則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抓住聽眾的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注意力</a:t>
            </a:r>
            <a:endParaRPr lang="zh-TW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◎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聽眾會在簡報開始的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秒內，決定你的話值不值得聽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◎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開始就抓住聽眾的注意力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◎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談話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時直接拋出重點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 </a:t>
            </a:r>
            <a:endParaRPr lang="zh-TW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45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原則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zh-TW" cap="all" dirty="0">
                <a:latin typeface="微軟正黑體" pitchFamily="34" charset="-120"/>
                <a:ea typeface="微軟正黑體" pitchFamily="34" charset="-120"/>
              </a:rPr>
              <a:t>開場白內容設計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◎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引人注意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(Attention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產生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興趣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(Interest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118872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◎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好的開始就是成功的一半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118872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 </a:t>
            </a:r>
            <a:endParaRPr lang="zh-TW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36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336</TotalTime>
  <Words>464</Words>
  <Application>Microsoft Office PowerPoint</Application>
  <PresentationFormat>如螢幕大小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模組</vt:lpstr>
      <vt:lpstr>簡報技巧</vt:lpstr>
      <vt:lpstr>大綱</vt:lpstr>
      <vt:lpstr>PowerPoint 簡報</vt:lpstr>
      <vt:lpstr>原則-主題間轉換</vt:lpstr>
      <vt:lpstr>原則-文字越少越好</vt:lpstr>
      <vt:lpstr>原則-風格一致</vt:lpstr>
      <vt:lpstr>原則-圖片</vt:lpstr>
      <vt:lpstr>原則-抓住聽眾的注意力</vt:lpstr>
      <vt:lpstr>原則-開場白內容設計</vt:lpstr>
      <vt:lpstr>小技巧</vt:lpstr>
      <vt:lpstr>注意事項</vt:lpstr>
      <vt:lpstr>注意事項</vt:lpstr>
      <vt:lpstr>心得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簡報技巧</dc:title>
  <dc:creator>Windows 使用者</dc:creator>
  <cp:lastModifiedBy>Windows 使用者</cp:lastModifiedBy>
  <cp:revision>53</cp:revision>
  <dcterms:created xsi:type="dcterms:W3CDTF">2016-08-15T01:49:27Z</dcterms:created>
  <dcterms:modified xsi:type="dcterms:W3CDTF">2016-08-15T07:25:43Z</dcterms:modified>
</cp:coreProperties>
</file>