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42794225" cx="30267275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">
          <p15:clr>
            <a:srgbClr val="A4A3A4"/>
          </p15:clr>
        </p15:guide>
        <p15:guide id="2" pos="18917">
          <p15:clr>
            <a:srgbClr val="A4A3A4"/>
          </p15:clr>
        </p15:guide>
        <p15:guide id="3" pos="149">
          <p15:clr>
            <a:srgbClr val="A4A3A4"/>
          </p15:clr>
        </p15:guide>
        <p15:guide id="4" orient="horz" pos="2679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12i7OuH6vnXzr1YO+m1BaiDUQ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" orient="horz"/>
        <p:guide pos="18917"/>
        <p:guide pos="149"/>
        <p:guide pos="2679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1425" y="1200150"/>
            <a:ext cx="22923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2511425" y="1200150"/>
            <a:ext cx="22923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poster needs to be printed as “oversized” since images go out to the edges. Prints as 33.1 x 46.8 (A0) at 100%. When printed using the library printing service, this will require trimming from 36 inch wide paper. To fill 36 inch paper roll, scale to 108.5% (prints as ~ 36 X 51).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2270046" y="7003597"/>
            <a:ext cx="25727100" cy="148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1"/>
              <a:buFont typeface="Calibri"/>
              <a:buNone/>
              <a:defRPr b="0" i="0" sz="198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783410" y="22476884"/>
            <a:ext cx="22700400" cy="10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None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None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None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0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0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0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0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0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0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2080875" y="2278406"/>
            <a:ext cx="26105400" cy="8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4"/>
              <a:buFont typeface="Calibri"/>
              <a:buNone/>
              <a:defRPr b="0" i="0" sz="145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557500" y="11915485"/>
            <a:ext cx="27152400" cy="26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17117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Char char="•"/>
              <a:defRPr b="0" i="0" sz="92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044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Char char="•"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897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6933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6933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6933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6933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6933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6933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6790100" y="17148197"/>
            <a:ext cx="36266100" cy="6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4"/>
              <a:buFont typeface="Calibri"/>
              <a:buNone/>
              <a:defRPr b="0" i="0" sz="145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-6451820" y="10810997"/>
            <a:ext cx="36266100" cy="19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17117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Char char="•"/>
              <a:defRPr b="0" i="0" sz="92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044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Char char="•"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897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6933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6933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6933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6933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6933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6933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783013" y="7004050"/>
            <a:ext cx="22701300" cy="148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3783013" y="22477413"/>
            <a:ext cx="22701300" cy="10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081213" y="2278063"/>
            <a:ext cx="26104800" cy="82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081213" y="11391900"/>
            <a:ext cx="26104800" cy="27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065338" y="10669588"/>
            <a:ext cx="26104800" cy="178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065338" y="28638500"/>
            <a:ext cx="26104800" cy="9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081213" y="2278063"/>
            <a:ext cx="26104800" cy="82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081213" y="11391900"/>
            <a:ext cx="12976200" cy="27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15209838" y="11391900"/>
            <a:ext cx="12976200" cy="27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084388" y="2278063"/>
            <a:ext cx="26106300" cy="82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084388" y="10490200"/>
            <a:ext cx="12804900" cy="51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2084388" y="15632113"/>
            <a:ext cx="12804900" cy="22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15322550" y="10490200"/>
            <a:ext cx="12868200" cy="51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15322550" y="15632113"/>
            <a:ext cx="12868200" cy="22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081213" y="2278063"/>
            <a:ext cx="26104800" cy="82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084388" y="2852738"/>
            <a:ext cx="9763200" cy="99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2868275" y="6161088"/>
            <a:ext cx="15322500" cy="30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8" name="Google Shape;138;p22"/>
          <p:cNvSpPr txBox="1"/>
          <p:nvPr>
            <p:ph idx="2" type="body"/>
          </p:nvPr>
        </p:nvSpPr>
        <p:spPr>
          <a:xfrm>
            <a:off x="2084388" y="12838113"/>
            <a:ext cx="9763200" cy="23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080875" y="2278406"/>
            <a:ext cx="26105400" cy="8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4"/>
              <a:buFont typeface="Calibri"/>
              <a:buNone/>
              <a:defRPr b="0" i="0" sz="145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080875" y="11391985"/>
            <a:ext cx="26105400" cy="27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17117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Char char="•"/>
              <a:defRPr b="0" i="0" sz="92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044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Char char="•"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897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6933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6933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6933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6933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6933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6933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084388" y="2852738"/>
            <a:ext cx="9763200" cy="99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/>
          <p:nvPr>
            <p:ph idx="2" type="pic"/>
          </p:nvPr>
        </p:nvSpPr>
        <p:spPr>
          <a:xfrm>
            <a:off x="12868275" y="6161088"/>
            <a:ext cx="15322500" cy="30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084388" y="12838113"/>
            <a:ext cx="9763200" cy="23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081213" y="2278063"/>
            <a:ext cx="26104800" cy="82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557313" y="11915850"/>
            <a:ext cx="27152700" cy="26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 rot="5400000">
            <a:off x="6789763" y="17148163"/>
            <a:ext cx="36266400" cy="6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 rot="5400000">
            <a:off x="-6338850" y="10698163"/>
            <a:ext cx="36266400" cy="19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065112" y="10668854"/>
            <a:ext cx="26105400" cy="178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1"/>
              <a:buFont typeface="Calibri"/>
              <a:buNone/>
              <a:defRPr b="0" i="0" sz="198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065112" y="28638472"/>
            <a:ext cx="26105400" cy="9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None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6620"/>
              <a:buFont typeface="Arial"/>
              <a:buNone/>
              <a:defRPr b="0" i="0" sz="661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58"/>
              <a:buFont typeface="Arial"/>
              <a:buNone/>
              <a:defRPr b="0" i="0" sz="595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6"/>
              <a:buFont typeface="Arial"/>
              <a:buNone/>
              <a:defRPr b="0" i="0" sz="529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6"/>
              <a:buFont typeface="Arial"/>
              <a:buNone/>
              <a:defRPr b="0" i="0" sz="529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6"/>
              <a:buFont typeface="Arial"/>
              <a:buNone/>
              <a:defRPr b="0" i="0" sz="529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6"/>
              <a:buFont typeface="Arial"/>
              <a:buNone/>
              <a:defRPr b="0" i="0" sz="529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6"/>
              <a:buFont typeface="Arial"/>
              <a:buNone/>
              <a:defRPr b="0" i="0" sz="529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6"/>
              <a:buFont typeface="Arial"/>
              <a:buNone/>
              <a:defRPr b="0" i="0" sz="529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2080875" y="2278406"/>
            <a:ext cx="26105400" cy="8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4"/>
              <a:buFont typeface="Calibri"/>
              <a:buNone/>
              <a:defRPr b="0" i="0" sz="145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2080875" y="11391985"/>
            <a:ext cx="12863700" cy="27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17117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Char char="•"/>
              <a:defRPr b="0" i="0" sz="92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044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Char char="•"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897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6933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6933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6933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6933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6933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6933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15322808" y="11391985"/>
            <a:ext cx="12863700" cy="27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17117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Char char="•"/>
              <a:defRPr b="0" i="0" sz="92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044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Char char="•"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897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6933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6933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6933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6933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6933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6933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084817" y="2278406"/>
            <a:ext cx="26105400" cy="8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4"/>
              <a:buFont typeface="Calibri"/>
              <a:buNone/>
              <a:defRPr b="0" i="0" sz="145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084821" y="10490535"/>
            <a:ext cx="128046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None/>
              <a:defRPr b="1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None/>
              <a:defRPr b="1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None/>
              <a:defRPr b="1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2084821" y="15631784"/>
            <a:ext cx="12804600" cy="22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17117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Char char="•"/>
              <a:defRPr b="0" i="0" sz="92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044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Char char="•"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897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6933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6933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6933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6933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6933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6933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15322809" y="10490535"/>
            <a:ext cx="128676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None/>
              <a:defRPr b="1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None/>
              <a:defRPr b="1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None/>
              <a:defRPr b="1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1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15322809" y="15631784"/>
            <a:ext cx="12867600" cy="22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17117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Char char="•"/>
              <a:defRPr b="0" i="0" sz="92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33044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Char char="•"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4897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06933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06933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06933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06933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06933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06933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58"/>
              <a:buFont typeface="Arial"/>
              <a:buChar char="•"/>
              <a:defRPr b="0" i="0" sz="59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080875" y="2278406"/>
            <a:ext cx="26105400" cy="82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4"/>
              <a:buFont typeface="Calibri"/>
              <a:buNone/>
              <a:defRPr b="0" i="0" sz="145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2084817" y="2852949"/>
            <a:ext cx="9762000" cy="9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2"/>
              <a:buFont typeface="Calibri"/>
              <a:buNone/>
              <a:defRPr b="0" i="0" sz="105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2867534" y="6161587"/>
            <a:ext cx="15322800" cy="30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901192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0592"/>
              <a:buFont typeface="Arial"/>
              <a:buChar char="•"/>
              <a:defRPr b="0" i="0" sz="105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7117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Char char="•"/>
              <a:defRPr b="0" i="0" sz="92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33044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Char char="•"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897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897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897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4897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4897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897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Char char="•"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2084817" y="12838271"/>
            <a:ext cx="9762000" cy="23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0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4"/>
              <a:buFont typeface="Arial"/>
              <a:buNone/>
              <a:defRPr b="0" i="0" sz="46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2"/>
              <a:buFont typeface="Arial"/>
              <a:buNone/>
              <a:defRPr b="0" i="0" sz="39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2084817" y="2852949"/>
            <a:ext cx="9762000" cy="9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2"/>
              <a:buFont typeface="Calibri"/>
              <a:buNone/>
              <a:defRPr b="0" i="0" sz="105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2867534" y="6161587"/>
            <a:ext cx="15322800" cy="30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10592"/>
              <a:buFont typeface="Arial"/>
              <a:buNone/>
              <a:defRPr b="0" i="0" sz="105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68"/>
              <a:buFont typeface="Arial"/>
              <a:buNone/>
              <a:defRPr b="0" i="0" sz="926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4"/>
              <a:buFont typeface="Arial"/>
              <a:buNone/>
              <a:defRPr b="0" i="0" sz="79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None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None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None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None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None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0"/>
              <a:buFont typeface="Arial"/>
              <a:buNone/>
              <a:defRPr b="0" i="0" sz="66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2084817" y="12838271"/>
            <a:ext cx="9762000" cy="23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Clr>
                <a:schemeClr val="dk1"/>
              </a:buClr>
              <a:buSzPts val="5296"/>
              <a:buFont typeface="Arial"/>
              <a:buNone/>
              <a:defRPr b="0" i="0" sz="529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4"/>
              <a:buFont typeface="Arial"/>
              <a:buNone/>
              <a:defRPr b="0" i="0" sz="463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2"/>
              <a:buFont typeface="Arial"/>
              <a:buNone/>
              <a:defRPr b="0" i="0" sz="39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0"/>
              <a:buFont typeface="Arial"/>
              <a:buNone/>
              <a:defRPr b="0" i="0" sz="33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080875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0026035" y="39663928"/>
            <a:ext cx="102153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1376263" y="39663928"/>
            <a:ext cx="68100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69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.xml"/><Relationship Id="rId10" Type="http://schemas.openxmlformats.org/officeDocument/2006/relationships/slideLayout" Target="../slideLayouts/slideLayout4.xml"/><Relationship Id="rId13" Type="http://schemas.openxmlformats.org/officeDocument/2006/relationships/slideLayout" Target="../slideLayouts/slideLayout7.xml"/><Relationship Id="rId12" Type="http://schemas.openxmlformats.org/officeDocument/2006/relationships/slideLayout" Target="../slideLayouts/slideLayout6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3.xml"/><Relationship Id="rId15" Type="http://schemas.openxmlformats.org/officeDocument/2006/relationships/slideLayout" Target="../slideLayouts/slideLayout9.xml"/><Relationship Id="rId14" Type="http://schemas.openxmlformats.org/officeDocument/2006/relationships/slideLayout" Target="../slideLayouts/slideLayout8.xml"/><Relationship Id="rId17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62168" r="0" t="0"/>
          <a:stretch/>
        </p:blipFill>
        <p:spPr>
          <a:xfrm>
            <a:off x="-19051" y="4943475"/>
            <a:ext cx="3190416" cy="8296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725" y="11871793"/>
            <a:ext cx="4905375" cy="48256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-41760"/>
            <a:ext cx="30267300" cy="3705600"/>
          </a:xfrm>
          <a:prstGeom prst="rect">
            <a:avLst/>
          </a:prstGeom>
          <a:solidFill>
            <a:srgbClr val="68478D"/>
          </a:solidFill>
          <a:ln cap="flat" cmpd="sng" w="12700">
            <a:solidFill>
              <a:srgbClr val="6847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90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2323" y="39986263"/>
            <a:ext cx="4969565" cy="2410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99550" y="37077856"/>
            <a:ext cx="4181474" cy="41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b="65127" l="0" r="0" t="0"/>
          <a:stretch/>
        </p:blipFill>
        <p:spPr>
          <a:xfrm>
            <a:off x="22961600" y="40608231"/>
            <a:ext cx="6372228" cy="2186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6">
            <a:alphaModFix/>
          </a:blip>
          <a:srcRect b="0" l="0" r="39342" t="0"/>
          <a:stretch/>
        </p:blipFill>
        <p:spPr>
          <a:xfrm>
            <a:off x="26375600" y="35269488"/>
            <a:ext cx="3891672" cy="63115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478">
          <p15:clr>
            <a:srgbClr val="F26B43"/>
          </p15:clr>
        </p15:guide>
        <p15:guide id="2" pos="953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2081213" y="2278063"/>
            <a:ext cx="26104800" cy="82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2081213" y="11391900"/>
            <a:ext cx="26104800" cy="27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2081213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0026650" y="39663688"/>
            <a:ext cx="102141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9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21375688" y="39663688"/>
            <a:ext cx="6810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5.png"/><Relationship Id="rId9" Type="http://schemas.openxmlformats.org/officeDocument/2006/relationships/image" Target="../media/image7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6.jpg"/><Relationship Id="rId8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"/>
          <p:cNvGrpSpPr/>
          <p:nvPr/>
        </p:nvGrpSpPr>
        <p:grpSpPr>
          <a:xfrm>
            <a:off x="419153" y="3852214"/>
            <a:ext cx="14563789" cy="11849148"/>
            <a:chOff x="110208" y="3976039"/>
            <a:chExt cx="16833286" cy="11849148"/>
          </a:xfrm>
        </p:grpSpPr>
        <p:grpSp>
          <p:nvGrpSpPr>
            <p:cNvPr id="167" name="Google Shape;167;p1"/>
            <p:cNvGrpSpPr/>
            <p:nvPr/>
          </p:nvGrpSpPr>
          <p:grpSpPr>
            <a:xfrm>
              <a:off x="110208" y="3976039"/>
              <a:ext cx="16833286" cy="11849148"/>
              <a:chOff x="662609" y="4053461"/>
              <a:chExt cx="16833286" cy="16611600"/>
            </a:xfrm>
          </p:grpSpPr>
          <p:sp>
            <p:nvSpPr>
              <p:cNvPr id="168" name="Google Shape;168;p1"/>
              <p:cNvSpPr/>
              <p:nvPr/>
            </p:nvSpPr>
            <p:spPr>
              <a:xfrm>
                <a:off x="662609" y="4053461"/>
                <a:ext cx="16833286" cy="16611600"/>
              </a:xfrm>
              <a:prstGeom prst="rect">
                <a:avLst/>
              </a:prstGeom>
              <a:solidFill>
                <a:schemeClr val="lt1">
                  <a:alpha val="60000"/>
                </a:schemeClr>
              </a:solidFill>
              <a:ln cap="flat" cmpd="sng" w="12700">
                <a:solidFill>
                  <a:srgbClr val="68478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90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 txBox="1"/>
              <p:nvPr/>
            </p:nvSpPr>
            <p:spPr>
              <a:xfrm>
                <a:off x="1609629" y="4323760"/>
                <a:ext cx="10235110" cy="13375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600">
                    <a:solidFill>
                      <a:srgbClr val="68478D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Introduccion</a:t>
                </a:r>
                <a:endParaRPr b="1" sz="5600">
                  <a:solidFill>
                    <a:srgbClr val="68478D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</p:grpSp>
        <p:sp>
          <p:nvSpPr>
            <p:cNvPr id="170" name="Google Shape;170;p1"/>
            <p:cNvSpPr txBox="1"/>
            <p:nvPr/>
          </p:nvSpPr>
          <p:spPr>
            <a:xfrm>
              <a:off x="415798" y="5033290"/>
              <a:ext cx="16228766" cy="9902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DecorAR es una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realidad aumentada para dispositivos android, creada para ayudar a sus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usuarios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 escoger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enseres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para el hogar tales como muebles, pisos y pinturas para las paredes </a:t>
              </a:r>
              <a:endParaRPr/>
            </a:p>
            <a:p>
              <a:pPr indent="0" lvl="0" marL="0" marR="0" rtl="0" algn="l">
                <a:lnSpc>
                  <a:spcPct val="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Nuestra meta principal es poder apoyar a los usuarios a escoger de una manera realista los muebles, pisos y paredes que desean sin necesidad de comprarlos primero, evitando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así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que tengan gastos innecesarios 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esta manera, ofrecemos una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solución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que les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permitirá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no solo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ahorrar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dinero sino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también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tiempo, pues ellos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podrán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hacerse una idea clara de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cómo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se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vería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el mobiliario en sus hogares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"/>
          <p:cNvSpPr txBox="1"/>
          <p:nvPr/>
        </p:nvSpPr>
        <p:spPr>
          <a:xfrm>
            <a:off x="5989638" y="232300"/>
            <a:ext cx="1828800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</a:rPr>
              <a:t>DecorAR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611750" y="1675125"/>
            <a:ext cx="248793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</a:rPr>
              <a:t>Sergio Diaz - Kevin Garcia - Pedro Valderrama 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7391401" y="2606600"/>
            <a:ext cx="1592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para Dispositivos </a:t>
            </a: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Móviles</a:t>
            </a: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2020-2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1"/>
          <p:cNvGrpSpPr/>
          <p:nvPr/>
        </p:nvGrpSpPr>
        <p:grpSpPr>
          <a:xfrm>
            <a:off x="609654" y="16033305"/>
            <a:ext cx="29260200" cy="18516304"/>
            <a:chOff x="609653" y="16867278"/>
            <a:chExt cx="29260200" cy="18516304"/>
          </a:xfrm>
        </p:grpSpPr>
        <p:grpSp>
          <p:nvGrpSpPr>
            <p:cNvPr id="175" name="Google Shape;175;p1"/>
            <p:cNvGrpSpPr/>
            <p:nvPr/>
          </p:nvGrpSpPr>
          <p:grpSpPr>
            <a:xfrm>
              <a:off x="609653" y="16867278"/>
              <a:ext cx="29260200" cy="16970100"/>
              <a:chOff x="609653" y="16867278"/>
              <a:chExt cx="29260200" cy="16970100"/>
            </a:xfrm>
          </p:grpSpPr>
          <p:sp>
            <p:nvSpPr>
              <p:cNvPr id="176" name="Google Shape;176;p1"/>
              <p:cNvSpPr/>
              <p:nvPr/>
            </p:nvSpPr>
            <p:spPr>
              <a:xfrm>
                <a:off x="609653" y="16867278"/>
                <a:ext cx="29260200" cy="16970100"/>
              </a:xfrm>
              <a:prstGeom prst="rect">
                <a:avLst/>
              </a:prstGeom>
              <a:solidFill>
                <a:schemeClr val="lt1">
                  <a:alpha val="60000"/>
                </a:schemeClr>
              </a:solidFill>
              <a:ln cap="flat" cmpd="sng" w="12700">
                <a:solidFill>
                  <a:srgbClr val="68478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90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"/>
              <p:cNvSpPr txBox="1"/>
              <p:nvPr/>
            </p:nvSpPr>
            <p:spPr>
              <a:xfrm>
                <a:off x="732549" y="16929048"/>
                <a:ext cx="40680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600">
                    <a:solidFill>
                      <a:srgbClr val="68478D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Interfaz</a:t>
                </a:r>
                <a:endParaRPr b="1" sz="5600">
                  <a:solidFill>
                    <a:srgbClr val="68478D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</p:grpSp>
        <p:grpSp>
          <p:nvGrpSpPr>
            <p:cNvPr id="178" name="Google Shape;178;p1"/>
            <p:cNvGrpSpPr/>
            <p:nvPr/>
          </p:nvGrpSpPr>
          <p:grpSpPr>
            <a:xfrm>
              <a:off x="732549" y="17883148"/>
              <a:ext cx="8930700" cy="15738840"/>
              <a:chOff x="732549" y="17883148"/>
              <a:chExt cx="8930700" cy="15738840"/>
            </a:xfrm>
          </p:grpSpPr>
          <p:sp>
            <p:nvSpPr>
              <p:cNvPr id="179" name="Google Shape;179;p1"/>
              <p:cNvSpPr txBox="1"/>
              <p:nvPr/>
            </p:nvSpPr>
            <p:spPr>
              <a:xfrm>
                <a:off x="732549" y="17883148"/>
                <a:ext cx="8930700" cy="659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 interfaz de nuestra 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aplicación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es muy 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fácil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de usar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 usuario solo debe escoger que desea ver</a:t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 txBox="1"/>
              <p:nvPr/>
            </p:nvSpPr>
            <p:spPr>
              <a:xfrm>
                <a:off x="862150" y="32452438"/>
                <a:ext cx="8671596" cy="11695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Figura 1.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Menu Principal</a:t>
                </a:r>
                <a:endParaRPr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"/>
            <p:cNvGrpSpPr/>
            <p:nvPr/>
          </p:nvGrpSpPr>
          <p:grpSpPr>
            <a:xfrm>
              <a:off x="10346036" y="17696739"/>
              <a:ext cx="9485425" cy="17604818"/>
              <a:chOff x="10346036" y="17696739"/>
              <a:chExt cx="9485425" cy="17604818"/>
            </a:xfrm>
          </p:grpSpPr>
          <p:sp>
            <p:nvSpPr>
              <p:cNvPr id="182" name="Google Shape;182;p1"/>
              <p:cNvSpPr txBox="1"/>
              <p:nvPr/>
            </p:nvSpPr>
            <p:spPr>
              <a:xfrm>
                <a:off x="10346036" y="17696739"/>
                <a:ext cx="9485425" cy="17604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Después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de que el usuario selecciona el tipo de mueble que desea, podra ver un catalogo con todos los muebles de ese tipo, luego selecciona el que le guste y podrá ver 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más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información</a:t>
                </a:r>
                <a:r>
                  <a:rPr lang="en-US" sz="4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del mueble como nombre, medidas, materiales, vendedor y precio.</a:t>
                </a:r>
                <a:endParaRPr/>
              </a:p>
              <a:p>
                <a:pPr indent="-488950" lvl="0" marL="7429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000"/>
                  <a:buFont typeface="Calibri"/>
                  <a:buNone/>
                </a:pPr>
                <a:r>
                  <a:t/>
                </a:r>
                <a:endParaRPr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 txBox="1"/>
              <p:nvPr/>
            </p:nvSpPr>
            <p:spPr>
              <a:xfrm>
                <a:off x="10427999" y="26619571"/>
                <a:ext cx="8671500" cy="15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Figura 2.</a:t>
                </a:r>
                <a:endParaRPr b="1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Menú</a:t>
                </a:r>
                <a:r>
                  <a:rPr lang="en-US" sz="3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desplegado e </a:t>
                </a:r>
                <a:r>
                  <a:rPr lang="en-US" sz="3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Información</a:t>
                </a:r>
                <a:r>
                  <a:rPr lang="en-US" sz="3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del mueble</a:t>
                </a:r>
                <a:endParaRPr/>
              </a:p>
            </p:txBody>
          </p:sp>
        </p:grpSp>
        <p:sp>
          <p:nvSpPr>
            <p:cNvPr id="184" name="Google Shape;184;p1"/>
            <p:cNvSpPr txBox="1"/>
            <p:nvPr/>
          </p:nvSpPr>
          <p:spPr>
            <a:xfrm>
              <a:off x="19831461" y="17747985"/>
              <a:ext cx="9485425" cy="17635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Finalmente el usuario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podrá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ver mediante la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cámara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su smartphone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cómo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se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vería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el mueble en su hogar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"/>
          <p:cNvGrpSpPr/>
          <p:nvPr/>
        </p:nvGrpSpPr>
        <p:grpSpPr>
          <a:xfrm>
            <a:off x="419155" y="33335784"/>
            <a:ext cx="29260106" cy="5881997"/>
            <a:chOff x="34280420" y="16303720"/>
            <a:chExt cx="27026270" cy="5682963"/>
          </a:xfrm>
        </p:grpSpPr>
        <p:grpSp>
          <p:nvGrpSpPr>
            <p:cNvPr id="186" name="Google Shape;186;p1"/>
            <p:cNvGrpSpPr/>
            <p:nvPr/>
          </p:nvGrpSpPr>
          <p:grpSpPr>
            <a:xfrm>
              <a:off x="34280420" y="16303720"/>
              <a:ext cx="27026270" cy="5682963"/>
              <a:chOff x="34515309" y="6963180"/>
              <a:chExt cx="27026270" cy="5682963"/>
            </a:xfrm>
          </p:grpSpPr>
          <p:sp>
            <p:nvSpPr>
              <p:cNvPr id="187" name="Google Shape;187;p1"/>
              <p:cNvSpPr/>
              <p:nvPr/>
            </p:nvSpPr>
            <p:spPr>
              <a:xfrm>
                <a:off x="34515309" y="6963180"/>
                <a:ext cx="27026270" cy="5682963"/>
              </a:xfrm>
              <a:prstGeom prst="rect">
                <a:avLst/>
              </a:prstGeom>
              <a:solidFill>
                <a:schemeClr val="lt1">
                  <a:alpha val="60000"/>
                </a:schemeClr>
              </a:solidFill>
              <a:ln cap="flat" cmpd="sng" w="12700">
                <a:solidFill>
                  <a:srgbClr val="68478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90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 txBox="1"/>
              <p:nvPr/>
            </p:nvSpPr>
            <p:spPr>
              <a:xfrm>
                <a:off x="35249078" y="7255561"/>
                <a:ext cx="70770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600">
                    <a:solidFill>
                      <a:srgbClr val="68478D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Que nos diferencia</a:t>
                </a:r>
                <a:endParaRPr b="1" sz="5600">
                  <a:solidFill>
                    <a:srgbClr val="68478D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</p:grpSp>
        <p:sp>
          <p:nvSpPr>
            <p:cNvPr id="189" name="Google Shape;189;p1"/>
            <p:cNvSpPr txBox="1"/>
            <p:nvPr/>
          </p:nvSpPr>
          <p:spPr>
            <a:xfrm>
              <a:off x="34592584" y="17550211"/>
              <a:ext cx="26211359" cy="3785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La idea 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surgió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 de ofrecer una alternativa a las aplicaciones actuales de realidad aumentada que ofrecen un servicio similar, lo que nos diferencia de las 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demás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 apps es nuestra 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opción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 de no solo mostrar los muebles sino 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también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 mostrar los pisos y el color de las paredes, nuestro modelo de negocio es la alianza con las empresas fabricantes y vendedoras de muebles, pisos y paredes como lo son por ejemplo Alfa, Fallabela, Homecenter entre otros.</a:t>
              </a:r>
              <a:endParaRPr sz="40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De esta manera nuestros usuarios 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podrán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 acceder a los 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catálogos</a:t>
              </a:r>
              <a:r>
                <a:rPr lang="en-US" sz="4000">
                  <a:latin typeface="Calibri"/>
                  <a:ea typeface="Calibri"/>
                  <a:cs typeface="Calibri"/>
                  <a:sym typeface="Calibri"/>
                </a:rPr>
                <a:t> y productos de las marcas aliadas.</a:t>
              </a:r>
              <a:endParaRPr sz="4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1"/>
          <p:cNvGrpSpPr/>
          <p:nvPr/>
        </p:nvGrpSpPr>
        <p:grpSpPr>
          <a:xfrm>
            <a:off x="15307375" y="3852224"/>
            <a:ext cx="14371664" cy="11849100"/>
            <a:chOff x="-508644" y="16138172"/>
            <a:chExt cx="16967726" cy="11849100"/>
          </a:xfrm>
        </p:grpSpPr>
        <p:grpSp>
          <p:nvGrpSpPr>
            <p:cNvPr id="191" name="Google Shape;191;p1"/>
            <p:cNvGrpSpPr/>
            <p:nvPr/>
          </p:nvGrpSpPr>
          <p:grpSpPr>
            <a:xfrm>
              <a:off x="-508644" y="16138172"/>
              <a:ext cx="16967726" cy="11849100"/>
              <a:chOff x="259282" y="20598566"/>
              <a:chExt cx="12330300" cy="11849100"/>
            </a:xfrm>
          </p:grpSpPr>
          <p:sp>
            <p:nvSpPr>
              <p:cNvPr id="192" name="Google Shape;192;p1"/>
              <p:cNvSpPr/>
              <p:nvPr/>
            </p:nvSpPr>
            <p:spPr>
              <a:xfrm>
                <a:off x="259282" y="20598566"/>
                <a:ext cx="12330300" cy="11849100"/>
              </a:xfrm>
              <a:prstGeom prst="rect">
                <a:avLst/>
              </a:prstGeom>
              <a:solidFill>
                <a:schemeClr val="lt1">
                  <a:alpha val="60000"/>
                </a:schemeClr>
              </a:solidFill>
              <a:ln cap="flat" cmpd="sng" w="12700">
                <a:solidFill>
                  <a:srgbClr val="68478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90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 txBox="1"/>
              <p:nvPr/>
            </p:nvSpPr>
            <p:spPr>
              <a:xfrm>
                <a:off x="1317082" y="20878817"/>
                <a:ext cx="4985400" cy="9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600">
                    <a:solidFill>
                      <a:srgbClr val="68478D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Caracteristicas</a:t>
                </a:r>
                <a:endParaRPr b="1" sz="5600">
                  <a:solidFill>
                    <a:srgbClr val="68478D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</p:grpSp>
        <p:sp>
          <p:nvSpPr>
            <p:cNvPr id="194" name="Google Shape;194;p1"/>
            <p:cNvSpPr txBox="1"/>
            <p:nvPr/>
          </p:nvSpPr>
          <p:spPr>
            <a:xfrm>
              <a:off x="296743" y="17885458"/>
              <a:ext cx="14902200" cy="56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Nuestra aplicación tiene las siguientes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características: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742950" lvl="0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AutoNum type="arabicPeriod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Está diseñada para que funcione en dispositivos android</a:t>
              </a:r>
              <a:endParaRPr/>
            </a:p>
            <a:p>
              <a:pPr indent="-742950" lvl="0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AutoNum type="arabicPeriod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base de datos se encuentra en el servicio de Google Firebase</a:t>
              </a:r>
              <a:endParaRPr/>
            </a:p>
            <a:p>
              <a:pPr indent="-742950" lvl="0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AutoNum type="arabicPeriod"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Seguirá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un modelo freemium donde el usuario no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tendrá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que pagar por su uso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"/>
          <p:cNvGrpSpPr/>
          <p:nvPr/>
        </p:nvGrpSpPr>
        <p:grpSpPr>
          <a:xfrm>
            <a:off x="419153" y="39570664"/>
            <a:ext cx="14638286" cy="2812440"/>
            <a:chOff x="34280419" y="26656185"/>
            <a:chExt cx="15641160" cy="2812440"/>
          </a:xfrm>
        </p:grpSpPr>
        <p:grpSp>
          <p:nvGrpSpPr>
            <p:cNvPr id="196" name="Google Shape;196;p1"/>
            <p:cNvGrpSpPr/>
            <p:nvPr/>
          </p:nvGrpSpPr>
          <p:grpSpPr>
            <a:xfrm>
              <a:off x="34280419" y="26656185"/>
              <a:ext cx="15641160" cy="2812344"/>
              <a:chOff x="34280419" y="26590403"/>
              <a:chExt cx="15641160" cy="2812344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34280419" y="26590409"/>
                <a:ext cx="15641160" cy="2812338"/>
              </a:xfrm>
              <a:prstGeom prst="rect">
                <a:avLst/>
              </a:prstGeom>
              <a:solidFill>
                <a:schemeClr val="lt1">
                  <a:alpha val="60000"/>
                </a:schemeClr>
              </a:solidFill>
              <a:ln cap="flat" cmpd="sng" w="12700">
                <a:solidFill>
                  <a:srgbClr val="68478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903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 txBox="1"/>
              <p:nvPr/>
            </p:nvSpPr>
            <p:spPr>
              <a:xfrm>
                <a:off x="34986624" y="26590403"/>
                <a:ext cx="5104800" cy="7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4500">
                    <a:solidFill>
                      <a:srgbClr val="68478D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Integrantes</a:t>
                </a:r>
                <a:endParaRPr b="1" sz="4500">
                  <a:solidFill>
                    <a:srgbClr val="68478D"/>
                  </a:solidFill>
                  <a:latin typeface="Arial Rounded"/>
                  <a:ea typeface="Arial Rounded"/>
                  <a:cs typeface="Arial Rounded"/>
                  <a:sym typeface="Arial Rounded"/>
                </a:endParaRPr>
              </a:p>
            </p:txBody>
          </p:sp>
        </p:grpSp>
        <p:sp>
          <p:nvSpPr>
            <p:cNvPr id="199" name="Google Shape;199;p1"/>
            <p:cNvSpPr txBox="1"/>
            <p:nvPr/>
          </p:nvSpPr>
          <p:spPr>
            <a:xfrm>
              <a:off x="34353497" y="27406425"/>
              <a:ext cx="15474900" cy="20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514338" lvl="0" marL="514338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AutoNum type="arabicPeriod"/>
              </a:pPr>
              <a:r>
                <a:rPr lang="en-US" sz="3200">
                  <a:latin typeface="Calibri"/>
                  <a:ea typeface="Calibri"/>
                  <a:cs typeface="Calibri"/>
                  <a:sym typeface="Calibri"/>
                </a:rPr>
                <a:t>Sergio Alejandro Diaz Pinilla - seradiazpin@unal.edu.co</a:t>
              </a:r>
              <a:endParaRPr sz="3200">
                <a:latin typeface="Calibri"/>
                <a:ea typeface="Calibri"/>
                <a:cs typeface="Calibri"/>
                <a:sym typeface="Calibri"/>
              </a:endParaRPr>
            </a:p>
            <a:p>
              <a:pPr indent="-514338" lvl="0" marL="514338" marR="0" rtl="0" algn="l">
                <a:spcBef>
                  <a:spcPts val="0"/>
                </a:spcBef>
                <a:spcAft>
                  <a:spcPts val="0"/>
                </a:spcAft>
                <a:buSzPts val="3200"/>
                <a:buFont typeface="Calibri"/>
                <a:buAutoNum type="arabicPeriod"/>
              </a:pPr>
              <a:r>
                <a:rPr lang="en-US" sz="3200">
                  <a:latin typeface="Calibri"/>
                  <a:ea typeface="Calibri"/>
                  <a:cs typeface="Calibri"/>
                  <a:sym typeface="Calibri"/>
                </a:rPr>
                <a:t>Kevin Andres Castro Garcia - seradiazpin@unal.edu.co</a:t>
              </a:r>
              <a:endParaRPr sz="3200">
                <a:latin typeface="Calibri"/>
                <a:ea typeface="Calibri"/>
                <a:cs typeface="Calibri"/>
                <a:sym typeface="Calibri"/>
              </a:endParaRPr>
            </a:p>
            <a:p>
              <a:pPr indent="-514338" lvl="0" marL="514338" marR="0" rtl="0" algn="l">
                <a:spcBef>
                  <a:spcPts val="0"/>
                </a:spcBef>
                <a:spcAft>
                  <a:spcPts val="0"/>
                </a:spcAft>
                <a:buSzPts val="3200"/>
                <a:buFont typeface="Calibri"/>
                <a:buAutoNum type="arabicPeriod"/>
              </a:pPr>
              <a:r>
                <a:rPr lang="en-US" sz="3200">
                  <a:latin typeface="Calibri"/>
                  <a:ea typeface="Calibri"/>
                  <a:cs typeface="Calibri"/>
                  <a:sym typeface="Calibri"/>
                </a:rPr>
                <a:t>Pedro Alejandro Valderrama Tapias - pavalderramat@unal.edu.co</a:t>
              </a:r>
              <a:endParaRPr sz="3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0" name="Google Shape;2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3300" y="11374937"/>
            <a:ext cx="2627722" cy="263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0989" y="11744753"/>
            <a:ext cx="6739251" cy="189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0225" y="11157953"/>
            <a:ext cx="3040851" cy="306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5550" y="20618431"/>
            <a:ext cx="6739250" cy="10427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29273" y="16475710"/>
            <a:ext cx="4296850" cy="93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07375" y="16475738"/>
            <a:ext cx="4296850" cy="930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82102" y="16475752"/>
            <a:ext cx="5764200" cy="124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36475" y="39354750"/>
            <a:ext cx="8859250" cy="32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977999" y="39401688"/>
            <a:ext cx="6935594" cy="30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688788" y="39200475"/>
            <a:ext cx="28575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IU Medicine">
      <a:dk1>
        <a:srgbClr val="000000"/>
      </a:dk1>
      <a:lt1>
        <a:srgbClr val="FFFFFF"/>
      </a:lt1>
      <a:dk2>
        <a:srgbClr val="68478D"/>
      </a:dk2>
      <a:lt2>
        <a:srgbClr val="E7E6E6"/>
      </a:lt2>
      <a:accent1>
        <a:srgbClr val="702082"/>
      </a:accent1>
      <a:accent2>
        <a:srgbClr val="4C4184"/>
      </a:accent2>
      <a:accent3>
        <a:srgbClr val="ECDCF4"/>
      </a:accent3>
      <a:accent4>
        <a:srgbClr val="926EBF"/>
      </a:accent4>
      <a:accent5>
        <a:srgbClr val="8B84D7"/>
      </a:accent5>
      <a:accent6>
        <a:srgbClr val="B884CB"/>
      </a:accent6>
      <a:hlink>
        <a:srgbClr val="6068B2"/>
      </a:hlink>
      <a:folHlink>
        <a:srgbClr val="4449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2017-09-05T21:15:12Z</dcterms:created>
  <dc:creator>Lydia Howes</dc:creator>
</cp:coreProperties>
</file>