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686050"/>
            <a:ext cx="7477601" cy="958215"/>
          </a:xfrm>
          <a:prstGeom prst="rect">
            <a:avLst/>
          </a:prstGeom>
          <a:noFill/>
          <a:ln/>
        </p:spPr>
        <p:txBody>
          <a:bodyPr wrap="none" rtlCol="0" anchor="t"/>
          <a:lstStyle/>
          <a:p>
            <a:pPr algn="ctr" indent="0" marL="0">
              <a:lnSpc>
                <a:spcPts val="7545"/>
              </a:lnSpc>
              <a:buNone/>
            </a:pPr>
            <a:r>
              <a:rPr lang="en-US" sz="6036" b="1" dirty="0">
                <a:solidFill>
                  <a:srgbClr val="F2F2F3"/>
                </a:solidFill>
                <a:latin typeface="Poppins" pitchFamily="34" charset="0"/>
                <a:ea typeface="Poppins" pitchFamily="34" charset="-122"/>
                <a:cs typeface="Poppins" pitchFamily="34" charset="-120"/>
              </a:rPr>
              <a:t>Autonomous   car</a:t>
            </a:r>
            <a:endParaRPr lang="en-US" sz="6036" dirty="0"/>
          </a:p>
        </p:txBody>
      </p:sp>
      <p:sp>
        <p:nvSpPr>
          <p:cNvPr id="6" name="Text 3"/>
          <p:cNvSpPr/>
          <p:nvPr/>
        </p:nvSpPr>
        <p:spPr>
          <a:xfrm>
            <a:off x="833199" y="3977521"/>
            <a:ext cx="7477601" cy="355402"/>
          </a:xfrm>
          <a:prstGeom prst="rect">
            <a:avLst/>
          </a:prstGeom>
          <a:noFill/>
          <a:ln/>
        </p:spPr>
        <p:txBody>
          <a:bodyPr wrap="none" rtlCol="0" anchor="t"/>
          <a:lstStyle/>
          <a:p>
            <a:pPr algn="ctr" indent="0" marL="0">
              <a:lnSpc>
                <a:spcPts val="2799"/>
              </a:lnSpc>
              <a:buNone/>
            </a:pPr>
            <a:r>
              <a:rPr lang="en-US" sz="1750" b="1" dirty="0">
                <a:solidFill>
                  <a:srgbClr val="E5E0DF"/>
                </a:solidFill>
                <a:latin typeface="Roboto" pitchFamily="34" charset="0"/>
                <a:ea typeface="Roboto" pitchFamily="34" charset="-122"/>
                <a:cs typeface="Roboto" pitchFamily="34" charset="-120"/>
              </a:rPr>
              <a:t>Group : D58 </a:t>
            </a:r>
            <a:endParaRPr lang="en-US" sz="1750" dirty="0"/>
          </a:p>
        </p:txBody>
      </p:sp>
      <p:sp>
        <p:nvSpPr>
          <p:cNvPr id="7" name="Text 4"/>
          <p:cNvSpPr/>
          <p:nvPr/>
        </p:nvSpPr>
        <p:spPr>
          <a:xfrm>
            <a:off x="833199" y="4582835"/>
            <a:ext cx="7477601" cy="355402"/>
          </a:xfrm>
          <a:prstGeom prst="rect">
            <a:avLst/>
          </a:prstGeom>
          <a:noFill/>
          <a:ln/>
        </p:spPr>
        <p:txBody>
          <a:bodyPr wrap="none" rtlCol="0" anchor="t"/>
          <a:lstStyle/>
          <a:p>
            <a:pPr algn="l" indent="0" marL="0">
              <a:lnSpc>
                <a:spcPts val="2799"/>
              </a:lnSpc>
              <a:buNone/>
            </a:pPr>
            <a:r>
              <a:rPr lang="en-US" sz="1750" b="1" dirty="0">
                <a:solidFill>
                  <a:srgbClr val="E5E0DF"/>
                </a:solidFill>
                <a:latin typeface="Roboto" pitchFamily="34" charset="0"/>
                <a:ea typeface="Roboto" pitchFamily="34" charset="-122"/>
                <a:cs typeface="Roboto" pitchFamily="34" charset="-120"/>
              </a:rPr>
              <a:t>Group members</a:t>
            </a:r>
            <a:endParaRPr lang="en-US" sz="1750" dirty="0"/>
          </a:p>
        </p:txBody>
      </p:sp>
      <p:sp>
        <p:nvSpPr>
          <p:cNvPr id="8" name="Text 5"/>
          <p:cNvSpPr/>
          <p:nvPr/>
        </p:nvSpPr>
        <p:spPr>
          <a:xfrm>
            <a:off x="833199" y="5188148"/>
            <a:ext cx="7477601" cy="355402"/>
          </a:xfrm>
          <a:prstGeom prst="rect">
            <a:avLst/>
          </a:prstGeom>
          <a:noFill/>
          <a:ln/>
        </p:spPr>
        <p:txBody>
          <a:bodyPr wrap="non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Youssef Medhat, Serag Alaa</a:t>
            </a:r>
            <a:endParaRPr lang="en-US" sz="175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732359"/>
            <a:ext cx="6467951"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Hardware Components</a:t>
            </a:r>
            <a:endParaRPr lang="en-US" sz="4374" dirty="0"/>
          </a:p>
        </p:txBody>
      </p:sp>
      <p:sp>
        <p:nvSpPr>
          <p:cNvPr id="5" name="Text 3"/>
          <p:cNvSpPr/>
          <p:nvPr/>
        </p:nvSpPr>
        <p:spPr>
          <a:xfrm>
            <a:off x="2393394" y="2871073"/>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1"/>
            </a:pPr>
            <a:r>
              <a:rPr lang="en-US" sz="1750" dirty="0">
                <a:solidFill>
                  <a:srgbClr val="E5E0DF"/>
                </a:solidFill>
                <a:latin typeface="Roboto" pitchFamily="34" charset="0"/>
                <a:ea typeface="Roboto" pitchFamily="34" charset="-122"/>
                <a:cs typeface="Roboto" pitchFamily="34" charset="-120"/>
              </a:rPr>
              <a:t>Atmega32</a:t>
            </a:r>
            <a:endParaRPr lang="en-US" sz="1750" dirty="0"/>
          </a:p>
        </p:txBody>
      </p:sp>
      <p:sp>
        <p:nvSpPr>
          <p:cNvPr id="6" name="Text 4"/>
          <p:cNvSpPr/>
          <p:nvPr/>
        </p:nvSpPr>
        <p:spPr>
          <a:xfrm>
            <a:off x="2393394" y="3315295"/>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dirty="0">
                <a:solidFill>
                  <a:srgbClr val="E5E0DF"/>
                </a:solidFill>
                <a:latin typeface="Roboto" pitchFamily="34" charset="0"/>
                <a:ea typeface="Roboto" pitchFamily="34" charset="-122"/>
                <a:cs typeface="Roboto" pitchFamily="34" charset="-120"/>
              </a:rPr>
              <a:t>Motor driver (L293D) to control the movement and direction of the car.</a:t>
            </a:r>
            <a:endParaRPr lang="en-US" sz="1750" dirty="0"/>
          </a:p>
        </p:txBody>
      </p:sp>
      <p:sp>
        <p:nvSpPr>
          <p:cNvPr id="7" name="Text 5"/>
          <p:cNvSpPr/>
          <p:nvPr/>
        </p:nvSpPr>
        <p:spPr>
          <a:xfrm>
            <a:off x="2393394" y="3759518"/>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3"/>
            </a:pPr>
            <a:r>
              <a:rPr lang="en-US" sz="1750" dirty="0">
                <a:solidFill>
                  <a:srgbClr val="E5E0DF"/>
                </a:solidFill>
                <a:latin typeface="Roboto" pitchFamily="34" charset="0"/>
                <a:ea typeface="Roboto" pitchFamily="34" charset="-122"/>
                <a:cs typeface="Roboto" pitchFamily="34" charset="-120"/>
              </a:rPr>
              <a:t> Ultrasonic sensors for obstacle detection..</a:t>
            </a:r>
            <a:endParaRPr lang="en-US" sz="1750" dirty="0"/>
          </a:p>
        </p:txBody>
      </p:sp>
      <p:sp>
        <p:nvSpPr>
          <p:cNvPr id="8" name="Text 6"/>
          <p:cNvSpPr/>
          <p:nvPr/>
        </p:nvSpPr>
        <p:spPr>
          <a:xfrm>
            <a:off x="2393394" y="4203740"/>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4"/>
            </a:pPr>
            <a:r>
              <a:rPr lang="en-US" sz="1750" dirty="0">
                <a:solidFill>
                  <a:srgbClr val="E5E0DF"/>
                </a:solidFill>
                <a:latin typeface="Roboto" pitchFamily="34" charset="0"/>
                <a:ea typeface="Roboto" pitchFamily="34" charset="-122"/>
                <a:cs typeface="Roboto" pitchFamily="34" charset="-120"/>
              </a:rPr>
              <a:t>servo motor.</a:t>
            </a:r>
            <a:endParaRPr lang="en-US" sz="1750" dirty="0"/>
          </a:p>
        </p:txBody>
      </p:sp>
      <p:sp>
        <p:nvSpPr>
          <p:cNvPr id="9" name="Text 7"/>
          <p:cNvSpPr/>
          <p:nvPr/>
        </p:nvSpPr>
        <p:spPr>
          <a:xfrm>
            <a:off x="2393394" y="4647962"/>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5"/>
            </a:pPr>
            <a:r>
              <a:rPr lang="en-US" sz="1750" dirty="0">
                <a:solidFill>
                  <a:srgbClr val="E5E0DF"/>
                </a:solidFill>
                <a:latin typeface="Roboto" pitchFamily="34" charset="0"/>
                <a:ea typeface="Roboto" pitchFamily="34" charset="-122"/>
                <a:cs typeface="Roboto" pitchFamily="34" charset="-120"/>
              </a:rPr>
              <a:t>Caster wheel.</a:t>
            </a:r>
            <a:endParaRPr lang="en-US" sz="1750" dirty="0"/>
          </a:p>
        </p:txBody>
      </p:sp>
      <p:sp>
        <p:nvSpPr>
          <p:cNvPr id="10" name="Text 8"/>
          <p:cNvSpPr/>
          <p:nvPr/>
        </p:nvSpPr>
        <p:spPr>
          <a:xfrm>
            <a:off x="2393394" y="5092184"/>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6"/>
            </a:pPr>
            <a:r>
              <a:rPr lang="en-US" sz="1750" dirty="0">
                <a:solidFill>
                  <a:srgbClr val="E5E0DF"/>
                </a:solidFill>
                <a:latin typeface="Roboto" pitchFamily="34" charset="0"/>
                <a:ea typeface="Roboto" pitchFamily="34" charset="-122"/>
                <a:cs typeface="Roboto" pitchFamily="34" charset="-120"/>
              </a:rPr>
              <a:t>Chassis</a:t>
            </a:r>
            <a:endParaRPr lang="en-US" sz="1750" dirty="0"/>
          </a:p>
        </p:txBody>
      </p:sp>
      <p:sp>
        <p:nvSpPr>
          <p:cNvPr id="11" name="Text 9"/>
          <p:cNvSpPr/>
          <p:nvPr/>
        </p:nvSpPr>
        <p:spPr>
          <a:xfrm>
            <a:off x="2393394" y="5536406"/>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7"/>
            </a:pPr>
            <a:r>
              <a:rPr lang="en-US" sz="1750" dirty="0">
                <a:solidFill>
                  <a:srgbClr val="E5E0DF"/>
                </a:solidFill>
                <a:latin typeface="Roboto" pitchFamily="34" charset="0"/>
                <a:ea typeface="Roboto" pitchFamily="34" charset="-122"/>
                <a:cs typeface="Roboto" pitchFamily="34" charset="-120"/>
              </a:rPr>
              <a:t>LCD</a:t>
            </a:r>
            <a:endParaRPr lang="en-US" sz="1750" dirty="0"/>
          </a:p>
        </p:txBody>
      </p:sp>
      <p:sp>
        <p:nvSpPr>
          <p:cNvPr id="12" name="Text 10"/>
          <p:cNvSpPr/>
          <p:nvPr/>
        </p:nvSpPr>
        <p:spPr>
          <a:xfrm>
            <a:off x="2037993" y="6141720"/>
            <a:ext cx="10554414" cy="355402"/>
          </a:xfrm>
          <a:prstGeom prst="rect">
            <a:avLst/>
          </a:prstGeom>
          <a:noFill/>
          <a:ln/>
        </p:spPr>
        <p:txBody>
          <a:bodyPr wrap="none" rtlCol="0" anchor="t"/>
          <a:lstStyle/>
          <a:p>
            <a:pPr indent="0" marL="0">
              <a:lnSpc>
                <a:spcPts val="2799"/>
              </a:lnSpc>
              <a:buNone/>
            </a:pP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Shape 2"/>
          <p:cNvSpPr/>
          <p:nvPr/>
        </p:nvSpPr>
        <p:spPr>
          <a:xfrm>
            <a:off x="2037993" y="1861542"/>
            <a:ext cx="499943" cy="499943"/>
          </a:xfrm>
          <a:prstGeom prst="roundRect">
            <a:avLst>
              <a:gd name="adj" fmla="val 20000"/>
            </a:avLst>
          </a:prstGeom>
          <a:solidFill>
            <a:srgbClr val="3D3D42"/>
          </a:solidFill>
          <a:ln w="7620">
            <a:solidFill>
              <a:srgbClr val="56565B"/>
            </a:solidFill>
            <a:prstDash val="solid"/>
          </a:ln>
        </p:spPr>
      </p:sp>
      <p:sp>
        <p:nvSpPr>
          <p:cNvPr id="5" name="Text 3"/>
          <p:cNvSpPr/>
          <p:nvPr/>
        </p:nvSpPr>
        <p:spPr>
          <a:xfrm>
            <a:off x="2239208" y="1903214"/>
            <a:ext cx="97393"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6" name="Text 4"/>
          <p:cNvSpPr/>
          <p:nvPr/>
        </p:nvSpPr>
        <p:spPr>
          <a:xfrm>
            <a:off x="2760107" y="1937861"/>
            <a:ext cx="277749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Interfacing</a:t>
            </a:r>
            <a:endParaRPr lang="en-US" sz="2187" dirty="0"/>
          </a:p>
        </p:txBody>
      </p:sp>
      <p:sp>
        <p:nvSpPr>
          <p:cNvPr id="7" name="Text 5"/>
          <p:cNvSpPr/>
          <p:nvPr/>
        </p:nvSpPr>
        <p:spPr>
          <a:xfrm>
            <a:off x="2760107" y="2418278"/>
            <a:ext cx="4444008" cy="1421606"/>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The ATmega32 microcontroller forms a powerful bond with the ultrasonic sensor, servo motor, and motor driver, creating a symphony of data exchange and control.</a:t>
            </a:r>
            <a:endParaRPr lang="en-US" sz="1750" dirty="0"/>
          </a:p>
        </p:txBody>
      </p:sp>
      <p:sp>
        <p:nvSpPr>
          <p:cNvPr id="8" name="Shape 6"/>
          <p:cNvSpPr/>
          <p:nvPr/>
        </p:nvSpPr>
        <p:spPr>
          <a:xfrm>
            <a:off x="7426285" y="1861542"/>
            <a:ext cx="499943" cy="499943"/>
          </a:xfrm>
          <a:prstGeom prst="roundRect">
            <a:avLst>
              <a:gd name="adj" fmla="val 20000"/>
            </a:avLst>
          </a:prstGeom>
          <a:solidFill>
            <a:srgbClr val="3D3D42"/>
          </a:solidFill>
          <a:ln w="7620">
            <a:solidFill>
              <a:srgbClr val="56565B"/>
            </a:solidFill>
            <a:prstDash val="solid"/>
          </a:ln>
        </p:spPr>
      </p:sp>
      <p:sp>
        <p:nvSpPr>
          <p:cNvPr id="9" name="Text 7"/>
          <p:cNvSpPr/>
          <p:nvPr/>
        </p:nvSpPr>
        <p:spPr>
          <a:xfrm>
            <a:off x="7580828" y="1903214"/>
            <a:ext cx="190738"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0" name="Text 8"/>
          <p:cNvSpPr/>
          <p:nvPr/>
        </p:nvSpPr>
        <p:spPr>
          <a:xfrm>
            <a:off x="8148399" y="1937861"/>
            <a:ext cx="277749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Power Distribution</a:t>
            </a:r>
            <a:endParaRPr lang="en-US" sz="2187" dirty="0"/>
          </a:p>
        </p:txBody>
      </p:sp>
      <p:sp>
        <p:nvSpPr>
          <p:cNvPr id="11" name="Text 9"/>
          <p:cNvSpPr/>
          <p:nvPr/>
        </p:nvSpPr>
        <p:spPr>
          <a:xfrm>
            <a:off x="8148399" y="2418278"/>
            <a:ext cx="4444008" cy="1421606"/>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The L293D motor driver takes charge like a conductor, delivering the perfect blend of power and control signals to the two motors for harmonious movement.</a:t>
            </a:r>
            <a:endParaRPr lang="en-US" sz="1750" dirty="0"/>
          </a:p>
        </p:txBody>
      </p:sp>
      <p:sp>
        <p:nvSpPr>
          <p:cNvPr id="12" name="Text 10"/>
          <p:cNvSpPr/>
          <p:nvPr/>
        </p:nvSpPr>
        <p:spPr>
          <a:xfrm>
            <a:off x="2037993" y="4173141"/>
            <a:ext cx="2777490" cy="347186"/>
          </a:xfrm>
          <a:prstGeom prst="rect">
            <a:avLst/>
          </a:prstGeom>
          <a:noFill/>
          <a:ln/>
        </p:spPr>
        <p:txBody>
          <a:bodyPr wrap="none" rtlCol="0" anchor="t"/>
          <a:lstStyle/>
          <a:p>
            <a:pPr indent="0" marL="0">
              <a:lnSpc>
                <a:spcPts val="2734"/>
              </a:lnSpc>
              <a:buNone/>
            </a:pPr>
            <a:r>
              <a:rPr lang="en-US" sz="2187" b="1" dirty="0">
                <a:solidFill>
                  <a:srgbClr val="F2F2F3"/>
                </a:solidFill>
                <a:latin typeface="Poppins" pitchFamily="34" charset="0"/>
                <a:ea typeface="Poppins" pitchFamily="34" charset="-122"/>
                <a:cs typeface="Poppins" pitchFamily="34" charset="-120"/>
              </a:rPr>
              <a:t>Connections</a:t>
            </a:r>
            <a:endParaRPr lang="en-US" sz="2187" dirty="0"/>
          </a:p>
        </p:txBody>
      </p:sp>
      <p:sp>
        <p:nvSpPr>
          <p:cNvPr id="13" name="Text 11"/>
          <p:cNvSpPr/>
          <p:nvPr/>
        </p:nvSpPr>
        <p:spPr>
          <a:xfrm>
            <a:off x="2393394" y="4853583"/>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1"/>
            </a:pPr>
            <a:r>
              <a:rPr lang="en-US" sz="1750" dirty="0">
                <a:solidFill>
                  <a:srgbClr val="E5E0DF"/>
                </a:solidFill>
                <a:latin typeface="Roboto" pitchFamily="34" charset="0"/>
                <a:ea typeface="Roboto" pitchFamily="34" charset="-122"/>
                <a:cs typeface="Roboto" pitchFamily="34" charset="-120"/>
              </a:rPr>
              <a:t> Ultrasonic sensor (timer0)</a:t>
            </a:r>
            <a:endParaRPr lang="en-US" sz="1750" dirty="0"/>
          </a:p>
        </p:txBody>
      </p:sp>
      <p:sp>
        <p:nvSpPr>
          <p:cNvPr id="14" name="Text 12"/>
          <p:cNvSpPr/>
          <p:nvPr/>
        </p:nvSpPr>
        <p:spPr>
          <a:xfrm>
            <a:off x="2393394" y="5297805"/>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dirty="0">
                <a:solidFill>
                  <a:srgbClr val="E5E0DF"/>
                </a:solidFill>
                <a:latin typeface="Roboto" pitchFamily="34" charset="0"/>
                <a:ea typeface="Roboto" pitchFamily="34" charset="-122"/>
                <a:cs typeface="Roboto" pitchFamily="34" charset="-120"/>
              </a:rPr>
              <a:t> Servo motor (timer1)</a:t>
            </a:r>
            <a:endParaRPr lang="en-US" sz="1750" dirty="0"/>
          </a:p>
        </p:txBody>
      </p:sp>
      <p:sp>
        <p:nvSpPr>
          <p:cNvPr id="15" name="Text 13"/>
          <p:cNvSpPr/>
          <p:nvPr/>
        </p:nvSpPr>
        <p:spPr>
          <a:xfrm>
            <a:off x="2393394" y="5742027"/>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3"/>
            </a:pPr>
            <a:r>
              <a:rPr lang="en-US" sz="1750" dirty="0">
                <a:solidFill>
                  <a:srgbClr val="E5E0DF"/>
                </a:solidFill>
                <a:latin typeface="Roboto" pitchFamily="34" charset="0"/>
                <a:ea typeface="Roboto" pitchFamily="34" charset="-122"/>
                <a:cs typeface="Roboto" pitchFamily="34" charset="-120"/>
              </a:rPr>
              <a:t> Motors (Port C Pins from 2 to 5)</a:t>
            </a:r>
            <a:endParaRPr lang="en-US" sz="1750" dirty="0"/>
          </a:p>
        </p:txBody>
      </p:sp>
      <p:sp>
        <p:nvSpPr>
          <p:cNvPr id="16" name="Text 14"/>
          <p:cNvSpPr/>
          <p:nvPr/>
        </p:nvSpPr>
        <p:spPr>
          <a:xfrm>
            <a:off x="2393394" y="6186249"/>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4"/>
            </a:pPr>
            <a:r>
              <a:rPr lang="en-US" sz="1750" dirty="0">
                <a:solidFill>
                  <a:srgbClr val="E5E0DF"/>
                </a:solidFill>
                <a:latin typeface="Roboto" pitchFamily="34" charset="0"/>
                <a:ea typeface="Roboto" pitchFamily="34" charset="-122"/>
                <a:cs typeface="Roboto" pitchFamily="34" charset="-120"/>
              </a:rPr>
              <a:t> LCD (Port A) - 4-bit mode</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286589"/>
            <a:ext cx="7118985"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Timer Modes of Operation</a:t>
            </a:r>
            <a:endParaRPr lang="en-US" sz="4374" dirty="0"/>
          </a:p>
        </p:txBody>
      </p:sp>
      <p:sp>
        <p:nvSpPr>
          <p:cNvPr id="5" name="Text 3"/>
          <p:cNvSpPr/>
          <p:nvPr/>
        </p:nvSpPr>
        <p:spPr>
          <a:xfrm>
            <a:off x="2037993" y="2314218"/>
            <a:ext cx="2777490" cy="347186"/>
          </a:xfrm>
          <a:prstGeom prst="rect">
            <a:avLst/>
          </a:prstGeom>
          <a:noFill/>
          <a:ln/>
        </p:spPr>
        <p:txBody>
          <a:bodyPr wrap="none" rtlCol="0" anchor="t"/>
          <a:lstStyle/>
          <a:p>
            <a:pPr indent="0" marL="0">
              <a:lnSpc>
                <a:spcPts val="2734"/>
              </a:lnSpc>
              <a:buNone/>
            </a:pPr>
            <a:r>
              <a:rPr lang="en-US" sz="2187" dirty="0">
                <a:solidFill>
                  <a:srgbClr val="F2F2F3"/>
                </a:solidFill>
                <a:latin typeface="Poppins" pitchFamily="34" charset="0"/>
                <a:ea typeface="Poppins" pitchFamily="34" charset="-122"/>
                <a:cs typeface="Poppins" pitchFamily="34" charset="-120"/>
              </a:rPr>
              <a:t>1.   Timer 0</a:t>
            </a:r>
            <a:endParaRPr lang="en-US" sz="2187" dirty="0"/>
          </a:p>
        </p:txBody>
      </p:sp>
      <p:sp>
        <p:nvSpPr>
          <p:cNvPr id="6" name="Text 4"/>
          <p:cNvSpPr/>
          <p:nvPr/>
        </p:nvSpPr>
        <p:spPr>
          <a:xfrm>
            <a:off x="2037993" y="2994660"/>
            <a:ext cx="10554414" cy="710803"/>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Timer 0 is a vital component in our autonomous car project. It operates in normal mode, with a prescaler of 64. This setting allows us to accurately calculate the distance between the car and obstacles in its path.</a:t>
            </a:r>
            <a:endParaRPr lang="en-US" sz="1750" dirty="0"/>
          </a:p>
        </p:txBody>
      </p:sp>
      <p:sp>
        <p:nvSpPr>
          <p:cNvPr id="7" name="Text 5"/>
          <p:cNvSpPr/>
          <p:nvPr/>
        </p:nvSpPr>
        <p:spPr>
          <a:xfrm>
            <a:off x="2037993" y="3955375"/>
            <a:ext cx="10554414" cy="1066205"/>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The timer works in conjunction with the ultrasonic sensor, which emits sound waves and measures the time it takes for the waves to bounce back. By using the prescaler value of 64, we can ensure that the timing is precise and reliable.</a:t>
            </a:r>
            <a:endParaRPr lang="en-US" sz="1750" dirty="0"/>
          </a:p>
        </p:txBody>
      </p:sp>
      <p:sp>
        <p:nvSpPr>
          <p:cNvPr id="8" name="Text 6"/>
          <p:cNvSpPr/>
          <p:nvPr/>
        </p:nvSpPr>
        <p:spPr>
          <a:xfrm>
            <a:off x="2037993" y="5271492"/>
            <a:ext cx="10554414" cy="1066205"/>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This information is crucial for our navigation algorithm, which relies on accurate distance measurements to make informed decisions about the car's movements. By utilizing Timer 0 and the ultrasonic sensor, we can ensure that our autonomous car operates safely and efficiently. </a:t>
            </a:r>
            <a:endParaRPr lang="en-US" sz="1750" dirty="0"/>
          </a:p>
        </p:txBody>
      </p:sp>
      <p:sp>
        <p:nvSpPr>
          <p:cNvPr id="9" name="Text 7"/>
          <p:cNvSpPr/>
          <p:nvPr/>
        </p:nvSpPr>
        <p:spPr>
          <a:xfrm>
            <a:off x="2037993" y="6587609"/>
            <a:ext cx="10554414" cy="355402"/>
          </a:xfrm>
          <a:prstGeom prst="rect">
            <a:avLst/>
          </a:prstGeom>
          <a:noFill/>
          <a:ln/>
        </p:spPr>
        <p:txBody>
          <a:bodyPr wrap="non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 </a:t>
            </a:r>
            <a:endParaRPr lang="en-US" sz="1750" dirty="0"/>
          </a:p>
        </p:txBody>
      </p:sp>
      <p:pic>
        <p:nvPicPr>
          <p:cNvPr id="1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869758"/>
            <a:ext cx="2777490" cy="347186"/>
          </a:xfrm>
          <a:prstGeom prst="rect">
            <a:avLst/>
          </a:prstGeom>
          <a:noFill/>
          <a:ln/>
        </p:spPr>
        <p:txBody>
          <a:bodyPr wrap="none" rtlCol="0" anchor="t"/>
          <a:lstStyle/>
          <a:p>
            <a:pPr indent="0" marL="0">
              <a:lnSpc>
                <a:spcPts val="2734"/>
              </a:lnSpc>
              <a:buNone/>
            </a:pPr>
            <a:r>
              <a:rPr lang="en-US" sz="2187" dirty="0">
                <a:solidFill>
                  <a:srgbClr val="F2F2F3"/>
                </a:solidFill>
                <a:latin typeface="Poppins" pitchFamily="34" charset="0"/>
                <a:ea typeface="Poppins" pitchFamily="34" charset="-122"/>
                <a:cs typeface="Poppins" pitchFamily="34" charset="-120"/>
              </a:rPr>
              <a:t>2.   Timer 1 </a:t>
            </a:r>
            <a:endParaRPr lang="en-US" sz="2187" dirty="0"/>
          </a:p>
        </p:txBody>
      </p:sp>
      <p:sp>
        <p:nvSpPr>
          <p:cNvPr id="5" name="Text 3"/>
          <p:cNvSpPr/>
          <p:nvPr/>
        </p:nvSpPr>
        <p:spPr>
          <a:xfrm>
            <a:off x="2037993" y="2661285"/>
            <a:ext cx="10554414" cy="1066205"/>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plays a crucial role in our autonomous car project. It is configured in PWM mode (mode 14) with a prescaler of 64. This setup allows us to generate the necessary control signals for the servo motor, which is responsible for steering the car based on sensor feedback.</a:t>
            </a:r>
            <a:endParaRPr lang="en-US" sz="1750" dirty="0"/>
          </a:p>
        </p:txBody>
      </p:sp>
      <p:sp>
        <p:nvSpPr>
          <p:cNvPr id="6" name="Text 4"/>
          <p:cNvSpPr/>
          <p:nvPr/>
        </p:nvSpPr>
        <p:spPr>
          <a:xfrm>
            <a:off x="2037993" y="3977402"/>
            <a:ext cx="10554414" cy="1066205"/>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By utilizing the power of Timer 1, we can precisely control the position of the servo motor, enabling smooth and accurate steering adjustments. The prescaler value of 64 ensures that the timing of the control signals is precise, resulting in responsive and reliable steering performance.</a:t>
            </a:r>
            <a:endParaRPr lang="en-US" sz="1750" dirty="0"/>
          </a:p>
        </p:txBody>
      </p:sp>
      <p:sp>
        <p:nvSpPr>
          <p:cNvPr id="7" name="Text 5"/>
          <p:cNvSpPr/>
          <p:nvPr/>
        </p:nvSpPr>
        <p:spPr>
          <a:xfrm>
            <a:off x="2037993" y="5293519"/>
            <a:ext cx="10554414" cy="1066205"/>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This integration between Timer 1 and the servo motor is essential for our autonomous car's navigation. It allows the car to make precise and timely steering corrections based on the information gathered from the sensors, ensuring safe and efficient operation.</a:t>
            </a: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027033"/>
            <a:ext cx="8328065"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Ultrasonic Sensor Calculations</a:t>
            </a:r>
            <a:endParaRPr lang="en-US" sz="4374" dirty="0"/>
          </a:p>
        </p:txBody>
      </p:sp>
      <p:sp>
        <p:nvSpPr>
          <p:cNvPr id="6" name="Shape 3"/>
          <p:cNvSpPr/>
          <p:nvPr/>
        </p:nvSpPr>
        <p:spPr>
          <a:xfrm>
            <a:off x="833199" y="2228255"/>
            <a:ext cx="499943" cy="499943"/>
          </a:xfrm>
          <a:prstGeom prst="roundRect">
            <a:avLst>
              <a:gd name="adj" fmla="val 20000"/>
            </a:avLst>
          </a:prstGeom>
          <a:solidFill>
            <a:srgbClr val="3D3D42"/>
          </a:solidFill>
          <a:ln w="7620">
            <a:solidFill>
              <a:srgbClr val="56565B"/>
            </a:solidFill>
            <a:prstDash val="solid"/>
          </a:ln>
        </p:spPr>
      </p:sp>
      <p:sp>
        <p:nvSpPr>
          <p:cNvPr id="7" name="Text 4"/>
          <p:cNvSpPr/>
          <p:nvPr/>
        </p:nvSpPr>
        <p:spPr>
          <a:xfrm>
            <a:off x="1034415" y="2269927"/>
            <a:ext cx="97393"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8" name="Text 5"/>
          <p:cNvSpPr/>
          <p:nvPr/>
        </p:nvSpPr>
        <p:spPr>
          <a:xfrm>
            <a:off x="1555313" y="2304574"/>
            <a:ext cx="277749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Speed of Sound</a:t>
            </a:r>
            <a:endParaRPr lang="en-US" sz="2187" dirty="0"/>
          </a:p>
        </p:txBody>
      </p:sp>
      <p:sp>
        <p:nvSpPr>
          <p:cNvPr id="9" name="Text 6"/>
          <p:cNvSpPr/>
          <p:nvPr/>
        </p:nvSpPr>
        <p:spPr>
          <a:xfrm>
            <a:off x="1555313" y="2784991"/>
            <a:ext cx="3820001" cy="1421606"/>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The speed of sound in air, approximately 34300 cm/s, is a crucial factor in the distance calculation performed by the sensor.</a:t>
            </a:r>
            <a:endParaRPr lang="en-US" sz="1750" dirty="0"/>
          </a:p>
        </p:txBody>
      </p:sp>
      <p:sp>
        <p:nvSpPr>
          <p:cNvPr id="10" name="Shape 7"/>
          <p:cNvSpPr/>
          <p:nvPr/>
        </p:nvSpPr>
        <p:spPr>
          <a:xfrm>
            <a:off x="5597485" y="2228255"/>
            <a:ext cx="499943" cy="499943"/>
          </a:xfrm>
          <a:prstGeom prst="roundRect">
            <a:avLst>
              <a:gd name="adj" fmla="val 20000"/>
            </a:avLst>
          </a:prstGeom>
          <a:solidFill>
            <a:srgbClr val="3D3D42"/>
          </a:solidFill>
          <a:ln w="7620">
            <a:solidFill>
              <a:srgbClr val="56565B"/>
            </a:solidFill>
            <a:prstDash val="solid"/>
          </a:ln>
        </p:spPr>
      </p:sp>
      <p:sp>
        <p:nvSpPr>
          <p:cNvPr id="11" name="Text 8"/>
          <p:cNvSpPr/>
          <p:nvPr/>
        </p:nvSpPr>
        <p:spPr>
          <a:xfrm>
            <a:off x="5752028" y="2269927"/>
            <a:ext cx="190738"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2" name="Text 9"/>
          <p:cNvSpPr/>
          <p:nvPr/>
        </p:nvSpPr>
        <p:spPr>
          <a:xfrm>
            <a:off x="6319599" y="2304574"/>
            <a:ext cx="2860715"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Distance Calculation</a:t>
            </a:r>
            <a:endParaRPr lang="en-US" sz="2187" dirty="0"/>
          </a:p>
        </p:txBody>
      </p:sp>
      <p:sp>
        <p:nvSpPr>
          <p:cNvPr id="13" name="Text 10"/>
          <p:cNvSpPr/>
          <p:nvPr/>
        </p:nvSpPr>
        <p:spPr>
          <a:xfrm>
            <a:off x="6319599" y="2784991"/>
            <a:ext cx="3820001" cy="1421606"/>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 timer 0 measures the time-of-flight of the ultrasonic waves to calculate the distance to nearby objects, enabling the car to navigate safely.</a:t>
            </a:r>
            <a:endParaRPr lang="en-US" sz="1750" dirty="0"/>
          </a:p>
        </p:txBody>
      </p:sp>
      <p:sp>
        <p:nvSpPr>
          <p:cNvPr id="14" name="Shape 11"/>
          <p:cNvSpPr/>
          <p:nvPr/>
        </p:nvSpPr>
        <p:spPr>
          <a:xfrm>
            <a:off x="833199" y="4602361"/>
            <a:ext cx="499943" cy="499943"/>
          </a:xfrm>
          <a:prstGeom prst="roundRect">
            <a:avLst>
              <a:gd name="adj" fmla="val 20000"/>
            </a:avLst>
          </a:prstGeom>
          <a:solidFill>
            <a:srgbClr val="3D3D42"/>
          </a:solidFill>
          <a:ln w="7620">
            <a:solidFill>
              <a:srgbClr val="56565B"/>
            </a:solidFill>
            <a:prstDash val="solid"/>
          </a:ln>
        </p:spPr>
      </p:sp>
      <p:sp>
        <p:nvSpPr>
          <p:cNvPr id="15" name="Text 12"/>
          <p:cNvSpPr/>
          <p:nvPr/>
        </p:nvSpPr>
        <p:spPr>
          <a:xfrm>
            <a:off x="985599" y="4644033"/>
            <a:ext cx="195024"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6" name="Text 13"/>
          <p:cNvSpPr/>
          <p:nvPr/>
        </p:nvSpPr>
        <p:spPr>
          <a:xfrm>
            <a:off x="1555313" y="4678680"/>
            <a:ext cx="277749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Distance Equation</a:t>
            </a:r>
            <a:endParaRPr lang="en-US" sz="2187" dirty="0"/>
          </a:p>
        </p:txBody>
      </p:sp>
      <p:sp>
        <p:nvSpPr>
          <p:cNvPr id="17" name="Text 14"/>
          <p:cNvSpPr/>
          <p:nvPr/>
        </p:nvSpPr>
        <p:spPr>
          <a:xfrm>
            <a:off x="1555313" y="5159097"/>
            <a:ext cx="3820001" cy="710803"/>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distance in cm = 1/2 × 34300 × 64/16000000</a:t>
            </a:r>
            <a:endParaRPr lang="en-US" sz="1750" dirty="0"/>
          </a:p>
        </p:txBody>
      </p:sp>
      <p:sp>
        <p:nvSpPr>
          <p:cNvPr id="18" name="Text 15"/>
          <p:cNvSpPr/>
          <p:nvPr/>
        </p:nvSpPr>
        <p:spPr>
          <a:xfrm>
            <a:off x="1555313" y="6003131"/>
            <a:ext cx="3820001" cy="355402"/>
          </a:xfrm>
          <a:prstGeom prst="rect">
            <a:avLst/>
          </a:prstGeom>
          <a:noFill/>
          <a:ln/>
        </p:spPr>
        <p:txBody>
          <a:bodyPr wrap="non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=0.0686</a:t>
            </a:r>
            <a:endParaRPr lang="en-US" sz="1750" dirty="0"/>
          </a:p>
        </p:txBody>
      </p:sp>
      <p:sp>
        <p:nvSpPr>
          <p:cNvPr id="19" name="Text 16"/>
          <p:cNvSpPr/>
          <p:nvPr/>
        </p:nvSpPr>
        <p:spPr>
          <a:xfrm>
            <a:off x="1555313" y="6491764"/>
            <a:ext cx="3820001" cy="710803"/>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distance = ((num. of ovf ×256)+TCNT0) × 0.0686</a:t>
            </a:r>
            <a:endParaRPr lang="en-US" sz="1750" dirty="0"/>
          </a:p>
        </p:txBody>
      </p:sp>
      <p:sp>
        <p:nvSpPr>
          <p:cNvPr id="20" name="Shape 17"/>
          <p:cNvSpPr/>
          <p:nvPr/>
        </p:nvSpPr>
        <p:spPr>
          <a:xfrm>
            <a:off x="5597485" y="4602361"/>
            <a:ext cx="499943" cy="499943"/>
          </a:xfrm>
          <a:prstGeom prst="roundRect">
            <a:avLst>
              <a:gd name="adj" fmla="val 20000"/>
            </a:avLst>
          </a:prstGeom>
          <a:solidFill>
            <a:srgbClr val="3D3D42"/>
          </a:solidFill>
          <a:ln w="7620">
            <a:solidFill>
              <a:srgbClr val="56565B"/>
            </a:solidFill>
            <a:prstDash val="solid"/>
          </a:ln>
        </p:spPr>
      </p:sp>
      <p:sp>
        <p:nvSpPr>
          <p:cNvPr id="21" name="Text 18"/>
          <p:cNvSpPr/>
          <p:nvPr/>
        </p:nvSpPr>
        <p:spPr>
          <a:xfrm>
            <a:off x="5745242" y="4644033"/>
            <a:ext cx="204311"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4</a:t>
            </a:r>
            <a:endParaRPr lang="en-US" sz="2624" dirty="0"/>
          </a:p>
        </p:txBody>
      </p:sp>
      <p:sp>
        <p:nvSpPr>
          <p:cNvPr id="22" name="Text 19"/>
          <p:cNvSpPr/>
          <p:nvPr/>
        </p:nvSpPr>
        <p:spPr>
          <a:xfrm>
            <a:off x="6319599" y="4678680"/>
            <a:ext cx="297180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Real-time Adaptation</a:t>
            </a:r>
            <a:endParaRPr lang="en-US" sz="2187" dirty="0"/>
          </a:p>
        </p:txBody>
      </p:sp>
      <p:sp>
        <p:nvSpPr>
          <p:cNvPr id="23" name="Text 20"/>
          <p:cNvSpPr/>
          <p:nvPr/>
        </p:nvSpPr>
        <p:spPr>
          <a:xfrm>
            <a:off x="6319599" y="5159097"/>
            <a:ext cx="3820001" cy="1777008"/>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The car's control system continuously adjusts its movements based on the real-time data from the ultrasonic sensor, enabling adaptive and responsive navigation.</a:t>
            </a:r>
            <a:endParaRPr lang="en-US" sz="1750" dirty="0"/>
          </a:p>
        </p:txBody>
      </p:sp>
      <p:pic>
        <p:nvPicPr>
          <p:cNvPr id="2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560076"/>
            <a:ext cx="8328065"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Ultrasonic Sensor Calculations</a:t>
            </a:r>
            <a:endParaRPr lang="en-US" sz="4374" dirty="0"/>
          </a:p>
        </p:txBody>
      </p:sp>
      <p:sp>
        <p:nvSpPr>
          <p:cNvPr id="6" name="Shape 3"/>
          <p:cNvSpPr/>
          <p:nvPr/>
        </p:nvSpPr>
        <p:spPr>
          <a:xfrm>
            <a:off x="833199" y="2761298"/>
            <a:ext cx="499943" cy="499943"/>
          </a:xfrm>
          <a:prstGeom prst="roundRect">
            <a:avLst>
              <a:gd name="adj" fmla="val 20000"/>
            </a:avLst>
          </a:prstGeom>
          <a:solidFill>
            <a:srgbClr val="3D3D42"/>
          </a:solidFill>
          <a:ln w="7620">
            <a:solidFill>
              <a:srgbClr val="56565B"/>
            </a:solidFill>
            <a:prstDash val="solid"/>
          </a:ln>
        </p:spPr>
      </p:sp>
      <p:sp>
        <p:nvSpPr>
          <p:cNvPr id="7" name="Text 4"/>
          <p:cNvSpPr/>
          <p:nvPr/>
        </p:nvSpPr>
        <p:spPr>
          <a:xfrm>
            <a:off x="1034415" y="2802969"/>
            <a:ext cx="97393"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8" name="Text 5"/>
          <p:cNvSpPr/>
          <p:nvPr/>
        </p:nvSpPr>
        <p:spPr>
          <a:xfrm>
            <a:off x="1555313" y="2837617"/>
            <a:ext cx="277749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Frequency adjust</a:t>
            </a:r>
            <a:endParaRPr lang="en-US" sz="2187" dirty="0"/>
          </a:p>
        </p:txBody>
      </p:sp>
      <p:sp>
        <p:nvSpPr>
          <p:cNvPr id="9" name="Text 6"/>
          <p:cNvSpPr/>
          <p:nvPr/>
        </p:nvSpPr>
        <p:spPr>
          <a:xfrm>
            <a:off x="1555313" y="3318034"/>
            <a:ext cx="3820001" cy="1066205"/>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The target frequency for Timer 1 is set to 50 Hz to ensure precise control signals.</a:t>
            </a:r>
            <a:endParaRPr lang="en-US" sz="1750" dirty="0"/>
          </a:p>
        </p:txBody>
      </p:sp>
      <p:sp>
        <p:nvSpPr>
          <p:cNvPr id="10" name="Shape 7"/>
          <p:cNvSpPr/>
          <p:nvPr/>
        </p:nvSpPr>
        <p:spPr>
          <a:xfrm>
            <a:off x="5597485" y="2761298"/>
            <a:ext cx="499943" cy="499943"/>
          </a:xfrm>
          <a:prstGeom prst="roundRect">
            <a:avLst>
              <a:gd name="adj" fmla="val 20000"/>
            </a:avLst>
          </a:prstGeom>
          <a:solidFill>
            <a:srgbClr val="3D3D42"/>
          </a:solidFill>
          <a:ln w="7620">
            <a:solidFill>
              <a:srgbClr val="56565B"/>
            </a:solidFill>
            <a:prstDash val="solid"/>
          </a:ln>
        </p:spPr>
      </p:sp>
      <p:sp>
        <p:nvSpPr>
          <p:cNvPr id="11" name="Text 8"/>
          <p:cNvSpPr/>
          <p:nvPr/>
        </p:nvSpPr>
        <p:spPr>
          <a:xfrm>
            <a:off x="5752028" y="2802969"/>
            <a:ext cx="190738"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2" name="Text 9"/>
          <p:cNvSpPr/>
          <p:nvPr/>
        </p:nvSpPr>
        <p:spPr>
          <a:xfrm>
            <a:off x="6319599" y="2837617"/>
            <a:ext cx="3469362"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PWM Mode Configuration</a:t>
            </a:r>
            <a:endParaRPr lang="en-US" sz="2187" dirty="0"/>
          </a:p>
        </p:txBody>
      </p:sp>
      <p:sp>
        <p:nvSpPr>
          <p:cNvPr id="13" name="Text 10"/>
          <p:cNvSpPr/>
          <p:nvPr/>
        </p:nvSpPr>
        <p:spPr>
          <a:xfrm>
            <a:off x="6319599" y="3318034"/>
            <a:ext cx="3820001" cy="1066205"/>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Timer 1 is configured in PWM mode (mode 14) to generate control signals for the servo motor.</a:t>
            </a:r>
            <a:endParaRPr lang="en-US" sz="1750" dirty="0"/>
          </a:p>
        </p:txBody>
      </p:sp>
      <p:sp>
        <p:nvSpPr>
          <p:cNvPr id="14" name="Shape 11"/>
          <p:cNvSpPr/>
          <p:nvPr/>
        </p:nvSpPr>
        <p:spPr>
          <a:xfrm>
            <a:off x="833199" y="4780002"/>
            <a:ext cx="499943" cy="499943"/>
          </a:xfrm>
          <a:prstGeom prst="roundRect">
            <a:avLst>
              <a:gd name="adj" fmla="val 20000"/>
            </a:avLst>
          </a:prstGeom>
          <a:solidFill>
            <a:srgbClr val="3D3D42"/>
          </a:solidFill>
          <a:ln w="7620">
            <a:solidFill>
              <a:srgbClr val="56565B"/>
            </a:solidFill>
            <a:prstDash val="solid"/>
          </a:ln>
        </p:spPr>
      </p:sp>
      <p:sp>
        <p:nvSpPr>
          <p:cNvPr id="15" name="Text 12"/>
          <p:cNvSpPr/>
          <p:nvPr/>
        </p:nvSpPr>
        <p:spPr>
          <a:xfrm>
            <a:off x="985599" y="4821674"/>
            <a:ext cx="195024"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6" name="Text 13"/>
          <p:cNvSpPr/>
          <p:nvPr/>
        </p:nvSpPr>
        <p:spPr>
          <a:xfrm>
            <a:off x="1555313" y="4856321"/>
            <a:ext cx="2922627"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Prescaler Adjustment</a:t>
            </a:r>
            <a:endParaRPr lang="en-US" sz="2187" dirty="0"/>
          </a:p>
        </p:txBody>
      </p:sp>
      <p:sp>
        <p:nvSpPr>
          <p:cNvPr id="17" name="Text 14"/>
          <p:cNvSpPr/>
          <p:nvPr/>
        </p:nvSpPr>
        <p:spPr>
          <a:xfrm>
            <a:off x="1555313" y="5336738"/>
            <a:ext cx="3820001" cy="1066205"/>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The prescaler value of 64 is implemented to maintain accurate timing for frequency control.</a:t>
            </a:r>
            <a:endParaRPr lang="en-US" sz="1750" dirty="0"/>
          </a:p>
        </p:txBody>
      </p:sp>
      <p:sp>
        <p:nvSpPr>
          <p:cNvPr id="18" name="Shape 15"/>
          <p:cNvSpPr/>
          <p:nvPr/>
        </p:nvSpPr>
        <p:spPr>
          <a:xfrm>
            <a:off x="5597485" y="4780002"/>
            <a:ext cx="499943" cy="499943"/>
          </a:xfrm>
          <a:prstGeom prst="roundRect">
            <a:avLst>
              <a:gd name="adj" fmla="val 20000"/>
            </a:avLst>
          </a:prstGeom>
          <a:solidFill>
            <a:srgbClr val="3D3D42"/>
          </a:solidFill>
          <a:ln w="7620">
            <a:solidFill>
              <a:srgbClr val="56565B"/>
            </a:solidFill>
            <a:prstDash val="solid"/>
          </a:ln>
        </p:spPr>
      </p:sp>
      <p:sp>
        <p:nvSpPr>
          <p:cNvPr id="19" name="Text 16"/>
          <p:cNvSpPr/>
          <p:nvPr/>
        </p:nvSpPr>
        <p:spPr>
          <a:xfrm>
            <a:off x="5745242" y="4821674"/>
            <a:ext cx="204311"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4</a:t>
            </a:r>
            <a:endParaRPr lang="en-US" sz="2624" dirty="0"/>
          </a:p>
        </p:txBody>
      </p:sp>
      <p:sp>
        <p:nvSpPr>
          <p:cNvPr id="20" name="Text 17"/>
          <p:cNvSpPr/>
          <p:nvPr/>
        </p:nvSpPr>
        <p:spPr>
          <a:xfrm>
            <a:off x="6319599" y="4856321"/>
            <a:ext cx="277749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Frequency equation</a:t>
            </a:r>
            <a:endParaRPr lang="en-US" sz="2187" dirty="0"/>
          </a:p>
        </p:txBody>
      </p:sp>
      <p:sp>
        <p:nvSpPr>
          <p:cNvPr id="21" name="Text 18"/>
          <p:cNvSpPr/>
          <p:nvPr/>
        </p:nvSpPr>
        <p:spPr>
          <a:xfrm>
            <a:off x="6319599" y="5336738"/>
            <a:ext cx="3820001" cy="355402"/>
          </a:xfrm>
          <a:prstGeom prst="rect">
            <a:avLst/>
          </a:prstGeom>
          <a:noFill/>
          <a:ln/>
        </p:spPr>
        <p:txBody>
          <a:bodyPr wrap="non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freq= Fclk/N.(1+top)</a:t>
            </a:r>
            <a:endParaRPr lang="en-US" sz="1750" dirty="0"/>
          </a:p>
        </p:txBody>
      </p:sp>
      <p:sp>
        <p:nvSpPr>
          <p:cNvPr id="22" name="Text 19"/>
          <p:cNvSpPr/>
          <p:nvPr/>
        </p:nvSpPr>
        <p:spPr>
          <a:xfrm>
            <a:off x="6319599" y="5825371"/>
            <a:ext cx="3820001" cy="355402"/>
          </a:xfrm>
          <a:prstGeom prst="rect">
            <a:avLst/>
          </a:prstGeom>
          <a:noFill/>
          <a:ln/>
        </p:spPr>
        <p:txBody>
          <a:bodyPr wrap="non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freq=16000000/64(1+4999)</a:t>
            </a:r>
            <a:endParaRPr lang="en-US" sz="1750" dirty="0"/>
          </a:p>
        </p:txBody>
      </p:sp>
      <p:sp>
        <p:nvSpPr>
          <p:cNvPr id="23" name="Text 20"/>
          <p:cNvSpPr/>
          <p:nvPr/>
        </p:nvSpPr>
        <p:spPr>
          <a:xfrm>
            <a:off x="6319599" y="6314003"/>
            <a:ext cx="3820001" cy="355402"/>
          </a:xfrm>
          <a:prstGeom prst="rect">
            <a:avLst/>
          </a:prstGeom>
          <a:noFill/>
          <a:ln/>
        </p:spPr>
        <p:txBody>
          <a:bodyPr wrap="non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freq=50Hz</a:t>
            </a:r>
            <a:endParaRPr lang="en-US" sz="1750" dirty="0"/>
          </a:p>
        </p:txBody>
      </p:sp>
      <p:pic>
        <p:nvPicPr>
          <p:cNvPr id="2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2083475"/>
            <a:ext cx="5788104"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Navigation Algorithm</a:t>
            </a:r>
            <a:endParaRPr lang="en-US" sz="4374" dirty="0"/>
          </a:p>
        </p:txBody>
      </p:sp>
      <p:pic>
        <p:nvPicPr>
          <p:cNvPr id="5" name="Image 0" descr="preencoded.png">    </p:cNvPr>
          <p:cNvPicPr>
            <a:picLocks noChangeAspect="1"/>
          </p:cNvPicPr>
          <p:nvPr/>
        </p:nvPicPr>
        <p:blipFill>
          <a:blip r:embed="rId1"/>
          <a:stretch>
            <a:fillRect/>
          </a:stretch>
        </p:blipFill>
        <p:spPr>
          <a:xfrm>
            <a:off x="2037993" y="3222188"/>
            <a:ext cx="444341" cy="444341"/>
          </a:xfrm>
          <a:prstGeom prst="rect">
            <a:avLst/>
          </a:prstGeom>
        </p:spPr>
      </p:pic>
      <p:sp>
        <p:nvSpPr>
          <p:cNvPr id="6" name="Text 3"/>
          <p:cNvSpPr/>
          <p:nvPr/>
        </p:nvSpPr>
        <p:spPr>
          <a:xfrm>
            <a:off x="2037993" y="3888700"/>
            <a:ext cx="2777490" cy="347186"/>
          </a:xfrm>
          <a:prstGeom prst="rect">
            <a:avLst/>
          </a:prstGeom>
          <a:noFill/>
          <a:ln/>
        </p:spPr>
        <p:txBody>
          <a:bodyPr wrap="non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Sensor Monitoring</a:t>
            </a:r>
            <a:endParaRPr lang="en-US" sz="2187" dirty="0"/>
          </a:p>
        </p:txBody>
      </p:sp>
      <p:sp>
        <p:nvSpPr>
          <p:cNvPr id="7" name="Text 4"/>
          <p:cNvSpPr/>
          <p:nvPr/>
        </p:nvSpPr>
        <p:spPr>
          <a:xfrm>
            <a:off x="2037993" y="4369118"/>
            <a:ext cx="3295888" cy="1421606"/>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The car continuously monitors the ultrasonic sensor data to detect the presence and distance of nearby objects.</a:t>
            </a:r>
            <a:endParaRPr lang="en-US" sz="1750" dirty="0"/>
          </a:p>
        </p:txBody>
      </p:sp>
      <p:pic>
        <p:nvPicPr>
          <p:cNvPr id="8" name="Image 1" descr="preencoded.png">    </p:cNvPr>
          <p:cNvPicPr>
            <a:picLocks noChangeAspect="1"/>
          </p:cNvPicPr>
          <p:nvPr/>
        </p:nvPicPr>
        <p:blipFill>
          <a:blip r:embed="rId2"/>
          <a:stretch>
            <a:fillRect/>
          </a:stretch>
        </p:blipFill>
        <p:spPr>
          <a:xfrm>
            <a:off x="5667137" y="3222188"/>
            <a:ext cx="444341" cy="444341"/>
          </a:xfrm>
          <a:prstGeom prst="rect">
            <a:avLst/>
          </a:prstGeom>
        </p:spPr>
      </p:pic>
      <p:sp>
        <p:nvSpPr>
          <p:cNvPr id="9" name="Text 5"/>
          <p:cNvSpPr/>
          <p:nvPr/>
        </p:nvSpPr>
        <p:spPr>
          <a:xfrm>
            <a:off x="5667137" y="3888700"/>
            <a:ext cx="2777490" cy="347186"/>
          </a:xfrm>
          <a:prstGeom prst="rect">
            <a:avLst/>
          </a:prstGeom>
          <a:noFill/>
          <a:ln/>
        </p:spPr>
        <p:txBody>
          <a:bodyPr wrap="non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Path Planning</a:t>
            </a:r>
            <a:endParaRPr lang="en-US" sz="2187" dirty="0"/>
          </a:p>
        </p:txBody>
      </p:sp>
      <p:sp>
        <p:nvSpPr>
          <p:cNvPr id="10" name="Text 6"/>
          <p:cNvSpPr/>
          <p:nvPr/>
        </p:nvSpPr>
        <p:spPr>
          <a:xfrm>
            <a:off x="5667137" y="4369118"/>
            <a:ext cx="3296007" cy="1421606"/>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Based on the sensor data, the car's control system determines the optimal path to navigate and avoid obstacles.</a:t>
            </a:r>
            <a:endParaRPr lang="en-US" sz="1750" dirty="0"/>
          </a:p>
        </p:txBody>
      </p:sp>
      <p:pic>
        <p:nvPicPr>
          <p:cNvPr id="11" name="Image 2" descr="preencoded.png">    </p:cNvPr>
          <p:cNvPicPr>
            <a:picLocks noChangeAspect="1"/>
          </p:cNvPicPr>
          <p:nvPr/>
        </p:nvPicPr>
        <p:blipFill>
          <a:blip r:embed="rId3"/>
          <a:stretch>
            <a:fillRect/>
          </a:stretch>
        </p:blipFill>
        <p:spPr>
          <a:xfrm>
            <a:off x="9296400" y="3222188"/>
            <a:ext cx="444341" cy="444341"/>
          </a:xfrm>
          <a:prstGeom prst="rect">
            <a:avLst/>
          </a:prstGeom>
        </p:spPr>
      </p:pic>
      <p:sp>
        <p:nvSpPr>
          <p:cNvPr id="12" name="Text 7"/>
          <p:cNvSpPr/>
          <p:nvPr/>
        </p:nvSpPr>
        <p:spPr>
          <a:xfrm>
            <a:off x="9296400" y="3888700"/>
            <a:ext cx="3199686" cy="347186"/>
          </a:xfrm>
          <a:prstGeom prst="rect">
            <a:avLst/>
          </a:prstGeom>
          <a:noFill/>
          <a:ln/>
        </p:spPr>
        <p:txBody>
          <a:bodyPr wrap="non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Continuous Adaptation</a:t>
            </a:r>
            <a:endParaRPr lang="en-US" sz="2187" dirty="0"/>
          </a:p>
        </p:txBody>
      </p:sp>
      <p:sp>
        <p:nvSpPr>
          <p:cNvPr id="13" name="Text 8"/>
          <p:cNvSpPr/>
          <p:nvPr/>
        </p:nvSpPr>
        <p:spPr>
          <a:xfrm>
            <a:off x="9296400" y="4369118"/>
            <a:ext cx="3296007" cy="1777008"/>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The navigation algorithm continuously loops, adjusting the car's movements in real-time to ensure safe and efficient autonomous operation.</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4537710" y="3767614"/>
            <a:ext cx="5554980" cy="694373"/>
          </a:xfrm>
          <a:prstGeom prst="rect">
            <a:avLst/>
          </a:prstGeom>
          <a:noFill/>
          <a:ln/>
        </p:spPr>
        <p:txBody>
          <a:bodyPr wrap="none" rtlCol="0" anchor="t"/>
          <a:lstStyle/>
          <a:p>
            <a:pPr algn="ctr" indent="0" marL="0">
              <a:lnSpc>
                <a:spcPts val="5468"/>
              </a:lnSpc>
              <a:buNone/>
            </a:pPr>
            <a:r>
              <a:rPr lang="en-US" sz="4374" b="1" dirty="0">
                <a:solidFill>
                  <a:srgbClr val="F2F2F3"/>
                </a:solidFill>
                <a:latin typeface="Poppins" pitchFamily="34" charset="0"/>
                <a:ea typeface="Poppins" pitchFamily="34" charset="-122"/>
                <a:cs typeface="Poppins" pitchFamily="34" charset="-120"/>
              </a:rPr>
              <a:t>thank you</a:t>
            </a:r>
            <a:endParaRPr lang="en-US" sz="4374" dirty="0"/>
          </a:p>
        </p:txBody>
      </p:sp>
      <p:pic>
        <p:nvPicPr>
          <p:cNvPr id="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2024-04-12T12:22:34Z</dcterms:created>
  <dcterms:modified xsi:type="dcterms:W3CDTF">2024-04-12T12:22:34Z</dcterms:modified>
</cp:coreProperties>
</file>