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Lora Medium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oraMedium-bold.fntdata"/><Relationship Id="rId27" Type="http://schemas.openxmlformats.org/officeDocument/2006/relationships/font" Target="fonts/Lora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regular.fntdata"/><Relationship Id="rId30" Type="http://schemas.openxmlformats.org/officeDocument/2006/relationships/font" Target="fonts/Lora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Lora-italic.fntdata"/><Relationship Id="rId10" Type="http://schemas.openxmlformats.org/officeDocument/2006/relationships/slide" Target="slides/slide6.xml"/><Relationship Id="rId32" Type="http://schemas.openxmlformats.org/officeDocument/2006/relationships/font" Target="fonts/Lora-bold.fntdata"/><Relationship Id="rId13" Type="http://schemas.openxmlformats.org/officeDocument/2006/relationships/slide" Target="slides/slide9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34" Type="http://schemas.openxmlformats.org/officeDocument/2006/relationships/font" Target="fonts/Lora-boldItalic.fntdata"/><Relationship Id="rId15" Type="http://schemas.openxmlformats.org/officeDocument/2006/relationships/slide" Target="slides/slide11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71632ddb_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271632ddb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03c8303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03c830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03c83032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03c8303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03c83032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03c8303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e0e96aa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e0e96a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1d7c0c05a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1d7c0c05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913d9aa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0913d9a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0913d9aa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0913d9a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0913d9aa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0913d9a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0913d9aa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0913d9a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0913d9aa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0913d9a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71632ddb_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271632ddb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3a66fd2d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3a66fd2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1d7c0c05a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1d7c0c05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57f953a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57f953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c1c90703b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c1c90703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3a66fd2d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c3a66fd2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1c90703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1c90703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1c90703b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1c90703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1c90703b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1c90703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3a66fd2d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3a66fd2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c90703b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c90703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3033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B2331"/>
              </a:buClr>
              <a:buSzPts val="4400"/>
              <a:buFont typeface="Calibri"/>
              <a:buNone/>
              <a:defRPr sz="4400">
                <a:solidFill>
                  <a:srgbClr val="8B2331"/>
                </a:solidFill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0591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9294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842675"/>
            <a:ext cx="8229600" cy="4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683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683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683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Bullets">
  <p:cSld name="OBJEC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1031648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824725" y="1833900"/>
            <a:ext cx="3862200" cy="4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/>
            </a:lvl1pPr>
            <a:lvl2pPr indent="-3683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/>
            </a:lvl2pPr>
            <a:lvl3pPr indent="-3683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/>
            </a:lvl3pPr>
            <a:lvl4pPr indent="-3683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/>
            </a:lvl4pPr>
            <a:lvl5pPr indent="-3683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/>
            </a:lvl5pPr>
            <a:lvl6pPr indent="-3683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/>
            </a:lvl6pPr>
            <a:lvl7pPr indent="-3683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/>
            </a:lvl7pPr>
            <a:lvl8pPr indent="-3683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/>
            </a:lvl8pPr>
            <a:lvl9pPr indent="-3683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4319275" y="1872450"/>
            <a:ext cx="0" cy="428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67272"/>
            <a:ext cx="8229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84173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4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560"/>
              </a:spcBef>
              <a:spcAft>
                <a:spcPts val="0"/>
              </a:spcAft>
              <a:buSzPts val="2200"/>
              <a:buChar char="–"/>
              <a:defRPr/>
            </a:lvl2pPr>
            <a:lvl3pPr indent="-368300" lvl="2" marL="1371600" rtl="0">
              <a:spcBef>
                <a:spcPts val="48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400"/>
              </a:spcBef>
              <a:spcAft>
                <a:spcPts val="0"/>
              </a:spcAft>
              <a:buSzPts val="2200"/>
              <a:buChar char="–"/>
              <a:defRPr/>
            </a:lvl4pPr>
            <a:lvl5pPr indent="-368300" lvl="4" marL="2286000" rtl="0">
              <a:spcBef>
                <a:spcPts val="400"/>
              </a:spcBef>
              <a:spcAft>
                <a:spcPts val="0"/>
              </a:spcAft>
              <a:buSzPts val="2200"/>
              <a:buChar char="»"/>
              <a:defRPr/>
            </a:lvl5pPr>
            <a:lvl6pPr indent="-368300" lvl="5" marL="27432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48200" y="184173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4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68300" lvl="1" marL="914400" rtl="0">
              <a:spcBef>
                <a:spcPts val="560"/>
              </a:spcBef>
              <a:spcAft>
                <a:spcPts val="0"/>
              </a:spcAft>
              <a:buSzPts val="2200"/>
              <a:buChar char="–"/>
              <a:defRPr sz="2200"/>
            </a:lvl2pPr>
            <a:lvl3pPr indent="-368300" lvl="2" marL="1371600" rtl="0">
              <a:spcBef>
                <a:spcPts val="480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68300" lvl="3" marL="1828800" rtl="0">
              <a:spcBef>
                <a:spcPts val="400"/>
              </a:spcBef>
              <a:spcAft>
                <a:spcPts val="0"/>
              </a:spcAft>
              <a:buSzPts val="2200"/>
              <a:buChar char="–"/>
              <a:defRPr sz="2200"/>
            </a:lvl4pPr>
            <a:lvl5pPr indent="-368300" lvl="4" marL="2286000" rtl="0">
              <a:spcBef>
                <a:spcPts val="400"/>
              </a:spcBef>
              <a:spcAft>
                <a:spcPts val="0"/>
              </a:spcAft>
              <a:buSzPts val="2200"/>
              <a:buChar char="»"/>
              <a:defRPr sz="2200"/>
            </a:lvl5pPr>
            <a:lvl6pPr indent="-368300" lvl="5" marL="27432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 sz="2200"/>
            </a:lvl6pPr>
            <a:lvl7pPr indent="-368300" lvl="6" marL="32004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 sz="2200"/>
            </a:lvl7pPr>
            <a:lvl8pPr indent="-368300" lvl="7" marL="36576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 sz="2200"/>
            </a:lvl8pPr>
            <a:lvl9pPr indent="-368300" lvl="8" marL="4114800" rtl="0">
              <a:spcBef>
                <a:spcPts val="400"/>
              </a:spcBef>
              <a:spcAft>
                <a:spcPts val="0"/>
              </a:spcAft>
              <a:buSzPts val="2200"/>
              <a:buChar char="•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1067272"/>
            <a:ext cx="8229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aption">
  <p:cSld name="TITLE_ONLY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57200" y="5978147"/>
            <a:ext cx="8229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67272"/>
            <a:ext cx="8229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B2331"/>
              </a:buClr>
              <a:buSzPts val="3200"/>
              <a:buFont typeface="Helvetica Neue"/>
              <a:buNone/>
              <a:defRPr sz="3200">
                <a:solidFill>
                  <a:srgbClr val="8B233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849374"/>
            <a:ext cx="8229600" cy="4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–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–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»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6862" y="6351413"/>
            <a:ext cx="1955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endParaRPr sz="1200"/>
          </a:p>
        </p:txBody>
      </p:sp>
      <p:sp>
        <p:nvSpPr>
          <p:cNvPr id="9" name="Google Shape;9;p1"/>
          <p:cNvSpPr txBox="1"/>
          <p:nvPr/>
        </p:nvSpPr>
        <p:spPr>
          <a:xfrm>
            <a:off x="3594463" y="6351413"/>
            <a:ext cx="1955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" name="Google Shape;10;p1"/>
          <p:cNvSpPr txBox="1"/>
          <p:nvPr/>
        </p:nvSpPr>
        <p:spPr>
          <a:xfrm>
            <a:off x="6940388" y="6356375"/>
            <a:ext cx="1955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" name="Google Shape;11;p1"/>
          <p:cNvSpPr txBox="1"/>
          <p:nvPr>
            <p:ph idx="2" type="body"/>
          </p:nvPr>
        </p:nvSpPr>
        <p:spPr>
          <a:xfrm>
            <a:off x="609600" y="6091675"/>
            <a:ext cx="3387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–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–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»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685800" y="13033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Analyzing Factors Impacting COVID-19 Vaccination Rates</a:t>
            </a:r>
            <a:endParaRPr b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2023 International Conference on Big Data and Artificial Intelligence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January 16-17, 2023</a:t>
            </a:r>
            <a:endParaRPr b="1" sz="1900"/>
          </a:p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685800" y="3669375"/>
            <a:ext cx="77724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u="sng"/>
              <a:t>Authors:</a:t>
            </a:r>
            <a:endParaRPr sz="1600" u="sng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Dr. M</a:t>
            </a:r>
            <a:r>
              <a:rPr lang="en-US" sz="2000"/>
              <a:t>ohamad </a:t>
            </a:r>
            <a:r>
              <a:rPr lang="en-US" sz="2000"/>
              <a:t>El-Hajj, Dr. M</a:t>
            </a:r>
            <a:r>
              <a:rPr lang="en-US" sz="2000"/>
              <a:t>ohammed </a:t>
            </a:r>
            <a:r>
              <a:rPr lang="en-US" sz="2000"/>
              <a:t>Elmorsy 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M</a:t>
            </a:r>
            <a:r>
              <a:rPr lang="en-US" sz="2000"/>
              <a:t>itchell </a:t>
            </a:r>
            <a:r>
              <a:rPr lang="en-US" sz="2000"/>
              <a:t>Driedger, </a:t>
            </a:r>
            <a:r>
              <a:rPr lang="en-US" sz="2000"/>
              <a:t>Sera </a:t>
            </a:r>
            <a:r>
              <a:rPr lang="en-US" sz="2000"/>
              <a:t>Han, D</a:t>
            </a:r>
            <a:r>
              <a:rPr lang="en-US" sz="2000"/>
              <a:t>ongseok </a:t>
            </a:r>
            <a:r>
              <a:rPr lang="en-US" sz="2000"/>
              <a:t>Cho, and N</a:t>
            </a:r>
            <a:r>
              <a:rPr lang="en-US" sz="2000"/>
              <a:t>oman </a:t>
            </a:r>
            <a:r>
              <a:rPr lang="en-US" sz="2000"/>
              <a:t>Khan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Department of Computer Science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MacEwan University, Edmonton, Alberta, Canada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57200" y="1067278"/>
            <a:ext cx="40437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Analysis: Index Examination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" y="2451825"/>
            <a:ext cx="37950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VUI </a:t>
            </a:r>
            <a:r>
              <a:rPr lang="en-US"/>
              <a:t>and </a:t>
            </a:r>
            <a:r>
              <a:rPr lang="en-US"/>
              <a:t>VAI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Cone effect; low VUI predicts low VAI, but high VUI has range of VAI.</a:t>
            </a: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Cluster of high VUI, low VAI.</a:t>
            </a:r>
            <a:endParaRPr sz="18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6666" l="10511" r="1452" t="0"/>
          <a:stretch/>
        </p:blipFill>
        <p:spPr>
          <a:xfrm>
            <a:off x="4133750" y="2237725"/>
            <a:ext cx="4939176" cy="37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1067278"/>
            <a:ext cx="40437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Analysis: Index Examination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" y="2451825"/>
            <a:ext cx="37950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VUI/VAI and DFV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Lower DFV correlates to higher VUI, VAI values.</a:t>
            </a: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Countries that started vaccinating earlier display better acceleration, utilization.</a:t>
            </a:r>
            <a:endParaRPr sz="18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14244" l="0" r="49" t="0"/>
          <a:stretch/>
        </p:blipFill>
        <p:spPr>
          <a:xfrm>
            <a:off x="4484187" y="229725"/>
            <a:ext cx="4584588" cy="31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14244" l="0" r="0" t="0"/>
          <a:stretch/>
        </p:blipFill>
        <p:spPr>
          <a:xfrm>
            <a:off x="4525738" y="3498800"/>
            <a:ext cx="4584574" cy="314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1067278"/>
            <a:ext cx="40437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Analysis: Index Examination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57200" y="2451825"/>
            <a:ext cx="37950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VUI/VAI and GDP per capita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Top GDP per capita countries have high VUI scores.</a:t>
            </a: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Wealthy countries display excellent vaccine utilization and above-average early acceleration.</a:t>
            </a:r>
            <a:endParaRPr sz="18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17184" l="0" r="1690" t="0"/>
          <a:stretch/>
        </p:blipFill>
        <p:spPr>
          <a:xfrm>
            <a:off x="4128675" y="72375"/>
            <a:ext cx="4837649" cy="31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15923" l="0" r="0" t="0"/>
          <a:stretch/>
        </p:blipFill>
        <p:spPr>
          <a:xfrm>
            <a:off x="4500900" y="3388875"/>
            <a:ext cx="4389189" cy="3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1067276"/>
            <a:ext cx="72801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Analysis: Pearson Correlations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1935100"/>
            <a:ext cx="3789900" cy="4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Pearson correlations are calculated between VUI, VAI and </a:t>
            </a:r>
            <a:r>
              <a:rPr lang="en-US"/>
              <a:t>country</a:t>
            </a:r>
            <a:r>
              <a:rPr lang="en-US"/>
              <a:t> indicators.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Countries are split into GDP per capita and population sub-groups.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Correlations classified under Series (Table III).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73" y="1935095"/>
            <a:ext cx="4647001" cy="463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48475" y="890825"/>
            <a:ext cx="46788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Analysis: Pearson Correlations</a:t>
            </a:r>
            <a:endParaRPr sz="2500"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714" l="0" r="0" t="0"/>
          <a:stretch/>
        </p:blipFill>
        <p:spPr>
          <a:xfrm>
            <a:off x="153727" y="3745777"/>
            <a:ext cx="4975285" cy="27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16749" l="0" r="2190" t="0"/>
          <a:stretch/>
        </p:blipFill>
        <p:spPr>
          <a:xfrm>
            <a:off x="4927275" y="997175"/>
            <a:ext cx="4062749" cy="247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5">
            <a:alphaModFix/>
          </a:blip>
          <a:srcRect b="17817" l="3855" r="0" t="0"/>
          <a:stretch/>
        </p:blipFill>
        <p:spPr>
          <a:xfrm>
            <a:off x="5188863" y="4179650"/>
            <a:ext cx="3812075" cy="2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69025" y="1397975"/>
            <a:ext cx="46377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VUI (All Countries)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Negative correlation with mortality rates.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Countries predisposed to younger deaths tended to poorly utilize their vaccine supply.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 sz="1600"/>
              <a:t>Positive correlation with access to electricity.</a:t>
            </a:r>
            <a:endParaRPr sz="16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665700" y="403925"/>
            <a:ext cx="28584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VUI &amp; Mortality Rate, Neonatal </a:t>
            </a:r>
            <a:endParaRPr b="1" sz="14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5665700" y="3692750"/>
            <a:ext cx="28584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VUI &amp; Access to Electricity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48475" y="890825"/>
            <a:ext cx="46788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Analysis: Pearson Correlations</a:t>
            </a:r>
            <a:endParaRPr sz="2500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69025" y="1397975"/>
            <a:ext cx="46377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VUI (GDP per Capita Subgroups)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Low-GDPPC countries that provide their population at least basic services are effective in utilizing COVID-19 vaccines.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 sz="1600"/>
              <a:t>High GDPPC countries with less opportunity for political voice were more effective at utilizing their supply of vaccines.</a:t>
            </a:r>
            <a:endParaRPr sz="16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5105000" y="213200"/>
            <a:ext cx="3885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VUI &amp; </a:t>
            </a:r>
            <a:r>
              <a:rPr b="1" lang="en-US" sz="1400"/>
              <a:t>Basic Sanitation in Urban Population (Bottom 30 GDPPC Countries)</a:t>
            </a:r>
            <a:endParaRPr b="1" sz="1400"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1312" l="0" r="862" t="0"/>
          <a:stretch/>
        </p:blipFill>
        <p:spPr>
          <a:xfrm>
            <a:off x="269025" y="3686550"/>
            <a:ext cx="6102025" cy="29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21377" l="0" r="0" t="0"/>
          <a:stretch/>
        </p:blipFill>
        <p:spPr>
          <a:xfrm>
            <a:off x="4797675" y="950050"/>
            <a:ext cx="4287099" cy="25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48475" y="890825"/>
            <a:ext cx="46788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Analysis: Pearson Correlations</a:t>
            </a:r>
            <a:endParaRPr sz="25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69025" y="1397975"/>
            <a:ext cx="46377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VUI (Population Subgroups)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Highly populated countries with good health indicators display high VUI.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 sz="1600"/>
              <a:t>Highly populated countries with slower population growth indicates higher VUI.</a:t>
            </a:r>
            <a:endParaRPr sz="16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294525" y="518000"/>
            <a:ext cx="35415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VUI &amp; </a:t>
            </a:r>
            <a:r>
              <a:rPr b="1" lang="en-US" sz="1400"/>
              <a:t>Immunization to Measles in Children (Top 30 Populated Countries)</a:t>
            </a:r>
            <a:endParaRPr b="1" sz="14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5665700" y="3501950"/>
            <a:ext cx="31704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VUI &amp; Population Growth (Top 30 Populated Countries)</a:t>
            </a:r>
            <a:endParaRPr b="1" sz="14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" y="3516900"/>
            <a:ext cx="5212650" cy="312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16485" l="0" r="0" t="0"/>
          <a:stretch/>
        </p:blipFill>
        <p:spPr>
          <a:xfrm>
            <a:off x="5294525" y="1195625"/>
            <a:ext cx="3652950" cy="22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5">
            <a:alphaModFix/>
          </a:blip>
          <a:srcRect b="15511" l="0" r="0" t="0"/>
          <a:stretch/>
        </p:blipFill>
        <p:spPr>
          <a:xfrm>
            <a:off x="5460950" y="4179650"/>
            <a:ext cx="3486525" cy="238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48475" y="890825"/>
            <a:ext cx="46788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Analysis: Pearson Correlations</a:t>
            </a:r>
            <a:endParaRPr sz="2500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69025" y="1397975"/>
            <a:ext cx="46377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VAI (All Countries)</a:t>
            </a:r>
            <a:endParaRPr sz="2000"/>
          </a:p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Negative correlation with mortality rates.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High correlations with government effectiveness indicators.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Lower birth rate is associated with higher VAI scores.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5665700" y="403925"/>
            <a:ext cx="28584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VAI &amp; Mortality Rate, Neonatal </a:t>
            </a:r>
            <a:endParaRPr b="1" sz="140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665700" y="3692750"/>
            <a:ext cx="29571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VAI &amp; Government Effectiveness</a:t>
            </a:r>
            <a:endParaRPr b="1" sz="1400"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872" l="0" r="0" t="0"/>
          <a:stretch/>
        </p:blipFill>
        <p:spPr>
          <a:xfrm>
            <a:off x="146100" y="3927600"/>
            <a:ext cx="5385300" cy="26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16282" l="0" r="0" t="0"/>
          <a:stretch/>
        </p:blipFill>
        <p:spPr>
          <a:xfrm>
            <a:off x="5034650" y="971250"/>
            <a:ext cx="3880825" cy="243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 b="17681" l="0" r="0" t="0"/>
          <a:stretch/>
        </p:blipFill>
        <p:spPr>
          <a:xfrm>
            <a:off x="5531400" y="4252927"/>
            <a:ext cx="3543601" cy="2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48475" y="890825"/>
            <a:ext cx="46788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Analysis: Pearson Correlations</a:t>
            </a:r>
            <a:endParaRPr sz="25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269025" y="1397975"/>
            <a:ext cx="46377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VAI (GDP per Capita Subgroups)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 correlations in low GDPPC countries with VAI and access to basic services, health indicators.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 sz="1600"/>
              <a:t>In low GDPPC countries, lower contagious disease mortality rates correlate with better vaccination acceleration.</a:t>
            </a:r>
            <a:endParaRPr sz="16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906725" y="225050"/>
            <a:ext cx="41001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VAI &amp; </a:t>
            </a:r>
            <a:r>
              <a:rPr b="1" lang="en-US" sz="1400"/>
              <a:t>Cause of Death by Non-Communicable Diseases (Bottom 30 GDPPC Countries)</a:t>
            </a:r>
            <a:endParaRPr b="1" sz="14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5665700" y="3461400"/>
            <a:ext cx="32652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VAI &amp; Access to Electricity (Bottom 30 GDPPC Countries)</a:t>
            </a:r>
            <a:endParaRPr b="1" sz="1400"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21284" l="0" r="0" t="0"/>
          <a:stretch/>
        </p:blipFill>
        <p:spPr>
          <a:xfrm>
            <a:off x="5405850" y="1002175"/>
            <a:ext cx="3600870" cy="23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16984" l="0" r="0" t="0"/>
          <a:stretch/>
        </p:blipFill>
        <p:spPr>
          <a:xfrm>
            <a:off x="5595250" y="4179650"/>
            <a:ext cx="3476999" cy="232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025" y="3639725"/>
            <a:ext cx="5049175" cy="2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248475" y="890825"/>
            <a:ext cx="46788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Analysis: Pearson Correlations</a:t>
            </a:r>
            <a:endParaRPr sz="250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269025" y="1397975"/>
            <a:ext cx="46377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VAI (Population Subgroups)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 highly populated countries, VAI correlated with governance and economic indicators.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 sz="1600"/>
              <a:t>Strongest correlations observed in all subgroups.</a:t>
            </a:r>
            <a:endParaRPr sz="1600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495875" y="213200"/>
            <a:ext cx="3162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/>
              <a:t>VAI &amp; GDP per Capita (Top 30 Populated Countries)</a:t>
            </a:r>
            <a:endParaRPr b="1" sz="1400"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15239" l="0" r="0" t="0"/>
          <a:stretch/>
        </p:blipFill>
        <p:spPr>
          <a:xfrm>
            <a:off x="5011900" y="890825"/>
            <a:ext cx="4028126" cy="294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00" y="3504400"/>
            <a:ext cx="5531490" cy="30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1067272"/>
            <a:ext cx="82296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3676275"/>
            <a:ext cx="82296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COVID-19 vaccine landscape is </a:t>
            </a:r>
            <a:r>
              <a:rPr lang="en-US" sz="1900"/>
              <a:t>constantly</a:t>
            </a:r>
            <a:r>
              <a:rPr lang="en-US" sz="1900"/>
              <a:t> changing.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Vaccine utilization is underrepresented by rates alone.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introduce two indices: the </a:t>
            </a:r>
            <a:r>
              <a:rPr b="1" lang="en-US" sz="1900"/>
              <a:t>V</a:t>
            </a:r>
            <a:r>
              <a:rPr lang="en-US" sz="1900"/>
              <a:t>accine </a:t>
            </a:r>
            <a:r>
              <a:rPr b="1" lang="en-US" sz="1900"/>
              <a:t>U</a:t>
            </a:r>
            <a:r>
              <a:rPr lang="en-US" sz="1900"/>
              <a:t>tilization </a:t>
            </a:r>
            <a:r>
              <a:rPr b="1" lang="en-US" sz="1900"/>
              <a:t>I</a:t>
            </a:r>
            <a:r>
              <a:rPr lang="en-US" sz="1900"/>
              <a:t>ndex (</a:t>
            </a:r>
            <a:r>
              <a:rPr b="1" lang="en-US" sz="1900"/>
              <a:t>VUI</a:t>
            </a:r>
            <a:r>
              <a:rPr lang="en-US" sz="1900"/>
              <a:t>), and the </a:t>
            </a:r>
            <a:r>
              <a:rPr b="1" lang="en-US" sz="1900"/>
              <a:t>V</a:t>
            </a:r>
            <a:r>
              <a:rPr lang="en-US" sz="1900"/>
              <a:t>accination </a:t>
            </a:r>
            <a:r>
              <a:rPr b="1" lang="en-US" sz="1900"/>
              <a:t>A</a:t>
            </a:r>
            <a:r>
              <a:rPr lang="en-US" sz="1900"/>
              <a:t>cceleration </a:t>
            </a:r>
            <a:r>
              <a:rPr b="1" lang="en-US" sz="1900"/>
              <a:t>I</a:t>
            </a:r>
            <a:r>
              <a:rPr lang="en-US" sz="1900"/>
              <a:t>ndex (</a:t>
            </a:r>
            <a:r>
              <a:rPr b="1" lang="en-US" sz="1900"/>
              <a:t>VAI</a:t>
            </a:r>
            <a:r>
              <a:rPr lang="en-US" sz="1900"/>
              <a:t>).</a:t>
            </a:r>
            <a:endParaRPr sz="1900"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890000"/>
            <a:ext cx="82296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Our goal</a:t>
            </a:r>
            <a:r>
              <a:rPr lang="en-US"/>
              <a:t>: to accurately </a:t>
            </a:r>
            <a:r>
              <a:rPr lang="en-US"/>
              <a:t>represent </a:t>
            </a:r>
            <a:r>
              <a:rPr lang="en-US"/>
              <a:t>COVID-19 vaccine utilization on a global scale, and identify key correlations with country indicators.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ctrTitle"/>
          </p:nvPr>
        </p:nvSpPr>
        <p:spPr>
          <a:xfrm>
            <a:off x="685800" y="26122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Conclusions</a:t>
            </a:r>
            <a:endParaRPr sz="4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57200" y="1067272"/>
            <a:ext cx="82296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457200" y="1771250"/>
            <a:ext cx="8229600" cy="4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Two indices were designed</a:t>
            </a:r>
            <a:r>
              <a:rPr lang="en-US" sz="1800"/>
              <a:t> to effectively summarize COVID-19 vaccine usage on a global scale.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Vaccine Utilization Index </a:t>
            </a:r>
            <a:r>
              <a:rPr lang="en-US" sz="1600"/>
              <a:t>- the utilization of the COVID-19 vaccine by country.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Vaccination Acceleration Index</a:t>
            </a:r>
            <a:r>
              <a:rPr lang="en-US" sz="1600"/>
              <a:t> - how each </a:t>
            </a:r>
            <a:r>
              <a:rPr lang="en-US" sz="1600"/>
              <a:t>country</a:t>
            </a:r>
            <a:r>
              <a:rPr lang="en-US" sz="1600"/>
              <a:t> accelerated their vaccination efforts within their first 150 days of vaccine administration.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Pearson correlations were drawn between index values and country indicators to determine attributes most associated with vaccine efforts.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VUI </a:t>
            </a:r>
            <a:r>
              <a:rPr lang="en-US" sz="1600"/>
              <a:t>values are most correlated with Health indicator quality.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VAI </a:t>
            </a:r>
            <a:r>
              <a:rPr lang="en-US" sz="1600"/>
              <a:t>values are correlated with Governance, Economic, and Health indicators.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Other significant correlations are found within GDP per capita and population subgroups.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ctrTitle"/>
          </p:nvPr>
        </p:nvSpPr>
        <p:spPr>
          <a:xfrm>
            <a:off x="685800" y="26122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Thank you</a:t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1067272"/>
            <a:ext cx="82296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and </a:t>
            </a:r>
            <a:r>
              <a:rPr lang="en-US"/>
              <a:t>Data Collection</a:t>
            </a:r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57200" y="2032250"/>
            <a:ext cx="66075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/>
              <a:t>We used R to analyze data, and Pearson correlations for index/indicator associations.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Vaccination rate data -&gt; </a:t>
            </a:r>
            <a:r>
              <a:rPr i="1" lang="en-US" sz="2100"/>
              <a:t>Our World in Data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Vaccine supply data -&gt; </a:t>
            </a:r>
            <a:r>
              <a:rPr i="1" lang="en-US" sz="2100"/>
              <a:t>Multilateral Leaders Task Force on COVID-19</a:t>
            </a:r>
            <a:endParaRPr i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Country indicators -&gt; </a:t>
            </a:r>
            <a:r>
              <a:rPr i="1" lang="en-US" sz="2100"/>
              <a:t>The World Bank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675" y="4882550"/>
            <a:ext cx="1622124" cy="12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5410200" y="6610200"/>
            <a:ext cx="378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“R logo” by The R Foundation is Licensed under CC-BY-SA 4.0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685800" y="26122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Indices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1067272"/>
            <a:ext cx="82296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Indices: Variables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398270"/>
            <a:ext cx="4769425" cy="1078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3" y="5431350"/>
            <a:ext cx="5488433" cy="9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2759500"/>
            <a:ext cx="40815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/>
              <a:t>Scaling Formula</a:t>
            </a:r>
            <a:endParaRPr u="sng"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4728925"/>
            <a:ext cx="40815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/>
              <a:t>Example: Afghanistan</a:t>
            </a:r>
            <a:endParaRPr u="sng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701" y="1067275"/>
            <a:ext cx="3988000" cy="233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1067278"/>
            <a:ext cx="38460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Indices: </a:t>
            </a:r>
            <a:r>
              <a:rPr b="1" lang="en-US"/>
              <a:t>V</a:t>
            </a:r>
            <a:r>
              <a:rPr lang="en-US"/>
              <a:t>accine </a:t>
            </a:r>
            <a:r>
              <a:rPr b="1" lang="en-US"/>
              <a:t>U</a:t>
            </a:r>
            <a:r>
              <a:rPr lang="en-US"/>
              <a:t>tilization </a:t>
            </a:r>
            <a:r>
              <a:rPr b="1" lang="en-US"/>
              <a:t>I</a:t>
            </a:r>
            <a:r>
              <a:rPr lang="en-US"/>
              <a:t>ndex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2657100"/>
            <a:ext cx="4968875" cy="4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22492" l="0" r="1758" t="0"/>
          <a:stretch/>
        </p:blipFill>
        <p:spPr>
          <a:xfrm>
            <a:off x="457200" y="3838425"/>
            <a:ext cx="4238250" cy="2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975" y="83838"/>
            <a:ext cx="3596525" cy="66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55075" y="5818825"/>
            <a:ext cx="40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Lora Medium"/>
                <a:ea typeface="Lora Medium"/>
                <a:cs typeface="Lora Medium"/>
                <a:sym typeface="Lora Medium"/>
              </a:rPr>
              <a:t>TOP 3 AND BOTTOM 3 SCORING COUNTRIES ON THE </a:t>
            </a:r>
            <a:r>
              <a:rPr b="1" lang="en-US" sz="900">
                <a:latin typeface="Lora"/>
                <a:ea typeface="Lora"/>
                <a:cs typeface="Lora"/>
                <a:sym typeface="Lora"/>
              </a:rPr>
              <a:t>VUI</a:t>
            </a:r>
            <a:r>
              <a:rPr lang="en-US" sz="900">
                <a:latin typeface="Lora Medium"/>
                <a:ea typeface="Lora Medium"/>
                <a:cs typeface="Lora Medium"/>
                <a:sym typeface="Lora Medium"/>
              </a:rPr>
              <a:t>, BASED ON P</a:t>
            </a:r>
            <a:r>
              <a:rPr baseline="-25000" lang="en-US" sz="900">
                <a:latin typeface="Lora Medium"/>
                <a:ea typeface="Lora Medium"/>
                <a:cs typeface="Lora Medium"/>
                <a:sym typeface="Lora Medium"/>
              </a:rPr>
              <a:t>2</a:t>
            </a:r>
            <a:r>
              <a:rPr lang="en-US" sz="900">
                <a:latin typeface="Lora Medium"/>
                <a:ea typeface="Lora Medium"/>
                <a:cs typeface="Lora Medium"/>
                <a:sym typeface="Lora Medium"/>
              </a:rPr>
              <a:t>D, PB, DFV, AND AD</a:t>
            </a:r>
            <a:endParaRPr sz="900"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75" y="2675475"/>
            <a:ext cx="3970051" cy="5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1067278"/>
            <a:ext cx="38460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Indices: </a:t>
            </a:r>
            <a:r>
              <a:rPr b="1" lang="en-US"/>
              <a:t>V</a:t>
            </a:r>
            <a:r>
              <a:rPr lang="en-US"/>
              <a:t>accination </a:t>
            </a:r>
            <a:r>
              <a:rPr b="1" lang="en-US"/>
              <a:t>A</a:t>
            </a:r>
            <a:r>
              <a:rPr lang="en-US"/>
              <a:t>cceleration </a:t>
            </a:r>
            <a:r>
              <a:rPr b="1" lang="en-US"/>
              <a:t>I</a:t>
            </a:r>
            <a:r>
              <a:rPr lang="en-US"/>
              <a:t>ndex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24659" l="0" r="0" t="0"/>
          <a:stretch/>
        </p:blipFill>
        <p:spPr>
          <a:xfrm>
            <a:off x="312375" y="3577825"/>
            <a:ext cx="4623976" cy="23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0526" y="152400"/>
            <a:ext cx="3490018" cy="65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55075" y="5818825"/>
            <a:ext cx="38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Lora Medium"/>
                <a:ea typeface="Lora Medium"/>
                <a:cs typeface="Lora Medium"/>
                <a:sym typeface="Lora Medium"/>
              </a:rPr>
              <a:t>TOP 3 AND BOTTOM 3 SCORING COUNTRIES ON THE </a:t>
            </a:r>
            <a:r>
              <a:rPr b="1" lang="en-US" sz="900">
                <a:latin typeface="Lora"/>
                <a:ea typeface="Lora"/>
                <a:cs typeface="Lora"/>
                <a:sym typeface="Lora"/>
              </a:rPr>
              <a:t>VAI</a:t>
            </a:r>
            <a:r>
              <a:rPr lang="en-US" sz="900">
                <a:latin typeface="Lora Medium"/>
                <a:ea typeface="Lora Medium"/>
                <a:cs typeface="Lora Medium"/>
                <a:sym typeface="Lora Medium"/>
              </a:rPr>
              <a:t>, BASED ON P</a:t>
            </a:r>
            <a:r>
              <a:rPr baseline="-25000" lang="en-US" sz="900">
                <a:latin typeface="Lora Medium"/>
                <a:ea typeface="Lora Medium"/>
                <a:cs typeface="Lora Medium"/>
                <a:sym typeface="Lora Medium"/>
              </a:rPr>
              <a:t>1</a:t>
            </a:r>
            <a:r>
              <a:rPr lang="en-US" sz="900">
                <a:latin typeface="Lora Medium"/>
                <a:ea typeface="Lora Medium"/>
                <a:cs typeface="Lora Medium"/>
                <a:sym typeface="Lora Medium"/>
              </a:rPr>
              <a:t>D, DFV, AND POP</a:t>
            </a:r>
            <a:endParaRPr sz="900"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685800" y="26122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Analysis</a:t>
            </a:r>
            <a:endParaRPr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1067278"/>
            <a:ext cx="40437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Analysis: Index Examination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2572" l="0" r="0" t="0"/>
          <a:stretch/>
        </p:blipFill>
        <p:spPr>
          <a:xfrm>
            <a:off x="4447675" y="279275"/>
            <a:ext cx="4467217" cy="30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13726" l="0" r="0" t="0"/>
          <a:stretch/>
        </p:blipFill>
        <p:spPr>
          <a:xfrm>
            <a:off x="4500900" y="3317850"/>
            <a:ext cx="4374201" cy="30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2451825"/>
            <a:ext cx="37950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VUI/VAI </a:t>
            </a:r>
            <a:r>
              <a:rPr lang="en-US"/>
              <a:t>and P</a:t>
            </a:r>
            <a:r>
              <a:rPr baseline="-25000" lang="en-US"/>
              <a:t>2</a:t>
            </a:r>
            <a:r>
              <a:rPr lang="en-US"/>
              <a:t>D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Low P</a:t>
            </a:r>
            <a:r>
              <a:rPr baseline="-25000" lang="en-US" sz="1800"/>
              <a:t>2</a:t>
            </a:r>
            <a:r>
              <a:rPr lang="en-US" sz="1800"/>
              <a:t>D still have excellent VUI scores.</a:t>
            </a: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Strong early vaccine acceleration </a:t>
            </a:r>
            <a:r>
              <a:rPr lang="en-US" sz="1800"/>
              <a:t>typically</a:t>
            </a:r>
            <a:r>
              <a:rPr lang="en-US" sz="1800"/>
              <a:t> results in excellent vaccine utilization.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Ewan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