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15"/>
  </p:notesMasterIdLst>
  <p:sldIdLst>
    <p:sldId id="256" r:id="rId2"/>
    <p:sldId id="268" r:id="rId3"/>
    <p:sldId id="271" r:id="rId4"/>
    <p:sldId id="259" r:id="rId5"/>
    <p:sldId id="263" r:id="rId6"/>
    <p:sldId id="276" r:id="rId7"/>
    <p:sldId id="274" r:id="rId8"/>
    <p:sldId id="269" r:id="rId9"/>
    <p:sldId id="265" r:id="rId10"/>
    <p:sldId id="267" r:id="rId11"/>
    <p:sldId id="264" r:id="rId12"/>
    <p:sldId id="270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3FF"/>
    <a:srgbClr val="000000"/>
    <a:srgbClr val="FDFF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87" autoAdjust="0"/>
    <p:restoredTop sz="94774" autoAdjust="0"/>
  </p:normalViewPr>
  <p:slideViewPr>
    <p:cSldViewPr snapToGrid="0" snapToObjects="1">
      <p:cViewPr>
        <p:scale>
          <a:sx n="112" d="100"/>
          <a:sy n="112" d="100"/>
        </p:scale>
        <p:origin x="-896" y="-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2559-EFCC-5B48-BE31-3147723617B1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5DDD0-F12B-C946-9611-FFDFFA8B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5DDD0-F12B-C946-9611-FFDFFA8BA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04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88"/>
            <a:ext cx="8229600" cy="353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4808359"/>
            <a:ext cx="278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Christina </a:t>
            </a:r>
            <a:r>
              <a:rPr lang="en-US" sz="1400" dirty="0" smtClean="0">
                <a:solidFill>
                  <a:srgbClr val="FFFFFF"/>
                </a:solidFill>
              </a:rPr>
              <a:t>Koch, UW Madison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922294" y="4808359"/>
            <a:ext cx="131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July</a:t>
            </a:r>
            <a:r>
              <a:rPr lang="en-US" sz="1400" baseline="0" dirty="0" smtClean="0">
                <a:solidFill>
                  <a:srgbClr val="FFFFFF"/>
                </a:solidFill>
              </a:rPr>
              <a:t> 12, 2017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27333" y="4806870"/>
            <a:ext cx="241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</a:rPr>
              <a:t>ARCC / PEARC17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4055"/>
            <a:ext cx="7848600" cy="1445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different </a:t>
            </a:r>
            <a:br>
              <a:rPr lang="en-US" dirty="0" smtClean="0"/>
            </a:br>
            <a:r>
              <a:rPr lang="en-US" dirty="0" smtClean="0"/>
              <a:t>kind of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540482"/>
            <a:ext cx="7637707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Carpentry, Data Carpentry</a:t>
            </a:r>
            <a:r>
              <a:rPr lang="en-US" dirty="0" smtClean="0"/>
              <a:t>, and giving researchers the skills they need to tackle large data and computing challenges</a:t>
            </a:r>
          </a:p>
        </p:txBody>
      </p:sp>
      <p:pic>
        <p:nvPicPr>
          <p:cNvPr id="7" name="Picture 6" descr="Twitter_Logo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510"/>
            <a:ext cx="383343" cy="383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85" y="4574926"/>
            <a:ext cx="414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Feel free to tweet or post slide photos from this talk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Get </a:t>
            </a:r>
            <a:r>
              <a:rPr lang="en-US" dirty="0"/>
              <a:t>I</a:t>
            </a:r>
            <a:r>
              <a:rPr lang="en-US" dirty="0" smtClean="0"/>
              <a:t>nvolved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1392514"/>
            <a:ext cx="2480508" cy="3014561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Host a workshop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363701" y="1392514"/>
            <a:ext cx="2480508" cy="3014561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Become an instructor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206292" y="1392514"/>
            <a:ext cx="2480508" cy="3014561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Become a partner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9208" y="3292633"/>
            <a:ext cx="2378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ACCBF9"/>
                </a:solidFill>
              </a:rPr>
              <a:t>https://software-carpentry.org/workshops/request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200" u="sng" dirty="0">
              <a:solidFill>
                <a:srgbClr val="ACCBF9"/>
              </a:solidFill>
            </a:endParaRPr>
          </a:p>
          <a:p>
            <a:r>
              <a:rPr lang="en-US" sz="1200" u="sng" dirty="0">
                <a:solidFill>
                  <a:srgbClr val="ACCBF9"/>
                </a:solidFill>
              </a:rPr>
              <a:t>http://www.datacarpentry.org/workshops-host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87942" y="3292633"/>
            <a:ext cx="2274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ACCBF9"/>
                </a:solidFill>
              </a:rPr>
              <a:t>http://swcarpentry.github.io/instructor-training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r>
              <a:rPr lang="en-US" sz="1200" u="sng" dirty="0">
                <a:solidFill>
                  <a:srgbClr val="ACCBF9"/>
                </a:solidFill>
              </a:rPr>
              <a:t>https://amy.software-carpentry.org/forms/request_training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32123" y="3189679"/>
            <a:ext cx="23546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ACCBF9"/>
                </a:solidFill>
              </a:rPr>
              <a:t>https://software-carpentry.org/membership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400" u="sng" dirty="0" smtClean="0">
              <a:solidFill>
                <a:srgbClr val="ACCBF9"/>
              </a:solidFill>
            </a:endParaRPr>
          </a:p>
          <a:p>
            <a:r>
              <a:rPr lang="en-US" sz="1200" u="sng" dirty="0">
                <a:solidFill>
                  <a:srgbClr val="ACCBF9"/>
                </a:solidFill>
              </a:rPr>
              <a:t>http://www.datacarpentry.org/partnerships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400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2329387"/>
            <a:ext cx="887430" cy="887430"/>
          </a:xfrm>
          <a:prstGeom prst="rect">
            <a:avLst/>
          </a:prstGeom>
        </p:spPr>
      </p:pic>
      <p:pic>
        <p:nvPicPr>
          <p:cNvPr id="2" name="Picture 1" descr="noun_967953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9" b="32013"/>
          <a:stretch/>
        </p:blipFill>
        <p:spPr>
          <a:xfrm>
            <a:off x="701379" y="2175231"/>
            <a:ext cx="1990403" cy="1129515"/>
          </a:xfrm>
          <a:prstGeom prst="rect">
            <a:avLst/>
          </a:prstGeom>
        </p:spPr>
      </p:pic>
      <p:pic>
        <p:nvPicPr>
          <p:cNvPr id="3" name="Picture 2" descr="noun_865531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90"/>
          <a:stretch/>
        </p:blipFill>
        <p:spPr>
          <a:xfrm>
            <a:off x="6808777" y="2175231"/>
            <a:ext cx="1285523" cy="10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</a:t>
            </a:r>
            <a:r>
              <a:rPr lang="en-US" dirty="0" err="1" smtClean="0"/>
              <a:t>HPCarpentry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about large-scale computing?  Can “Carpentry” principles be applied to create lessons in using high throughput / high performance / large memory systems?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000" dirty="0"/>
              <a:t>Unique </a:t>
            </a:r>
            <a:r>
              <a:rPr lang="en-US" sz="2000" dirty="0" smtClean="0"/>
              <a:t>challenges</a:t>
            </a:r>
            <a:r>
              <a:rPr lang="en-US" sz="2000" dirty="0"/>
              <a:t> </a:t>
            </a:r>
            <a:r>
              <a:rPr lang="en-US" sz="2000" dirty="0" smtClean="0"/>
              <a:t>for this lesson: how to handle a variety of systems, schedulers, and use cases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000" dirty="0" smtClean="0"/>
              <a:t>Lots of interest and initial outlines here: </a:t>
            </a:r>
          </a:p>
          <a:p>
            <a:pPr lvl="1"/>
            <a:r>
              <a:rPr lang="en-US" sz="1800" u="sng" dirty="0">
                <a:solidFill>
                  <a:srgbClr val="ACCBF9"/>
                </a:solidFill>
              </a:rPr>
              <a:t>https://github.com/swcarpentry/hpc-novice</a:t>
            </a:r>
            <a:r>
              <a:rPr lang="en-US" sz="1800" u="sng" dirty="0" smtClean="0">
                <a:solidFill>
                  <a:srgbClr val="ACCBF9"/>
                </a:solidFill>
              </a:rPr>
              <a:t>/ </a:t>
            </a:r>
          </a:p>
          <a:p>
            <a:r>
              <a:rPr lang="en-US" sz="2000" dirty="0" smtClean="0"/>
              <a:t>If interested, join mailing list: </a:t>
            </a:r>
          </a:p>
          <a:p>
            <a:pPr lvl="1"/>
            <a:r>
              <a:rPr lang="en-US" sz="1800" u="sng" dirty="0">
                <a:solidFill>
                  <a:srgbClr val="ACCBF9"/>
                </a:solidFill>
              </a:rPr>
              <a:t>https://groups.google.com/a/carpentries.org/forum/#!forum/hpc-</a:t>
            </a:r>
            <a:r>
              <a:rPr lang="en-US" sz="1800" u="sng" dirty="0" smtClean="0">
                <a:solidFill>
                  <a:srgbClr val="ACCBF9"/>
                </a:solidFill>
              </a:rPr>
              <a:t>discuss </a:t>
            </a:r>
          </a:p>
        </p:txBody>
      </p:sp>
    </p:spTree>
    <p:extLst>
      <p:ext uri="{BB962C8B-B14F-4D97-AF65-F5344CB8AC3E}">
        <p14:creationId xmlns:p14="http://schemas.microsoft.com/office/powerpoint/2010/main" val="263482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further inquires, email ckoch5 (at) </a:t>
            </a:r>
            <a:r>
              <a:rPr lang="en-US" sz="2000" dirty="0" err="1" smtClean="0"/>
              <a:t>wisc</a:t>
            </a:r>
            <a:r>
              <a:rPr lang="en-US" sz="2000" dirty="0" smtClean="0"/>
              <a:t> (dot) </a:t>
            </a:r>
            <a:r>
              <a:rPr lang="en-US" sz="2000" dirty="0" err="1" smtClean="0"/>
              <a:t>edu</a:t>
            </a:r>
            <a:endParaRPr lang="en-US" sz="2000" dirty="0" smtClean="0"/>
          </a:p>
          <a:p>
            <a:r>
              <a:rPr lang="en-US" sz="2000" dirty="0"/>
              <a:t>Slides available at </a:t>
            </a:r>
            <a:r>
              <a:rPr lang="en-US" sz="2000" u="sng" dirty="0">
                <a:solidFill>
                  <a:srgbClr val="FFFFFF"/>
                </a:solidFill>
              </a:rPr>
              <a:t>https://</a:t>
            </a:r>
            <a:r>
              <a:rPr lang="en-US" sz="2000" u="sng" dirty="0" err="1">
                <a:solidFill>
                  <a:srgbClr val="FFFFFF"/>
                </a:solidFill>
              </a:rPr>
              <a:t>speakerdeck.com</a:t>
            </a:r>
            <a:r>
              <a:rPr lang="en-US" sz="2000" u="sng" dirty="0">
                <a:solidFill>
                  <a:srgbClr val="FFFFFF"/>
                </a:solidFill>
              </a:rPr>
              <a:t>/</a:t>
            </a:r>
            <a:r>
              <a:rPr lang="en-US" sz="2000" u="sng" dirty="0" err="1">
                <a:solidFill>
                  <a:srgbClr val="FFFFFF"/>
                </a:solidFill>
              </a:rPr>
              <a:t>christinalk</a:t>
            </a:r>
            <a:r>
              <a:rPr lang="en-US" sz="2000" u="sng" dirty="0">
                <a:solidFill>
                  <a:srgbClr val="FFFFF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80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credits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chemeClr val="bg2"/>
                </a:solidFill>
              </a:rPr>
              <a:t>https://thenounproject.com</a:t>
            </a:r>
            <a:r>
              <a:rPr lang="en-US" sz="1400" b="1" u="sng" dirty="0" smtClean="0">
                <a:solidFill>
                  <a:schemeClr val="bg2"/>
                </a:solidFill>
              </a:rPr>
              <a:t>/</a:t>
            </a:r>
            <a:endParaRPr lang="en-US" sz="1400" b="1" u="sng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Book </a:t>
            </a:r>
            <a:r>
              <a:rPr lang="en-US" sz="1400" dirty="0"/>
              <a:t>by Pumpkin Juice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Mail by </a:t>
            </a:r>
            <a:r>
              <a:rPr lang="en-US" sz="1400" dirty="0" err="1"/>
              <a:t>Kidiladon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Newspaper by </a:t>
            </a:r>
            <a:r>
              <a:rPr lang="en-US" sz="1400" dirty="0" err="1"/>
              <a:t>unlimicon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audience by </a:t>
            </a:r>
            <a:r>
              <a:rPr lang="en-US" sz="1400" dirty="0" err="1"/>
              <a:t>Gan</a:t>
            </a:r>
            <a:r>
              <a:rPr lang="en-US" sz="1400" dirty="0"/>
              <a:t> </a:t>
            </a:r>
            <a:r>
              <a:rPr lang="en-US" sz="1400" dirty="0" err="1"/>
              <a:t>Khoon</a:t>
            </a:r>
            <a:r>
              <a:rPr lang="en-US" sz="1400" dirty="0"/>
              <a:t> Lay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Institution by </a:t>
            </a:r>
            <a:r>
              <a:rPr lang="en-US" sz="1400" dirty="0" err="1"/>
              <a:t>amy</a:t>
            </a:r>
            <a:r>
              <a:rPr lang="en-US" sz="1400" dirty="0"/>
              <a:t> </a:t>
            </a:r>
            <a:r>
              <a:rPr lang="en-US" sz="1400" dirty="0" err="1"/>
              <a:t>morgan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Erlenmeyer Flask by </a:t>
            </a:r>
            <a:r>
              <a:rPr lang="en-US" sz="1400" dirty="0" err="1"/>
              <a:t>Rockicon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house plant by Arthur </a:t>
            </a:r>
            <a:r>
              <a:rPr lang="en-US" sz="1400" dirty="0" err="1"/>
              <a:t>Shlain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atom by Awesome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Table by </a:t>
            </a:r>
            <a:r>
              <a:rPr lang="en-US" sz="1400" dirty="0" err="1"/>
              <a:t>www.mindgraphy.com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code by </a:t>
            </a:r>
            <a:r>
              <a:rPr lang="en-US" sz="1400" dirty="0" err="1"/>
              <a:t>Ananth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  <a:p>
            <a:r>
              <a:rPr lang="en-US" sz="1400" dirty="0"/>
              <a:t>people by Anastasia </a:t>
            </a:r>
            <a:r>
              <a:rPr lang="en-US" sz="1400" dirty="0" err="1"/>
              <a:t>Latysheva</a:t>
            </a:r>
            <a:r>
              <a:rPr lang="en-US" sz="1400" dirty="0"/>
              <a:t> from the Noun </a:t>
            </a:r>
            <a:r>
              <a:rPr lang="en-US" sz="1400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163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208885"/>
            <a:ext cx="2021490" cy="3198190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208885"/>
            <a:ext cx="2034974" cy="3198190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208885"/>
            <a:ext cx="2020886" cy="3198190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6" y="1208885"/>
            <a:ext cx="2011929" cy="3198190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2" y="1484953"/>
            <a:ext cx="1317141" cy="13171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0" y="4548835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* soon to be restructured into a combined organization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8" y="2141750"/>
            <a:ext cx="842157" cy="721580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7" y="1270921"/>
            <a:ext cx="1036287" cy="870829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6" y="2160704"/>
            <a:ext cx="966201" cy="824469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1611053"/>
            <a:ext cx="1043924" cy="909767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8" y="1950549"/>
            <a:ext cx="1023481" cy="851545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5" y="1484953"/>
            <a:ext cx="1663385" cy="340132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1686375"/>
            <a:ext cx="958330" cy="958330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141750"/>
            <a:ext cx="887736" cy="6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Identified needs </a:t>
            </a:r>
          </a:p>
          <a:p>
            <a:pPr lvl="1"/>
            <a:r>
              <a:rPr lang="en-US" dirty="0" smtClean="0"/>
              <a:t>Researchers writing programs without any training in useful “industry-standard” best practices</a:t>
            </a:r>
          </a:p>
          <a:p>
            <a:pPr lvl="1"/>
            <a:r>
              <a:rPr lang="en-US" dirty="0" smtClean="0"/>
              <a:t>Researchers struggling with quantity of data and how to organize, analyze, and otherwise manage it</a:t>
            </a:r>
            <a:endParaRPr lang="en-US" sz="11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Solution </a:t>
            </a:r>
            <a:endParaRPr lang="en-US" dirty="0"/>
          </a:p>
          <a:p>
            <a:pPr lvl="1"/>
            <a:r>
              <a:rPr lang="en-US" dirty="0"/>
              <a:t>2-day, peer-led workshops</a:t>
            </a:r>
          </a:p>
          <a:p>
            <a:pPr lvl="1"/>
            <a:r>
              <a:rPr lang="en-US" dirty="0" smtClean="0"/>
              <a:t>collaboratively </a:t>
            </a:r>
            <a:r>
              <a:rPr lang="en-US" dirty="0"/>
              <a:t>developed </a:t>
            </a:r>
            <a:r>
              <a:rPr lang="en-US" dirty="0" smtClean="0"/>
              <a:t>lesson modules</a:t>
            </a:r>
            <a:endParaRPr lang="en-US" dirty="0"/>
          </a:p>
          <a:p>
            <a:pPr lvl="1"/>
            <a:r>
              <a:rPr lang="en-US" dirty="0" smtClean="0"/>
              <a:t>leveraging </a:t>
            </a:r>
            <a:r>
              <a:rPr lang="en-US" dirty="0"/>
              <a:t>the volunteer efforts of community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emphasis on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Carpentries Philosophy: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and Data Carpentry teach </a:t>
            </a:r>
            <a:r>
              <a:rPr lang="en-US" b="1" dirty="0" smtClean="0"/>
              <a:t>skills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version control, basic programming, command line</a:t>
            </a:r>
          </a:p>
          <a:p>
            <a:pPr lvl="1"/>
            <a:r>
              <a:rPr lang="en-US" dirty="0" smtClean="0"/>
              <a:t>data organization, cleaning, analysis and visualization</a:t>
            </a:r>
          </a:p>
          <a:p>
            <a:r>
              <a:rPr lang="en-US" dirty="0" smtClean="0"/>
              <a:t>Founded on </a:t>
            </a:r>
            <a:r>
              <a:rPr lang="en-US" b="1" dirty="0" smtClean="0"/>
              <a:t>best practices</a:t>
            </a:r>
            <a:endParaRPr lang="en-US" b="1" dirty="0"/>
          </a:p>
          <a:p>
            <a:pPr lvl="1"/>
            <a:r>
              <a:rPr lang="en-US" dirty="0" smtClean="0"/>
              <a:t>building modular code, using data structures, reproducibility</a:t>
            </a:r>
          </a:p>
          <a:p>
            <a:r>
              <a:rPr lang="en-US" dirty="0" smtClean="0"/>
              <a:t>For a </a:t>
            </a:r>
            <a:r>
              <a:rPr lang="en-US" b="1" dirty="0" smtClean="0"/>
              <a:t>research</a:t>
            </a:r>
            <a:r>
              <a:rPr lang="en-US" dirty="0" smtClean="0"/>
              <a:t> audience</a:t>
            </a:r>
          </a:p>
          <a:p>
            <a:pPr lvl="1"/>
            <a:r>
              <a:rPr lang="en-US" dirty="0" smtClean="0"/>
              <a:t>Emphasis is not advanced, enterprise workflows or tools, but basic “toolbox” skills for everyday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Carpentries Philosophy: Method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31227" y="3391221"/>
            <a:ext cx="1336412" cy="13362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Peer-led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42760" y="3006881"/>
            <a:ext cx="1581207" cy="1565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8631" y="1809194"/>
            <a:ext cx="1380680" cy="13201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42760" y="1195687"/>
            <a:ext cx="1782633" cy="16766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 exercises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07773" y="1133070"/>
            <a:ext cx="1336412" cy="13362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Sticky Notes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24176" y="1133070"/>
            <a:ext cx="1666647" cy="16162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feedback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29517" y="2033993"/>
            <a:ext cx="1885910" cy="18705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22617" y="3391221"/>
            <a:ext cx="1336412" cy="13362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 of conduct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5449559" y="2978871"/>
            <a:ext cx="1553660" cy="14882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Inclusive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91552" y="1485366"/>
            <a:ext cx="2064839" cy="20079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Research-based pedagogy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Carpentries: “Broader Impacts”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68412"/>
            <a:ext cx="2034555" cy="18590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Build local community around computing and data skills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4519" y="1168412"/>
            <a:ext cx="1849731" cy="1756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Build local community of well-trained instructors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7040" y="1168412"/>
            <a:ext cx="2060973" cy="23421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Provide researchers with transferable skills in programming, data analysis, and teaching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0647" y="2267730"/>
            <a:ext cx="1849731" cy="2288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Adapt lesson materials for </a:t>
            </a:r>
            <a:r>
              <a:rPr lang="en-US" dirty="0" smtClean="0"/>
              <a:t>courses </a:t>
            </a:r>
            <a:r>
              <a:rPr lang="en-US" dirty="0"/>
              <a:t>or </a:t>
            </a:r>
            <a:r>
              <a:rPr lang="en-US" dirty="0" smtClean="0"/>
              <a:t>trainings; jump start course creation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84519" y="3027421"/>
            <a:ext cx="1849731" cy="15291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oneself more attractive job (faculty) </a:t>
            </a:r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0647" y="1168412"/>
            <a:ext cx="1849731" cy="101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Meet others in similar roles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7040" y="3590296"/>
            <a:ext cx="2060973" cy="966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Discover job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3103885"/>
            <a:ext cx="2034555" cy="1452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Promote open, </a:t>
            </a:r>
          </a:p>
          <a:p>
            <a:pPr algn="ctr">
              <a:lnSpc>
                <a:spcPct val="120000"/>
              </a:lnSpc>
            </a:pPr>
            <a:r>
              <a:rPr lang="en-US" dirty="0" smtClean="0"/>
              <a:t>reproducible,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Carpentries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community with many ways to engage</a:t>
            </a:r>
          </a:p>
          <a:p>
            <a:pPr lvl="1"/>
            <a:r>
              <a:rPr lang="en-US" dirty="0" smtClean="0"/>
              <a:t>Hosting workshops, teaching, helping, developing lessons, mentoring others, sharing expertise</a:t>
            </a:r>
          </a:p>
          <a:p>
            <a:r>
              <a:rPr lang="en-US" dirty="0" smtClean="0"/>
              <a:t>Two major lesson stacks + more coming</a:t>
            </a:r>
          </a:p>
          <a:p>
            <a:r>
              <a:rPr lang="en-US" dirty="0" smtClean="0"/>
              <a:t>Instructor training on how to teach more effectively</a:t>
            </a:r>
          </a:p>
          <a:p>
            <a:r>
              <a:rPr lang="en-US" dirty="0" smtClean="0"/>
              <a:t>Can get help organizing or self-organize workshops</a:t>
            </a:r>
          </a:p>
          <a:p>
            <a:r>
              <a:rPr lang="en-US" dirty="0" smtClean="0"/>
              <a:t>In the past 5 years, more than 1,100 workshops of 28,000+ learners in over 40 countries</a:t>
            </a:r>
          </a:p>
        </p:txBody>
      </p:sp>
    </p:spTree>
    <p:extLst>
      <p:ext uri="{BB962C8B-B14F-4D97-AF65-F5344CB8AC3E}">
        <p14:creationId xmlns:p14="http://schemas.microsoft.com/office/powerpoint/2010/main" val="10892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could “the carpentries” help you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b="1" dirty="0" smtClean="0"/>
              <a:t>your</a:t>
            </a:r>
            <a:r>
              <a:rPr lang="en-US" dirty="0" smtClean="0"/>
              <a:t> institution?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Learn </a:t>
            </a:r>
            <a:r>
              <a:rPr lang="en-US" dirty="0"/>
              <a:t>M</a:t>
            </a:r>
            <a:r>
              <a:rPr lang="en-US" dirty="0" smtClean="0"/>
              <a:t>ore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1392514"/>
            <a:ext cx="2480508" cy="3014561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Look at lessons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379002" y="1392514"/>
            <a:ext cx="2480508" cy="3014561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Follow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206292" y="1392514"/>
            <a:ext cx="2480508" cy="3014561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Join </a:t>
            </a:r>
          </a:p>
          <a:p>
            <a:pPr algn="ctr"/>
            <a:r>
              <a:rPr lang="en-US" sz="2400" dirty="0" smtClean="0"/>
              <a:t>email lists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9208" y="3304746"/>
            <a:ext cx="2378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ACCBF9"/>
                </a:solidFill>
              </a:rPr>
              <a:t>https://software-carpentry.org/</a:t>
            </a:r>
            <a:r>
              <a:rPr lang="en-US" sz="1200" u="sng" dirty="0" smtClean="0">
                <a:solidFill>
                  <a:srgbClr val="ACCBF9"/>
                </a:solidFill>
              </a:rPr>
              <a:t>lessons </a:t>
            </a:r>
          </a:p>
          <a:p>
            <a:endParaRPr lang="en-US" sz="1200" u="sng" dirty="0" smtClean="0">
              <a:solidFill>
                <a:srgbClr val="ACCBF9"/>
              </a:solidFill>
            </a:endParaRPr>
          </a:p>
          <a:p>
            <a:r>
              <a:rPr lang="en-US" sz="1200" u="sng" dirty="0">
                <a:solidFill>
                  <a:srgbClr val="ACCBF9"/>
                </a:solidFill>
              </a:rPr>
              <a:t>http://www.datacarpentry.org/lessons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  <a:endParaRPr lang="en-US" sz="1200" u="sng" dirty="0">
              <a:solidFill>
                <a:srgbClr val="ACCBF9"/>
              </a:solidFill>
            </a:endParaRP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1683" y="2911855"/>
            <a:ext cx="24805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rgbClr val="ACCBF9"/>
                </a:solidFill>
              </a:rPr>
              <a:t>https://twitter.com/swcarpentry</a:t>
            </a:r>
          </a:p>
          <a:p>
            <a:r>
              <a:rPr lang="en-US" sz="1200" u="sng" dirty="0">
                <a:solidFill>
                  <a:srgbClr val="ACCBF9"/>
                </a:solidFill>
              </a:rPr>
              <a:t>https://software-carpentry.org/blog/</a:t>
            </a:r>
          </a:p>
          <a:p>
            <a:endParaRPr lang="en-US" sz="1200" u="sng" dirty="0" smtClean="0">
              <a:solidFill>
                <a:srgbClr val="ACCBF9"/>
              </a:solidFill>
            </a:endParaRPr>
          </a:p>
          <a:p>
            <a:r>
              <a:rPr lang="en-US" sz="1200" u="sng" dirty="0" smtClean="0">
                <a:solidFill>
                  <a:srgbClr val="ACCBF9"/>
                </a:solidFill>
              </a:rPr>
              <a:t>https://twitter.com/datacarpentry</a:t>
            </a:r>
          </a:p>
          <a:p>
            <a:r>
              <a:rPr lang="en-US" sz="1200" u="sng" dirty="0" smtClean="0">
                <a:solidFill>
                  <a:srgbClr val="ACCBF9"/>
                </a:solidFill>
              </a:rPr>
              <a:t>http</a:t>
            </a:r>
            <a:r>
              <a:rPr lang="en-US" sz="1200" u="sng" dirty="0">
                <a:solidFill>
                  <a:srgbClr val="ACCBF9"/>
                </a:solidFill>
              </a:rPr>
              <a:t>://www.datacarpentry.org/blog</a:t>
            </a:r>
            <a:r>
              <a:rPr lang="en-US" sz="1200" u="sng" dirty="0" smtClean="0">
                <a:solidFill>
                  <a:srgbClr val="ACCBF9"/>
                </a:solidFill>
              </a:rPr>
              <a:t>/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3689" y="3367277"/>
            <a:ext cx="2383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ACCBF9"/>
                </a:solidFill>
              </a:rPr>
              <a:t>http://eepurl.com/cfODMH </a:t>
            </a:r>
          </a:p>
          <a:p>
            <a:endParaRPr lang="en-US" sz="1200" u="sng" dirty="0" smtClean="0">
              <a:solidFill>
                <a:srgbClr val="ACCBF9"/>
              </a:solidFill>
            </a:endParaRPr>
          </a:p>
          <a:p>
            <a:r>
              <a:rPr lang="en-US" sz="1200" u="sng" dirty="0">
                <a:solidFill>
                  <a:srgbClr val="ACCBF9"/>
                </a:solidFill>
              </a:rPr>
              <a:t>http://lists.software-carpentry.org/listinfo/</a:t>
            </a:r>
            <a:r>
              <a:rPr lang="en-US" sz="1200" u="sng" dirty="0" smtClean="0">
                <a:solidFill>
                  <a:srgbClr val="ACCBF9"/>
                </a:solidFill>
              </a:rPr>
              <a:t>discuss </a:t>
            </a:r>
            <a:endParaRPr lang="en-US" sz="1200" u="sng" dirty="0">
              <a:solidFill>
                <a:srgbClr val="ACCBF9"/>
              </a:solidFill>
            </a:endParaRPr>
          </a:p>
        </p:txBody>
      </p:sp>
      <p:pic>
        <p:nvPicPr>
          <p:cNvPr id="21" name="Picture 20" descr="noun_62123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2"/>
          <a:stretch/>
        </p:blipFill>
        <p:spPr>
          <a:xfrm>
            <a:off x="1108938" y="2308704"/>
            <a:ext cx="1166945" cy="920226"/>
          </a:xfrm>
          <a:prstGeom prst="rect">
            <a:avLst/>
          </a:prstGeom>
        </p:spPr>
      </p:pic>
      <p:pic>
        <p:nvPicPr>
          <p:cNvPr id="22" name="Picture 21" descr="noun_993037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78"/>
          <a:stretch/>
        </p:blipFill>
        <p:spPr>
          <a:xfrm>
            <a:off x="6713995" y="2230069"/>
            <a:ext cx="1459448" cy="1118254"/>
          </a:xfrm>
          <a:prstGeom prst="rect">
            <a:avLst/>
          </a:prstGeom>
        </p:spPr>
      </p:pic>
      <p:pic>
        <p:nvPicPr>
          <p:cNvPr id="23" name="Picture 22" descr="Twitter_Logo_White_On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63" y="1983673"/>
            <a:ext cx="928181" cy="928181"/>
          </a:xfrm>
          <a:prstGeom prst="rect">
            <a:avLst/>
          </a:prstGeom>
        </p:spPr>
      </p:pic>
      <p:pic>
        <p:nvPicPr>
          <p:cNvPr id="24" name="Picture 23" descr="noun_960820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09"/>
          <a:stretch/>
        </p:blipFill>
        <p:spPr>
          <a:xfrm>
            <a:off x="4571944" y="2066945"/>
            <a:ext cx="825723" cy="6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13425</TotalTime>
  <Words>753</Words>
  <Application>Microsoft Macintosh PowerPoint</Application>
  <PresentationFormat>On-screen Show (16:9)</PresentationFormat>
  <Paragraphs>112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 different  kind of Carpentry</vt:lpstr>
      <vt:lpstr>What are Software and Data Carpentry?</vt:lpstr>
      <vt:lpstr>Filling the Gaps</vt:lpstr>
      <vt:lpstr>Carpentries Philosophy: Content</vt:lpstr>
      <vt:lpstr>Carpentries Philosophy: Method</vt:lpstr>
      <vt:lpstr>Carpentries: “Broader Impacts”</vt:lpstr>
      <vt:lpstr>The Current Carpentries</vt:lpstr>
      <vt:lpstr>How could “the carpentries” help you at your institution?</vt:lpstr>
      <vt:lpstr>Next Steps: Learn More</vt:lpstr>
      <vt:lpstr>Next Steps: Get Involved</vt:lpstr>
      <vt:lpstr>Next Steps: HPCarpentry?</vt:lpstr>
      <vt:lpstr>Questions?</vt:lpstr>
      <vt:lpstr>Icon credits</vt:lpstr>
    </vt:vector>
  </TitlesOfParts>
  <Company>CHTC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Koch</dc:creator>
  <cp:lastModifiedBy>Christina Koch</cp:lastModifiedBy>
  <cp:revision>247</cp:revision>
  <dcterms:created xsi:type="dcterms:W3CDTF">2017-07-02T01:24:34Z</dcterms:created>
  <dcterms:modified xsi:type="dcterms:W3CDTF">2017-07-12T19:10:20Z</dcterms:modified>
</cp:coreProperties>
</file>