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5" r:id="rId8"/>
    <p:sldId id="268" r:id="rId9"/>
    <p:sldId id="269" r:id="rId10"/>
    <p:sldId id="266"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0" autoAdjust="0"/>
    <p:restoredTop sz="94660"/>
  </p:normalViewPr>
  <p:slideViewPr>
    <p:cSldViewPr snapToGrid="0">
      <p:cViewPr varScale="1">
        <p:scale>
          <a:sx n="91" d="100"/>
          <a:sy n="91" d="100"/>
        </p:scale>
        <p:origin x="66"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finance.yahoo.com/quote/LTC-USD?p=LTC-USD&amp;.tsrc=fin-srch" TargetMode="External"/><Relationship Id="rId2" Type="http://schemas.openxmlformats.org/officeDocument/2006/relationships/hyperlink" Target="https://finance.yahoo.com/quote/BTC-USD?p=BTC-USD&amp;.tsrc=fin-srch" TargetMode="External"/><Relationship Id="rId1" Type="http://schemas.openxmlformats.org/officeDocument/2006/relationships/slideLayout" Target="../slideLayouts/slideLayout4.xml"/><Relationship Id="rId6" Type="http://schemas.openxmlformats.org/officeDocument/2006/relationships/hyperlink" Target="https://finance.yahoo.com/quote/ETH-USD?p=ETH-USD&amp;.tsrc=fin-srch" TargetMode="External"/><Relationship Id="rId5" Type="http://schemas.openxmlformats.org/officeDocument/2006/relationships/hyperlink" Target="https://finance.yahoo.com/quote/DOGE-USD?p=DOGE-USD&amp;.tsrc=fin-srch" TargetMode="External"/><Relationship Id="rId4" Type="http://schemas.openxmlformats.org/officeDocument/2006/relationships/hyperlink" Target="https://finance.yahoo.com/quote/XRP-USD?p=XRP-USD&amp;.tsrc=fin-srch"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facebook.github.io/prophet/" TargetMode="External"/><Relationship Id="rId3" Type="http://schemas.openxmlformats.org/officeDocument/2006/relationships/hyperlink" Target="https://www.youtube.com/watch?v=HqGlkACB3rg&amp;t=612s" TargetMode="External"/><Relationship Id="rId7" Type="http://schemas.openxmlformats.org/officeDocument/2006/relationships/hyperlink" Target="https://www.kaggle.com/itoeiji/deep-reinforcement-learning-on-stock-data" TargetMode="External"/><Relationship Id="rId2" Type="http://schemas.openxmlformats.org/officeDocument/2006/relationships/hyperlink" Target="https://www.youtube.com/watch?v=57qAxRV577c&amp;t=332s" TargetMode="External"/><Relationship Id="rId1" Type="http://schemas.openxmlformats.org/officeDocument/2006/relationships/slideLayout" Target="../slideLayouts/slideLayout4.xml"/><Relationship Id="rId6" Type="http://schemas.openxmlformats.org/officeDocument/2006/relationships/hyperlink" Target="https://www.youtube.com/watch?v=ftMq5ps503w&amp;t=353s" TargetMode="External"/><Relationship Id="rId5" Type="http://schemas.openxmlformats.org/officeDocument/2006/relationships/hyperlink" Target="https://www.youtube.com/watch?v=SSu00IRRraY&amp;t=344s" TargetMode="External"/><Relationship Id="rId4" Type="http://schemas.openxmlformats.org/officeDocument/2006/relationships/hyperlink" Target="https://www.youtube.com/watch?v=oyL99oa6gf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681529" cy="3932903"/>
          </a:xfrm>
        </p:spPr>
        <p:txBody>
          <a:bodyPr>
            <a:normAutofit fontScale="90000"/>
          </a:bodyPr>
          <a:lstStyle/>
          <a:p>
            <a:r>
              <a:rPr lang="en-US" sz="8000" dirty="0"/>
              <a:t>Crypto Data Visualization/Statistical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Sera Biju</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Limitations</a:t>
            </a:r>
          </a:p>
        </p:txBody>
      </p:sp>
      <p:sp>
        <p:nvSpPr>
          <p:cNvPr id="3" name="TextBox 2">
            <a:extLst>
              <a:ext uri="{FF2B5EF4-FFF2-40B4-BE49-F238E27FC236}">
                <a16:creationId xmlns:a16="http://schemas.microsoft.com/office/drawing/2014/main" id="{F189E87D-E386-40BF-8CD7-173A32691C31}"/>
              </a:ext>
            </a:extLst>
          </p:cNvPr>
          <p:cNvSpPr txBox="1"/>
          <p:nvPr/>
        </p:nvSpPr>
        <p:spPr>
          <a:xfrm>
            <a:off x="1097281" y="2280745"/>
            <a:ext cx="8824486" cy="1477328"/>
          </a:xfrm>
          <a:prstGeom prst="rect">
            <a:avLst/>
          </a:prstGeom>
          <a:noFill/>
        </p:spPr>
        <p:txBody>
          <a:bodyPr wrap="square" rtlCol="0">
            <a:spAutoFit/>
          </a:bodyPr>
          <a:lstStyle/>
          <a:p>
            <a:r>
              <a:rPr lang="en-US" dirty="0"/>
              <a:t>Current limitations on whether statistical analysis may assist in whether to buy crypto or not will be our current concern, and which form of crypto is the safest bet is another concern. This is mainly a statistical analysis over data from 5 years. Using deep learning and ML algorithms may be another addition to the project that could fairly predict these crypto prices more effectively.</a:t>
            </a:r>
          </a:p>
        </p:txBody>
      </p:sp>
    </p:spTree>
    <p:extLst>
      <p:ext uri="{BB962C8B-B14F-4D97-AF65-F5344CB8AC3E}">
        <p14:creationId xmlns:p14="http://schemas.microsoft.com/office/powerpoint/2010/main" val="198085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9E146FB5-0989-4A01-85AF-D4451738F5E2}"/>
              </a:ext>
            </a:extLst>
          </p:cNvPr>
          <p:cNvSpPr>
            <a:spLocks noGrp="1"/>
          </p:cNvSpPr>
          <p:nvPr>
            <p:ph sz="half" idx="1"/>
          </p:nvPr>
        </p:nvSpPr>
        <p:spPr>
          <a:xfrm>
            <a:off x="509751" y="2023240"/>
            <a:ext cx="11293365" cy="4120057"/>
          </a:xfrm>
        </p:spPr>
        <p:txBody>
          <a:bodyPr>
            <a:normAutofit/>
          </a:bodyPr>
          <a:lstStyle/>
          <a:p>
            <a:r>
              <a:rPr lang="en-US" dirty="0" err="1"/>
              <a:t>DataSets</a:t>
            </a:r>
            <a:r>
              <a:rPr lang="en-US" dirty="0"/>
              <a:t>:</a:t>
            </a:r>
          </a:p>
          <a:p>
            <a:r>
              <a:rPr lang="en-US" dirty="0"/>
              <a:t>Yahoo Finance Bitcoin - </a:t>
            </a:r>
            <a:r>
              <a:rPr lang="en-US" dirty="0">
                <a:hlinkClick r:id="rId2"/>
              </a:rPr>
              <a:t>https://finance.yahoo.com/quote/BTC-USD?p=BTC-USD&amp;.tsrc=fin-srch</a:t>
            </a:r>
            <a:endParaRPr lang="en-US" dirty="0"/>
          </a:p>
          <a:p>
            <a:r>
              <a:rPr lang="en-US" dirty="0"/>
              <a:t>Yahoo Finance Litecoin - </a:t>
            </a:r>
            <a:r>
              <a:rPr lang="en-US" dirty="0">
                <a:hlinkClick r:id="rId3"/>
              </a:rPr>
              <a:t>https://finance.yahoo.com/quote/LTC-USD?p=LTC-USD&amp;.tsrc=fin-srch</a:t>
            </a:r>
            <a:endParaRPr lang="en-US" dirty="0"/>
          </a:p>
          <a:p>
            <a:r>
              <a:rPr lang="en-US" dirty="0"/>
              <a:t>Yahoo Finance Ripple - </a:t>
            </a:r>
            <a:r>
              <a:rPr lang="en-US" dirty="0">
                <a:hlinkClick r:id="rId4"/>
              </a:rPr>
              <a:t>https://finance.yahoo.com/quote/XRP-USD?p=XRP-USD&amp;.tsrc=fin-srchYahoo Finance</a:t>
            </a:r>
            <a:endParaRPr lang="en-US" dirty="0"/>
          </a:p>
          <a:p>
            <a:r>
              <a:rPr lang="en-US" dirty="0"/>
              <a:t>Dogecoin - </a:t>
            </a:r>
            <a:r>
              <a:rPr lang="en-US" dirty="0">
                <a:hlinkClick r:id="rId5"/>
              </a:rPr>
              <a:t>https://finance.yahoo.com/quote/DOGE-USD?p=DOGE-USD&amp;.tsrc=fin-srchYahoo Finance</a:t>
            </a:r>
            <a:endParaRPr lang="en-US" dirty="0"/>
          </a:p>
          <a:p>
            <a:r>
              <a:rPr lang="en-US" dirty="0"/>
              <a:t>Ethereum- </a:t>
            </a:r>
            <a:r>
              <a:rPr lang="en-US" dirty="0">
                <a:hlinkClick r:id="rId6"/>
              </a:rPr>
              <a:t>https://finance.yahoo.com/quote/ETH-USD?p=ETH-USD&amp;.tsrc=fin-srch</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57724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9E146FB5-0989-4A01-85AF-D4451738F5E2}"/>
              </a:ext>
            </a:extLst>
          </p:cNvPr>
          <p:cNvSpPr>
            <a:spLocks noGrp="1"/>
          </p:cNvSpPr>
          <p:nvPr>
            <p:ph sz="half" idx="1"/>
          </p:nvPr>
        </p:nvSpPr>
        <p:spPr>
          <a:xfrm>
            <a:off x="509751" y="2023240"/>
            <a:ext cx="11293365" cy="4120057"/>
          </a:xfrm>
        </p:spPr>
        <p:txBody>
          <a:bodyPr>
            <a:normAutofit/>
          </a:bodyPr>
          <a:lstStyle/>
          <a:p>
            <a:r>
              <a:rPr lang="en-US" dirty="0"/>
              <a:t>Python Tutorials and Crypto/Stock Information:</a:t>
            </a:r>
          </a:p>
          <a:p>
            <a:r>
              <a:rPr lang="en-US" sz="1800" dirty="0">
                <a:hlinkClick r:id="rId2"/>
              </a:rPr>
              <a:t>Stock Market Analysis with Pandas Python Programming | Python # 6</a:t>
            </a:r>
            <a:endParaRPr lang="en-US" sz="1800" dirty="0"/>
          </a:p>
          <a:p>
            <a:r>
              <a:rPr lang="en-US" sz="1800" dirty="0">
                <a:hlinkClick r:id="rId3"/>
              </a:rPr>
              <a:t>Analyzing Cryptocurrencies in Python</a:t>
            </a:r>
            <a:endParaRPr lang="en-US" sz="1800" dirty="0"/>
          </a:p>
          <a:p>
            <a:pPr algn="l"/>
            <a:r>
              <a:rPr lang="en-US" sz="1800" b="0" i="0" dirty="0">
                <a:effectLst/>
                <a:hlinkClick r:id="rId4"/>
              </a:rPr>
              <a:t>Data Science with cryptocurrencies - Analysis &amp; Prediction using Python</a:t>
            </a:r>
            <a:endParaRPr lang="en-US" sz="1800" b="0" i="0" dirty="0">
              <a:effectLst/>
            </a:endParaRPr>
          </a:p>
          <a:p>
            <a:pPr algn="l"/>
            <a:r>
              <a:rPr lang="en-US" sz="1800" b="0" i="0" dirty="0">
                <a:effectLst/>
                <a:hlinkClick r:id="rId5"/>
              </a:rPr>
              <a:t>Predicting Stock Prices - Learn Python for Data Science #4</a:t>
            </a:r>
            <a:endParaRPr lang="en-US" sz="1800" b="0" i="0" dirty="0">
              <a:effectLst/>
            </a:endParaRPr>
          </a:p>
          <a:p>
            <a:r>
              <a:rPr lang="en-US" sz="1800" dirty="0">
                <a:hlinkClick r:id="rId6"/>
              </a:rPr>
              <a:t>How to Predict Stock Prices Easily - Intro to Deep Learning #7</a:t>
            </a:r>
            <a:endParaRPr lang="en-US" sz="1800" dirty="0"/>
          </a:p>
          <a:p>
            <a:r>
              <a:rPr lang="en-US" sz="1800" dirty="0">
                <a:hlinkClick r:id="rId7"/>
              </a:rPr>
              <a:t>Deep Reinforcement Learning on Stock Data</a:t>
            </a:r>
            <a:endParaRPr lang="en-US" sz="1800" dirty="0"/>
          </a:p>
          <a:p>
            <a:r>
              <a:rPr lang="en-US" sz="1800" dirty="0">
                <a:hlinkClick r:id="rId8"/>
              </a:rPr>
              <a:t>Facebook Opensource – fbprophet()</a:t>
            </a:r>
            <a:endParaRPr lang="en-US" sz="1800" dirty="0"/>
          </a:p>
        </p:txBody>
      </p:sp>
    </p:spTree>
    <p:extLst>
      <p:ext uri="{BB962C8B-B14F-4D97-AF65-F5344CB8AC3E}">
        <p14:creationId xmlns:p14="http://schemas.microsoft.com/office/powerpoint/2010/main" val="40661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16732E-8FD5-48B5-91EA-6BBF64187DFC}"/>
              </a:ext>
            </a:extLst>
          </p:cNvPr>
          <p:cNvSpPr>
            <a:spLocks noGrp="1"/>
          </p:cNvSpPr>
          <p:nvPr>
            <p:ph type="pic" idx="1"/>
          </p:nvPr>
        </p:nvSpPr>
        <p:spPr/>
      </p:sp>
      <p:sp>
        <p:nvSpPr>
          <p:cNvPr id="3" name="Title 2">
            <a:extLst>
              <a:ext uri="{FF2B5EF4-FFF2-40B4-BE49-F238E27FC236}">
                <a16:creationId xmlns:a16="http://schemas.microsoft.com/office/drawing/2014/main" id="{9F0A3219-5ABD-40C8-A922-FF324E57BD8F}"/>
              </a:ext>
            </a:extLst>
          </p:cNvPr>
          <p:cNvSpPr>
            <a:spLocks noGrp="1"/>
          </p:cNvSpPr>
          <p:nvPr>
            <p:ph type="title"/>
          </p:nvPr>
        </p:nvSpPr>
        <p:spPr/>
        <p:txBody>
          <a:bodyPr/>
          <a:lstStyle/>
          <a:p>
            <a:r>
              <a:rPr lang="en-US" dirty="0"/>
              <a:t>Research Question</a:t>
            </a:r>
          </a:p>
        </p:txBody>
      </p:sp>
      <p:sp>
        <p:nvSpPr>
          <p:cNvPr id="4" name="Text Placeholder 3">
            <a:extLst>
              <a:ext uri="{FF2B5EF4-FFF2-40B4-BE49-F238E27FC236}">
                <a16:creationId xmlns:a16="http://schemas.microsoft.com/office/drawing/2014/main" id="{FE021567-9904-4DAA-96D3-DEABC594FC85}"/>
              </a:ext>
            </a:extLst>
          </p:cNvPr>
          <p:cNvSpPr>
            <a:spLocks noGrp="1"/>
          </p:cNvSpPr>
          <p:nvPr>
            <p:ph type="body" sz="half" idx="2"/>
          </p:nvPr>
        </p:nvSpPr>
        <p:spPr>
          <a:xfrm>
            <a:off x="373117" y="2634952"/>
            <a:ext cx="10306654" cy="1507366"/>
          </a:xfrm>
        </p:spPr>
        <p:txBody>
          <a:bodyPr>
            <a:normAutofit/>
          </a:bodyPr>
          <a:lstStyle/>
          <a:p>
            <a:r>
              <a:rPr lang="en-US" sz="2800" dirty="0">
                <a:solidFill>
                  <a:schemeClr val="tx2"/>
                </a:solidFill>
              </a:rPr>
              <a:t>Can we use crypto data to see if we can estimate the potential rise and fall using correlation and statistical analysis? Can help individuals predict what currency they should invest in?</a:t>
            </a:r>
          </a:p>
        </p:txBody>
      </p:sp>
    </p:spTree>
    <p:extLst>
      <p:ext uri="{BB962C8B-B14F-4D97-AF65-F5344CB8AC3E}">
        <p14:creationId xmlns:p14="http://schemas.microsoft.com/office/powerpoint/2010/main" val="359722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Description of Data Set</a:t>
            </a:r>
          </a:p>
        </p:txBody>
      </p:sp>
      <p:sp>
        <p:nvSpPr>
          <p:cNvPr id="3" name="Content Placeholder 2">
            <a:extLst>
              <a:ext uri="{FF2B5EF4-FFF2-40B4-BE49-F238E27FC236}">
                <a16:creationId xmlns:a16="http://schemas.microsoft.com/office/drawing/2014/main" id="{9E146FB5-0989-4A01-85AF-D4451738F5E2}"/>
              </a:ext>
            </a:extLst>
          </p:cNvPr>
          <p:cNvSpPr>
            <a:spLocks noGrp="1"/>
          </p:cNvSpPr>
          <p:nvPr>
            <p:ph sz="half" idx="1"/>
          </p:nvPr>
        </p:nvSpPr>
        <p:spPr>
          <a:xfrm>
            <a:off x="1350578" y="2005286"/>
            <a:ext cx="9884981" cy="3822700"/>
          </a:xfrm>
        </p:spPr>
        <p:txBody>
          <a:bodyPr>
            <a:normAutofit lnSpcReduction="10000"/>
          </a:bodyPr>
          <a:lstStyle/>
          <a:p>
            <a:r>
              <a:rPr lang="en-US" dirty="0"/>
              <a:t>The current data set will be looking over the data of 5 cryptocurrencies over the span of the last 5 years</a:t>
            </a:r>
            <a:r>
              <a:rPr lang="en-US" i="1" dirty="0"/>
              <a:t>. (This active data set taken directly from Yahoo finances). </a:t>
            </a:r>
            <a:r>
              <a:rPr lang="en-US" dirty="0"/>
              <a:t>We will be using the adjusted closing price since this will consider corporate actions such as dividends and splits changing the value of currency. </a:t>
            </a:r>
            <a:endParaRPr lang="en-US" i="1" dirty="0"/>
          </a:p>
          <a:p>
            <a:pPr>
              <a:buFont typeface="Wingdings" panose="05000000000000000000" pitchFamily="2" charset="2"/>
              <a:buChar char="v"/>
            </a:pPr>
            <a:r>
              <a:rPr lang="en-US" dirty="0"/>
              <a:t> Dogecoin</a:t>
            </a:r>
          </a:p>
          <a:p>
            <a:pPr>
              <a:buFont typeface="Wingdings" panose="05000000000000000000" pitchFamily="2" charset="2"/>
              <a:buChar char="v"/>
            </a:pPr>
            <a:r>
              <a:rPr lang="en-US" dirty="0"/>
              <a:t> Ripple</a:t>
            </a:r>
          </a:p>
          <a:p>
            <a:pPr>
              <a:buFont typeface="Wingdings" panose="05000000000000000000" pitchFamily="2" charset="2"/>
              <a:buChar char="v"/>
            </a:pPr>
            <a:r>
              <a:rPr lang="en-US" dirty="0"/>
              <a:t> Bitcoin</a:t>
            </a:r>
          </a:p>
          <a:p>
            <a:pPr>
              <a:buFont typeface="Wingdings" panose="05000000000000000000" pitchFamily="2" charset="2"/>
              <a:buChar char="v"/>
            </a:pPr>
            <a:r>
              <a:rPr lang="en-US" dirty="0"/>
              <a:t> Ethereum </a:t>
            </a:r>
          </a:p>
          <a:p>
            <a:pPr>
              <a:buFont typeface="Wingdings" panose="05000000000000000000" pitchFamily="2" charset="2"/>
              <a:buChar char="v"/>
            </a:pPr>
            <a:r>
              <a:rPr lang="en-US" dirty="0"/>
              <a:t> Litecoin</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419264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Python Tools/Resources</a:t>
            </a:r>
          </a:p>
        </p:txBody>
      </p:sp>
      <p:sp>
        <p:nvSpPr>
          <p:cNvPr id="3" name="Content Placeholder 2">
            <a:extLst>
              <a:ext uri="{FF2B5EF4-FFF2-40B4-BE49-F238E27FC236}">
                <a16:creationId xmlns:a16="http://schemas.microsoft.com/office/drawing/2014/main" id="{9E146FB5-0989-4A01-85AF-D4451738F5E2}"/>
              </a:ext>
            </a:extLst>
          </p:cNvPr>
          <p:cNvSpPr>
            <a:spLocks noGrp="1"/>
          </p:cNvSpPr>
          <p:nvPr>
            <p:ph sz="half" idx="1"/>
          </p:nvPr>
        </p:nvSpPr>
        <p:spPr>
          <a:xfrm>
            <a:off x="1350578" y="2005286"/>
            <a:ext cx="10058400" cy="3822700"/>
          </a:xfrm>
        </p:spPr>
        <p:txBody>
          <a:bodyPr>
            <a:normAutofit/>
          </a:bodyPr>
          <a:lstStyle/>
          <a:p>
            <a:r>
              <a:rPr lang="en-US" dirty="0"/>
              <a:t>These are python tools I have implemented within my project to display the crypto analysis portfolio.</a:t>
            </a:r>
          </a:p>
          <a:p>
            <a:pPr>
              <a:buFont typeface="Wingdings" panose="05000000000000000000" pitchFamily="2" charset="2"/>
              <a:buChar char="v"/>
            </a:pPr>
            <a:r>
              <a:rPr lang="en-US" dirty="0"/>
              <a:t> Pandas Data Reader– to collect the data from yahoo finances directly as an active data set</a:t>
            </a:r>
          </a:p>
          <a:p>
            <a:pPr>
              <a:buFont typeface="Wingdings" panose="05000000000000000000" pitchFamily="2" charset="2"/>
              <a:buChar char="v"/>
            </a:pPr>
            <a:r>
              <a:rPr lang="en-US" dirty="0"/>
              <a:t> Pandas – to clear up my adjusted price data into daily accumulated returns of the variations of currency trading prices</a:t>
            </a:r>
          </a:p>
          <a:p>
            <a:pPr>
              <a:buFont typeface="Wingdings" panose="05000000000000000000" pitchFamily="2" charset="2"/>
              <a:buChar char="v"/>
            </a:pPr>
            <a:r>
              <a:rPr lang="en-US" dirty="0"/>
              <a:t> Matplotlib &amp; Seaborn– to visualize the different variations of graphs of my statistical analysis.</a:t>
            </a:r>
          </a:p>
          <a:p>
            <a:pPr>
              <a:buFont typeface="Wingdings" panose="05000000000000000000" pitchFamily="2" charset="2"/>
              <a:buChar char="v"/>
            </a:pPr>
            <a:r>
              <a:rPr lang="en-US" dirty="0"/>
              <a:t>Facebook Opensource – fbprophet() –to predict potential prices for trading values in 6 months</a:t>
            </a:r>
          </a:p>
        </p:txBody>
      </p:sp>
    </p:spTree>
    <p:extLst>
      <p:ext uri="{BB962C8B-B14F-4D97-AF65-F5344CB8AC3E}">
        <p14:creationId xmlns:p14="http://schemas.microsoft.com/office/powerpoint/2010/main" val="41065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Findings</a:t>
            </a:r>
          </a:p>
        </p:txBody>
      </p:sp>
      <p:pic>
        <p:nvPicPr>
          <p:cNvPr id="7" name="Picture 6">
            <a:extLst>
              <a:ext uri="{FF2B5EF4-FFF2-40B4-BE49-F238E27FC236}">
                <a16:creationId xmlns:a16="http://schemas.microsoft.com/office/drawing/2014/main" id="{897F1642-4F6F-49B9-AC78-F3D234AE6663}"/>
              </a:ext>
            </a:extLst>
          </p:cNvPr>
          <p:cNvPicPr>
            <a:picLocks noChangeAspect="1"/>
          </p:cNvPicPr>
          <p:nvPr/>
        </p:nvPicPr>
        <p:blipFill>
          <a:blip r:embed="rId2"/>
          <a:stretch>
            <a:fillRect/>
          </a:stretch>
        </p:blipFill>
        <p:spPr>
          <a:xfrm>
            <a:off x="162910" y="2208544"/>
            <a:ext cx="6321972" cy="3416694"/>
          </a:xfrm>
          <a:prstGeom prst="rect">
            <a:avLst/>
          </a:prstGeom>
        </p:spPr>
      </p:pic>
      <p:pic>
        <p:nvPicPr>
          <p:cNvPr id="9" name="Picture 8">
            <a:extLst>
              <a:ext uri="{FF2B5EF4-FFF2-40B4-BE49-F238E27FC236}">
                <a16:creationId xmlns:a16="http://schemas.microsoft.com/office/drawing/2014/main" id="{DBA3B291-C97D-42FC-A385-DC5048E859FF}"/>
              </a:ext>
            </a:extLst>
          </p:cNvPr>
          <p:cNvPicPr>
            <a:picLocks noChangeAspect="1"/>
          </p:cNvPicPr>
          <p:nvPr/>
        </p:nvPicPr>
        <p:blipFill>
          <a:blip r:embed="rId3"/>
          <a:stretch>
            <a:fillRect/>
          </a:stretch>
        </p:blipFill>
        <p:spPr>
          <a:xfrm>
            <a:off x="5704638" y="361939"/>
            <a:ext cx="6411794" cy="5795493"/>
          </a:xfrm>
          <a:prstGeom prst="rect">
            <a:avLst/>
          </a:prstGeom>
        </p:spPr>
      </p:pic>
    </p:spTree>
    <p:extLst>
      <p:ext uri="{BB962C8B-B14F-4D97-AF65-F5344CB8AC3E}">
        <p14:creationId xmlns:p14="http://schemas.microsoft.com/office/powerpoint/2010/main" val="165071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77C305-2B5C-4EE6-949A-805367775D50}"/>
              </a:ext>
            </a:extLst>
          </p:cNvPr>
          <p:cNvPicPr>
            <a:picLocks noChangeAspect="1"/>
          </p:cNvPicPr>
          <p:nvPr/>
        </p:nvPicPr>
        <p:blipFill>
          <a:blip r:embed="rId2"/>
          <a:stretch>
            <a:fillRect/>
          </a:stretch>
        </p:blipFill>
        <p:spPr>
          <a:xfrm>
            <a:off x="171921" y="6439"/>
            <a:ext cx="5714999" cy="5029200"/>
          </a:xfrm>
          <a:prstGeom prst="rect">
            <a:avLst/>
          </a:prstGeom>
          <a:noFill/>
        </p:spPr>
      </p:pic>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a:xfrm>
            <a:off x="607544" y="5520579"/>
            <a:ext cx="10113645" cy="743682"/>
          </a:xfrm>
        </p:spPr>
        <p:txBody>
          <a:bodyPr anchor="b">
            <a:normAutofit/>
          </a:bodyPr>
          <a:lstStyle/>
          <a:p>
            <a:r>
              <a:rPr lang="en-US" dirty="0"/>
              <a:t>Findings</a:t>
            </a:r>
          </a:p>
        </p:txBody>
      </p:sp>
      <p:pic>
        <p:nvPicPr>
          <p:cNvPr id="9" name="Picture 8">
            <a:extLst>
              <a:ext uri="{FF2B5EF4-FFF2-40B4-BE49-F238E27FC236}">
                <a16:creationId xmlns:a16="http://schemas.microsoft.com/office/drawing/2014/main" id="{0E98EB4D-46B3-4256-8E15-29E20A7F4A41}"/>
              </a:ext>
            </a:extLst>
          </p:cNvPr>
          <p:cNvPicPr>
            <a:picLocks noChangeAspect="1"/>
          </p:cNvPicPr>
          <p:nvPr/>
        </p:nvPicPr>
        <p:blipFill>
          <a:blip r:embed="rId3"/>
          <a:stretch>
            <a:fillRect/>
          </a:stretch>
        </p:blipFill>
        <p:spPr>
          <a:xfrm>
            <a:off x="6096000" y="0"/>
            <a:ext cx="5827518" cy="5147519"/>
          </a:xfrm>
          <a:prstGeom prst="rect">
            <a:avLst/>
          </a:prstGeom>
        </p:spPr>
      </p:pic>
    </p:spTree>
    <p:extLst>
      <p:ext uri="{BB962C8B-B14F-4D97-AF65-F5344CB8AC3E}">
        <p14:creationId xmlns:p14="http://schemas.microsoft.com/office/powerpoint/2010/main" val="243250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Findings</a:t>
            </a:r>
          </a:p>
        </p:txBody>
      </p:sp>
      <p:pic>
        <p:nvPicPr>
          <p:cNvPr id="4" name="Picture 3">
            <a:extLst>
              <a:ext uri="{FF2B5EF4-FFF2-40B4-BE49-F238E27FC236}">
                <a16:creationId xmlns:a16="http://schemas.microsoft.com/office/drawing/2014/main" id="{9FD6F2A6-57CB-428C-B89F-2AE3E4F92641}"/>
              </a:ext>
            </a:extLst>
          </p:cNvPr>
          <p:cNvPicPr>
            <a:picLocks noChangeAspect="1"/>
          </p:cNvPicPr>
          <p:nvPr/>
        </p:nvPicPr>
        <p:blipFill>
          <a:blip r:embed="rId2"/>
          <a:stretch>
            <a:fillRect/>
          </a:stretch>
        </p:blipFill>
        <p:spPr>
          <a:xfrm>
            <a:off x="1097280" y="2309527"/>
            <a:ext cx="5681729" cy="3151584"/>
          </a:xfrm>
          <a:prstGeom prst="rect">
            <a:avLst/>
          </a:prstGeom>
        </p:spPr>
      </p:pic>
      <p:pic>
        <p:nvPicPr>
          <p:cNvPr id="6" name="Picture 5">
            <a:extLst>
              <a:ext uri="{FF2B5EF4-FFF2-40B4-BE49-F238E27FC236}">
                <a16:creationId xmlns:a16="http://schemas.microsoft.com/office/drawing/2014/main" id="{6AD51EC2-83C7-4464-8EEE-3BBDFBA4A4A2}"/>
              </a:ext>
            </a:extLst>
          </p:cNvPr>
          <p:cNvPicPr>
            <a:picLocks noChangeAspect="1"/>
          </p:cNvPicPr>
          <p:nvPr/>
        </p:nvPicPr>
        <p:blipFill>
          <a:blip r:embed="rId3"/>
          <a:stretch>
            <a:fillRect/>
          </a:stretch>
        </p:blipFill>
        <p:spPr>
          <a:xfrm>
            <a:off x="6096000" y="2309527"/>
            <a:ext cx="4975841" cy="3151584"/>
          </a:xfrm>
          <a:prstGeom prst="rect">
            <a:avLst/>
          </a:prstGeom>
        </p:spPr>
      </p:pic>
    </p:spTree>
    <p:extLst>
      <p:ext uri="{BB962C8B-B14F-4D97-AF65-F5344CB8AC3E}">
        <p14:creationId xmlns:p14="http://schemas.microsoft.com/office/powerpoint/2010/main" val="147403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a:xfrm>
            <a:off x="607544" y="5520579"/>
            <a:ext cx="10113645" cy="743682"/>
          </a:xfrm>
        </p:spPr>
        <p:txBody>
          <a:bodyPr anchor="b">
            <a:normAutofit/>
          </a:bodyPr>
          <a:lstStyle/>
          <a:p>
            <a:r>
              <a:rPr lang="en-US" dirty="0"/>
              <a:t>Findings</a:t>
            </a:r>
          </a:p>
        </p:txBody>
      </p:sp>
      <p:pic>
        <p:nvPicPr>
          <p:cNvPr id="4" name="Picture 3">
            <a:extLst>
              <a:ext uri="{FF2B5EF4-FFF2-40B4-BE49-F238E27FC236}">
                <a16:creationId xmlns:a16="http://schemas.microsoft.com/office/drawing/2014/main" id="{F6BA0FED-04E4-4AFA-953A-353CCDDF18E1}"/>
              </a:ext>
            </a:extLst>
          </p:cNvPr>
          <p:cNvPicPr>
            <a:picLocks noChangeAspect="1"/>
          </p:cNvPicPr>
          <p:nvPr/>
        </p:nvPicPr>
        <p:blipFill>
          <a:blip r:embed="rId2"/>
          <a:stretch>
            <a:fillRect/>
          </a:stretch>
        </p:blipFill>
        <p:spPr>
          <a:xfrm>
            <a:off x="361220" y="289775"/>
            <a:ext cx="6872949" cy="4009220"/>
          </a:xfrm>
          <a:prstGeom prst="rect">
            <a:avLst/>
          </a:prstGeom>
        </p:spPr>
      </p:pic>
      <p:pic>
        <p:nvPicPr>
          <p:cNvPr id="6" name="Picture 5">
            <a:extLst>
              <a:ext uri="{FF2B5EF4-FFF2-40B4-BE49-F238E27FC236}">
                <a16:creationId xmlns:a16="http://schemas.microsoft.com/office/drawing/2014/main" id="{768609A0-1E62-4AC7-8529-A63699A902DF}"/>
              </a:ext>
            </a:extLst>
          </p:cNvPr>
          <p:cNvPicPr>
            <a:picLocks noChangeAspect="1"/>
          </p:cNvPicPr>
          <p:nvPr/>
        </p:nvPicPr>
        <p:blipFill>
          <a:blip r:embed="rId3"/>
          <a:stretch>
            <a:fillRect/>
          </a:stretch>
        </p:blipFill>
        <p:spPr>
          <a:xfrm>
            <a:off x="5995115" y="289775"/>
            <a:ext cx="6281111" cy="4009220"/>
          </a:xfrm>
          <a:prstGeom prst="rect">
            <a:avLst/>
          </a:prstGeom>
        </p:spPr>
      </p:pic>
    </p:spTree>
    <p:extLst>
      <p:ext uri="{BB962C8B-B14F-4D97-AF65-F5344CB8AC3E}">
        <p14:creationId xmlns:p14="http://schemas.microsoft.com/office/powerpoint/2010/main" val="139455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C24-8DE3-4208-9FD5-CBFAC2E6D265}"/>
              </a:ext>
            </a:extLst>
          </p:cNvPr>
          <p:cNvSpPr>
            <a:spLocks noGrp="1"/>
          </p:cNvSpPr>
          <p:nvPr>
            <p:ph type="title"/>
          </p:nvPr>
        </p:nvSpPr>
        <p:spPr/>
        <p:txBody>
          <a:bodyPr/>
          <a:lstStyle/>
          <a:p>
            <a:r>
              <a:rPr lang="en-US" dirty="0"/>
              <a:t>Findings</a:t>
            </a:r>
          </a:p>
        </p:txBody>
      </p:sp>
      <p:pic>
        <p:nvPicPr>
          <p:cNvPr id="4" name="Picture 3">
            <a:extLst>
              <a:ext uri="{FF2B5EF4-FFF2-40B4-BE49-F238E27FC236}">
                <a16:creationId xmlns:a16="http://schemas.microsoft.com/office/drawing/2014/main" id="{9FD6F2A6-57CB-428C-B89F-2AE3E4F92641}"/>
              </a:ext>
            </a:extLst>
          </p:cNvPr>
          <p:cNvPicPr>
            <a:picLocks noChangeAspect="1"/>
          </p:cNvPicPr>
          <p:nvPr/>
        </p:nvPicPr>
        <p:blipFill>
          <a:blip r:embed="rId2"/>
          <a:stretch>
            <a:fillRect/>
          </a:stretch>
        </p:blipFill>
        <p:spPr>
          <a:xfrm>
            <a:off x="1097280" y="2309527"/>
            <a:ext cx="5681729" cy="3151584"/>
          </a:xfrm>
          <a:prstGeom prst="rect">
            <a:avLst/>
          </a:prstGeom>
        </p:spPr>
      </p:pic>
      <p:pic>
        <p:nvPicPr>
          <p:cNvPr id="6" name="Picture 5">
            <a:extLst>
              <a:ext uri="{FF2B5EF4-FFF2-40B4-BE49-F238E27FC236}">
                <a16:creationId xmlns:a16="http://schemas.microsoft.com/office/drawing/2014/main" id="{6AD51EC2-83C7-4464-8EEE-3BBDFBA4A4A2}"/>
              </a:ext>
            </a:extLst>
          </p:cNvPr>
          <p:cNvPicPr>
            <a:picLocks noChangeAspect="1"/>
          </p:cNvPicPr>
          <p:nvPr/>
        </p:nvPicPr>
        <p:blipFill>
          <a:blip r:embed="rId3"/>
          <a:stretch>
            <a:fillRect/>
          </a:stretch>
        </p:blipFill>
        <p:spPr>
          <a:xfrm>
            <a:off x="6096000" y="2309527"/>
            <a:ext cx="4975841" cy="3151584"/>
          </a:xfrm>
          <a:prstGeom prst="rect">
            <a:avLst/>
          </a:prstGeom>
        </p:spPr>
      </p:pic>
    </p:spTree>
    <p:extLst>
      <p:ext uri="{BB962C8B-B14F-4D97-AF65-F5344CB8AC3E}">
        <p14:creationId xmlns:p14="http://schemas.microsoft.com/office/powerpoint/2010/main" val="175870968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{335B8642-F7A2-4270-91F8-C627F6A839BB}tf56160789_win32</Template>
  <TotalTime>217</TotalTime>
  <Words>467</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Wingdings</vt:lpstr>
      <vt:lpstr>1_RetrospectVTI</vt:lpstr>
      <vt:lpstr>Crypto Data Visualization/Statistical Analysis</vt:lpstr>
      <vt:lpstr>Research Question</vt:lpstr>
      <vt:lpstr>Description of Data Set</vt:lpstr>
      <vt:lpstr>Python Tools/Resources</vt:lpstr>
      <vt:lpstr>Findings</vt:lpstr>
      <vt:lpstr>Findings</vt:lpstr>
      <vt:lpstr>Findings</vt:lpstr>
      <vt:lpstr>Findings</vt:lpstr>
      <vt:lpstr>Findings</vt:lpstr>
      <vt:lpstr>Limitations</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Data Visualization/Analysis</dc:title>
  <dc:creator>Biju, Sera</dc:creator>
  <cp:lastModifiedBy>Biju, Sera</cp:lastModifiedBy>
  <cp:revision>7</cp:revision>
  <dcterms:created xsi:type="dcterms:W3CDTF">2021-07-27T19:17:49Z</dcterms:created>
  <dcterms:modified xsi:type="dcterms:W3CDTF">2021-07-28T03:44:46Z</dcterms:modified>
</cp:coreProperties>
</file>