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311" r:id="rId6"/>
    <p:sldId id="312" r:id="rId7"/>
    <p:sldId id="315" r:id="rId8"/>
    <p:sldId id="316" r:id="rId9"/>
    <p:sldId id="317" r:id="rId10"/>
    <p:sldId id="318" r:id="rId11"/>
    <p:sldId id="321" r:id="rId12"/>
    <p:sldId id="319" r:id="rId13"/>
  </p:sldIdLst>
  <p:sldSz cx="12192000" cy="6858000"/>
  <p:notesSz cx="6797675" cy="9926638"/>
  <p:embeddedFontLst>
    <p:embeddedFont>
      <p:font typeface="맑은 고딕" panose="020B0503020000020004" pitchFamily="34" charset="-127"/>
      <p:regular r:id="rId16"/>
      <p:bold r:id="rId17"/>
    </p:embeddedFont>
    <p:embeddedFont>
      <p:font typeface="Hack" panose="020B0609030202020204" pitchFamily="49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E11FFC-B2CB-2C44-AD4F-519268790421}">
          <p14:sldIdLst>
            <p14:sldId id="256"/>
            <p14:sldId id="257"/>
          </p14:sldIdLst>
        </p14:section>
        <p14:section name="Chapter 1" id="{5EE45EF1-6CBE-E24A-B284-89E8402EC427}">
          <p14:sldIdLst>
            <p14:sldId id="311"/>
            <p14:sldId id="312"/>
          </p14:sldIdLst>
        </p14:section>
        <p14:section name="Chapter 2" id="{1F056835-7208-E24D-9D72-BB0AB7642EEA}">
          <p14:sldIdLst>
            <p14:sldId id="315"/>
            <p14:sldId id="316"/>
          </p14:sldIdLst>
        </p14:section>
        <p14:section name="Chapter 3" id="{F56E24FA-47ED-474C-AECC-E2DE844D008F}">
          <p14:sldIdLst>
            <p14:sldId id="317"/>
          </p14:sldIdLst>
        </p14:section>
        <p14:section name="Chapter 4" id="{26DBF2B3-208A-1A49-9BBD-CA5425A2EF16}">
          <p14:sldIdLst>
            <p14:sldId id="318"/>
          </p14:sldIdLst>
        </p14:section>
        <p14:section name="Chapter 5" id="{E43FCB3D-57C7-3146-BFCB-8CD94547D15B}">
          <p14:sldIdLst>
            <p14:sldId id="321"/>
            <p14:sldId id="319"/>
          </p14:sldIdLst>
        </p14:section>
        <p14:section name="Chapter 6" id="{15D168E6-620A-3748-97A7-24F1A955654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9B"/>
    <a:srgbClr val="F2BAA9"/>
    <a:srgbClr val="FBC305"/>
    <a:srgbClr val="DF5326"/>
    <a:srgbClr val="9DB9C9"/>
    <a:srgbClr val="9BF1DF"/>
    <a:srgbClr val="D5B6AD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5" autoAdjust="0"/>
    <p:restoredTop sz="94507"/>
  </p:normalViewPr>
  <p:slideViewPr>
    <p:cSldViewPr snapToGrid="0">
      <p:cViewPr varScale="1">
        <p:scale>
          <a:sx n="71" d="100"/>
          <a:sy n="71" d="100"/>
        </p:scale>
        <p:origin x="192" y="1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2020. 9. 1.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7">
            <a:extLst>
              <a:ext uri="{FF2B5EF4-FFF2-40B4-BE49-F238E27FC236}">
                <a16:creationId xmlns:a16="http://schemas.microsoft.com/office/drawing/2014/main" id="{2292B339-A361-0D49-9846-E4488958D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13F6A37-ED52-4D4A-B1BF-B2FF3177A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2020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F53C8EBB-36A8-8244-9CCE-D3BB9A11A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err="1"/>
              <a:t>Hyeongu</a:t>
            </a:r>
            <a:r>
              <a:rPr lang="en-US" sz="1800" dirty="0"/>
              <a:t> Kang</a:t>
            </a:r>
          </a:p>
          <a:p>
            <a:r>
              <a:rPr lang="en-US" sz="1800" dirty="0" err="1"/>
              <a:t>Suyeon</a:t>
            </a:r>
            <a:r>
              <a:rPr lang="en-US" sz="1800" dirty="0"/>
              <a:t> Lee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BC46B35A-98F5-9749-A2B4-978A18E6D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4000" dirty="0"/>
              <a:t>Pintos </a:t>
            </a:r>
            <a:r>
              <a:rPr lang="en-US" altLang="ko-KR" sz="3600" dirty="0"/>
              <a:t>Introduction</a:t>
            </a:r>
            <a:endParaRPr lang="en-US" sz="3600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B8E1CA2-B369-8A49-AB87-F6F2AEA0D774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and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220537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A90A-BE36-1B43-9770-4AC0069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Booting to Power 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BC62-871B-F441-B72C-DC4504CD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Kernel's entry point is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start()</a:t>
            </a:r>
            <a:r>
              <a:rPr lang="en-US" altLang="ko-KR" dirty="0"/>
              <a:t> in 'threads/</a:t>
            </a:r>
            <a:r>
              <a:rPr lang="en-US" altLang="ko-KR" dirty="0" err="1"/>
              <a:t>starts.S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It </a:t>
            </a:r>
            <a:r>
              <a:rPr lang="en-US" altLang="ko-KR" dirty="0">
                <a:solidFill>
                  <a:srgbClr val="DF5326"/>
                </a:solidFill>
              </a:rPr>
              <a:t>obtains the machine's memory size</a:t>
            </a:r>
            <a:r>
              <a:rPr lang="en-US" altLang="ko-KR" dirty="0"/>
              <a:t>, by asking the BIOS for the PC's memory size.</a:t>
            </a:r>
          </a:p>
          <a:p>
            <a:r>
              <a:rPr lang="en-US" altLang="ko-KR" dirty="0"/>
              <a:t>Basic page table is created, which maps virtual address </a:t>
            </a:r>
            <a:r>
              <a:rPr lang="en-US" altLang="ko-KR" dirty="0">
                <a:solidFill>
                  <a:schemeClr val="accent5"/>
                </a:solidFill>
              </a:rPr>
              <a:t>3GB ~ 3GB + 64MB </a:t>
            </a:r>
            <a:br>
              <a:rPr lang="en-US" altLang="ko-KR" dirty="0"/>
            </a:br>
            <a:r>
              <a:rPr lang="en-US" altLang="ko-KR" dirty="0"/>
              <a:t>to physical address </a:t>
            </a:r>
            <a:r>
              <a:rPr lang="en-US" altLang="ko-KR" dirty="0">
                <a:solidFill>
                  <a:schemeClr val="accent6"/>
                </a:solidFill>
              </a:rPr>
              <a:t>0MB ~ 64MB.</a:t>
            </a:r>
          </a:p>
          <a:p>
            <a:r>
              <a:rPr lang="en-US" altLang="ko-KR" dirty="0"/>
              <a:t>Call 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b="1" dirty="0"/>
              <a:t>in 'threads/</a:t>
            </a:r>
            <a:r>
              <a:rPr lang="en-US" altLang="ko-KR" b="1" dirty="0" err="1"/>
              <a:t>init.c</a:t>
            </a:r>
            <a:r>
              <a:rPr lang="en-US" altLang="ko-KR" b="1" dirty="0"/>
              <a:t>'</a:t>
            </a:r>
          </a:p>
          <a:p>
            <a:r>
              <a:rPr lang="en-US" altLang="ko-KR" dirty="0"/>
              <a:t>In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altLang="ko-KR" dirty="0"/>
              <a:t>, each kernel system is initialized </a:t>
            </a:r>
            <a:br>
              <a:rPr lang="en-US" altLang="ko-KR" dirty="0"/>
            </a:br>
            <a:r>
              <a:rPr lang="en-US" altLang="ko-KR" dirty="0"/>
              <a:t>such as </a:t>
            </a:r>
            <a:r>
              <a:rPr lang="en-US" altLang="ko-KR" b="1" dirty="0"/>
              <a:t>thread, memory and interrupt</a:t>
            </a:r>
            <a:r>
              <a:rPr lang="en-US" altLang="ko-KR" dirty="0"/>
              <a:t> system.</a:t>
            </a:r>
          </a:p>
          <a:p>
            <a:r>
              <a:rPr lang="en-US" altLang="ko-KR" dirty="0"/>
              <a:t>If '-q' was specified on the kernel command line, </a:t>
            </a:r>
            <a:br>
              <a:rPr lang="en-US" altLang="ko-KR" dirty="0"/>
            </a:b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 'devices/</a:t>
            </a:r>
            <a:r>
              <a:rPr lang="en-US" altLang="ko-KR" dirty="0" err="1"/>
              <a:t>shutdown.c</a:t>
            </a:r>
            <a:r>
              <a:rPr lang="en-US" altLang="ko-KR" dirty="0"/>
              <a:t>' </a:t>
            </a:r>
            <a:br>
              <a:rPr lang="en-US" altLang="ko-KR" dirty="0"/>
            </a:br>
            <a:r>
              <a:rPr lang="en-US" altLang="ko-KR" dirty="0"/>
              <a:t>is called and Pintos is terminated.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36F87C-1B41-4449-A6BB-4EE90AC3C16D}"/>
              </a:ext>
            </a:extLst>
          </p:cNvPr>
          <p:cNvGrpSpPr/>
          <p:nvPr/>
        </p:nvGrpSpPr>
        <p:grpSpPr>
          <a:xfrm>
            <a:off x="9485276" y="2638701"/>
            <a:ext cx="1967590" cy="3361254"/>
            <a:chOff x="9485276" y="2638701"/>
            <a:chExt cx="1967590" cy="33612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EC6D2A-052B-6345-87AD-12DB97236664}"/>
                </a:ext>
              </a:extLst>
            </p:cNvPr>
            <p:cNvSpPr/>
            <p:nvPr/>
          </p:nvSpPr>
          <p:spPr>
            <a:xfrm>
              <a:off x="10123714" y="2638701"/>
              <a:ext cx="927464" cy="28891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EFDCB6-5052-DB42-9DD4-7C4FA844127B}"/>
                </a:ext>
              </a:extLst>
            </p:cNvPr>
            <p:cNvSpPr txBox="1"/>
            <p:nvPr/>
          </p:nvSpPr>
          <p:spPr>
            <a:xfrm>
              <a:off x="9485276" y="5630623"/>
              <a:ext cx="1967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Memory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425CC63-80E6-3947-9BA2-84588895473D}"/>
                </a:ext>
              </a:extLst>
            </p:cNvPr>
            <p:cNvGrpSpPr/>
            <p:nvPr/>
          </p:nvGrpSpPr>
          <p:grpSpPr>
            <a:xfrm>
              <a:off x="10122228" y="4971959"/>
              <a:ext cx="927464" cy="556668"/>
              <a:chOff x="10122228" y="4971959"/>
              <a:chExt cx="927464" cy="55666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293BB39-5596-654F-A147-6153E20D9DBE}"/>
                  </a:ext>
                </a:extLst>
              </p:cNvPr>
              <p:cNvSpPr/>
              <p:nvPr/>
            </p:nvSpPr>
            <p:spPr>
              <a:xfrm>
                <a:off x="10122228" y="5251628"/>
                <a:ext cx="927464" cy="2769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Loader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738D62-ECFE-F841-9D3F-7A4BC7FA1F33}"/>
                  </a:ext>
                </a:extLst>
              </p:cNvPr>
              <p:cNvSpPr/>
              <p:nvPr/>
            </p:nvSpPr>
            <p:spPr>
              <a:xfrm>
                <a:off x="10122228" y="4971959"/>
                <a:ext cx="927464" cy="2836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Kernel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52CEF7-54C5-0D48-A772-FDFE40348442}"/>
              </a:ext>
            </a:extLst>
          </p:cNvPr>
          <p:cNvGrpSpPr/>
          <p:nvPr/>
        </p:nvGrpSpPr>
        <p:grpSpPr>
          <a:xfrm>
            <a:off x="6681444" y="2638701"/>
            <a:ext cx="5040535" cy="3361254"/>
            <a:chOff x="6681444" y="2638701"/>
            <a:chExt cx="5040535" cy="33612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E45B3-CFBF-074B-9030-81982D17B38E}"/>
                </a:ext>
              </a:extLst>
            </p:cNvPr>
            <p:cNvSpPr txBox="1"/>
            <p:nvPr/>
          </p:nvSpPr>
          <p:spPr>
            <a:xfrm>
              <a:off x="7374773" y="5630623"/>
              <a:ext cx="1828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53F004-4326-3B43-AF19-23501BC32835}"/>
                </a:ext>
              </a:extLst>
            </p:cNvPr>
            <p:cNvSpPr/>
            <p:nvPr/>
          </p:nvSpPr>
          <p:spPr>
            <a:xfrm>
              <a:off x="7830000" y="2638701"/>
              <a:ext cx="928800" cy="28891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09F762-2E64-9F4D-B366-DFE89C66FDD4}"/>
                </a:ext>
              </a:extLst>
            </p:cNvPr>
            <p:cNvSpPr/>
            <p:nvPr/>
          </p:nvSpPr>
          <p:spPr>
            <a:xfrm>
              <a:off x="7830000" y="3006086"/>
              <a:ext cx="928800" cy="88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D28C98-3CDE-D540-A937-63D19B71F868}"/>
                </a:ext>
              </a:extLst>
            </p:cNvPr>
            <p:cNvSpPr txBox="1"/>
            <p:nvPr/>
          </p:nvSpPr>
          <p:spPr>
            <a:xfrm>
              <a:off x="7353102" y="3748631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GB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3A52BC-10C7-8E4B-B057-9AD71D3AB53D}"/>
                </a:ext>
              </a:extLst>
            </p:cNvPr>
            <p:cNvSpPr txBox="1"/>
            <p:nvPr/>
          </p:nvSpPr>
          <p:spPr>
            <a:xfrm>
              <a:off x="6681444" y="2903334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GB + 64 MB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2FA55F-DCE4-E44A-AF08-4FEAA70B4C19}"/>
                </a:ext>
              </a:extLst>
            </p:cNvPr>
            <p:cNvSpPr txBox="1"/>
            <p:nvPr/>
          </p:nvSpPr>
          <p:spPr>
            <a:xfrm>
              <a:off x="11082060" y="5350432"/>
              <a:ext cx="5549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 MB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E27A42-48FC-9D4D-AD01-3AD023CFC288}"/>
                </a:ext>
              </a:extLst>
            </p:cNvPr>
            <p:cNvSpPr txBox="1"/>
            <p:nvPr/>
          </p:nvSpPr>
          <p:spPr>
            <a:xfrm>
              <a:off x="11082060" y="4527537"/>
              <a:ext cx="639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64 MB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FF8FAC-BFF4-4B4A-BF48-4012F8E2E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58800" y="3888086"/>
              <a:ext cx="1360833" cy="16397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FA5B5F4-8BCD-974D-BD62-3F0C3A99A8C0}"/>
                </a:ext>
              </a:extLst>
            </p:cNvPr>
            <p:cNvCxnSpPr>
              <a:cxnSpLocks/>
            </p:cNvCxnSpPr>
            <p:nvPr/>
          </p:nvCxnSpPr>
          <p:spPr>
            <a:xfrm>
              <a:off x="8758800" y="3006086"/>
              <a:ext cx="1360833" cy="16399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857FBF-B693-844C-BE81-E4AA4E56B72D}"/>
                </a:ext>
              </a:extLst>
            </p:cNvPr>
            <p:cNvSpPr/>
            <p:nvPr/>
          </p:nvSpPr>
          <p:spPr>
            <a:xfrm>
              <a:off x="10124901" y="4646066"/>
              <a:ext cx="922195" cy="3258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Page 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3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What is Pintos?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Structures of Pintos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From Booting to Power 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264-2E86-DE47-9B11-AE580AD6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7AAB-B9A2-F24F-B861-C5D51432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double click icon to launch applications on Windows </a:t>
            </a:r>
            <a:br>
              <a:rPr lang="en-US" dirty="0"/>
            </a:br>
            <a:r>
              <a:rPr lang="en-US" dirty="0"/>
              <a:t>or type commands on Linux and use the applications or see the result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68485D-44F5-5F42-8398-189149B1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" y="2087691"/>
            <a:ext cx="6650573" cy="868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004BDC-45CA-7F4C-AB00-A833DB5D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41" y="1851602"/>
            <a:ext cx="6650573" cy="38260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E2CB3-0282-8448-A8FC-39712E84E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5" y="3191886"/>
            <a:ext cx="4596153" cy="28725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89A5DC-DF00-A14C-BE42-F25B9DADE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0484"/>
            <a:ext cx="5707214" cy="32396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24DE785-342B-1544-8FEB-CA057957FFCC}"/>
              </a:ext>
            </a:extLst>
          </p:cNvPr>
          <p:cNvSpPr/>
          <p:nvPr/>
        </p:nvSpPr>
        <p:spPr>
          <a:xfrm>
            <a:off x="456668" y="1851602"/>
            <a:ext cx="11430532" cy="439679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877163-134E-4D42-B0A1-B9E558710E21}"/>
              </a:ext>
            </a:extLst>
          </p:cNvPr>
          <p:cNvSpPr/>
          <p:nvPr/>
        </p:nvSpPr>
        <p:spPr>
          <a:xfrm>
            <a:off x="3242393" y="3411412"/>
            <a:ext cx="5707214" cy="1242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But, how is it possible?</a:t>
            </a:r>
          </a:p>
        </p:txBody>
      </p:sp>
    </p:spTree>
    <p:extLst>
      <p:ext uri="{BB962C8B-B14F-4D97-AF65-F5344CB8AC3E}">
        <p14:creationId xmlns:p14="http://schemas.microsoft.com/office/powerpoint/2010/main" val="279278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9BF-8E9F-4A40-92A2-A9E1FF73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C31D-6275-A240-884C-0BC13887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run applications?</a:t>
            </a:r>
          </a:p>
          <a:p>
            <a:r>
              <a:rPr lang="en-US" altLang="ko-KR" dirty="0"/>
              <a:t>We need some intermediary between hardware and applications.</a:t>
            </a:r>
          </a:p>
          <a:p>
            <a:r>
              <a:rPr lang="en-US" altLang="ko-KR" dirty="0"/>
              <a:t>It is operating system.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1DB585-C7EC-204A-A190-F9B936753639}"/>
              </a:ext>
            </a:extLst>
          </p:cNvPr>
          <p:cNvGrpSpPr/>
          <p:nvPr/>
        </p:nvGrpSpPr>
        <p:grpSpPr>
          <a:xfrm>
            <a:off x="224361" y="3071192"/>
            <a:ext cx="11743279" cy="2508535"/>
            <a:chOff x="224361" y="3429000"/>
            <a:chExt cx="11743279" cy="25085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5BE091-34AA-0E40-B346-5CEC3C01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1" y="3429000"/>
              <a:ext cx="3722400" cy="20943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B28192-82F8-FA44-AB87-0E7FE2929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800" y="3429255"/>
              <a:ext cx="3722400" cy="2093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BA7738-3C91-9049-9F4B-9474AC281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240" y="3429255"/>
              <a:ext cx="3722400" cy="2093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7270B-FFDE-EC4D-AC28-CD927CE798CD}"/>
                </a:ext>
              </a:extLst>
            </p:cNvPr>
            <p:cNvSpPr txBox="1"/>
            <p:nvPr/>
          </p:nvSpPr>
          <p:spPr>
            <a:xfrm>
              <a:off x="1510748" y="5568203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Windows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5C8F13-8471-954B-B8AE-E1160A10C024}"/>
                </a:ext>
              </a:extLst>
            </p:cNvPr>
            <p:cNvSpPr txBox="1"/>
            <p:nvPr/>
          </p:nvSpPr>
          <p:spPr>
            <a:xfrm>
              <a:off x="5635777" y="5560814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macOS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D968C0-92A6-1D4B-A478-833C7FC275B7}"/>
                </a:ext>
              </a:extLst>
            </p:cNvPr>
            <p:cNvSpPr txBox="1"/>
            <p:nvPr/>
          </p:nvSpPr>
          <p:spPr>
            <a:xfrm>
              <a:off x="9744001" y="5568203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Linux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F191E1-348E-D845-9E07-639771F1DFDC}"/>
              </a:ext>
            </a:extLst>
          </p:cNvPr>
          <p:cNvSpPr txBox="1"/>
          <p:nvPr/>
        </p:nvSpPr>
        <p:spPr>
          <a:xfrm>
            <a:off x="997219" y="3271665"/>
            <a:ext cx="10197563" cy="1077218"/>
          </a:xfrm>
          <a:prstGeom prst="rect">
            <a:avLst/>
          </a:prstGeom>
          <a:solidFill>
            <a:srgbClr val="9B2D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 this class, we will do Pintos projects to understand principles of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183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Pintos?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Though existing OSes have rich functionalities, Pintos doesn't.</a:t>
            </a:r>
          </a:p>
          <a:p>
            <a:r>
              <a:rPr lang="en-US" altLang="ko-KR" dirty="0"/>
              <a:t>Pintos is a simple operating system framework for the 80x86 architecture.</a:t>
            </a:r>
            <a:endParaRPr lang="en-US" dirty="0"/>
          </a:p>
          <a:p>
            <a:r>
              <a:rPr lang="en-US" dirty="0"/>
              <a:t>It only supports basic functionalities and provides us some skeletons.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Kernel threads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Loading and running user programs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Simple file system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Simple memory management</a:t>
            </a:r>
          </a:p>
          <a:p>
            <a:r>
              <a:rPr lang="en-US" dirty="0"/>
              <a:t>We will develop Pintos to be more complicated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Pintos?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the operating system like Windows, macOS and Linux.</a:t>
            </a:r>
          </a:p>
          <a:p>
            <a:r>
              <a:rPr lang="en-US" altLang="ko-KR" dirty="0"/>
              <a:t>Thus we can install the Pintos on real machine which has 80x86 architecture.</a:t>
            </a:r>
          </a:p>
          <a:p>
            <a:r>
              <a:rPr lang="en-US" altLang="ko-KR" dirty="0"/>
              <a:t>It means we need the machine that can interpret Intel's ISA. (Instruction Set Architecture)</a:t>
            </a:r>
          </a:p>
          <a:p>
            <a:r>
              <a:rPr lang="en-US" altLang="ko-KR" dirty="0"/>
              <a:t>If you don't have </a:t>
            </a:r>
            <a:r>
              <a:rPr lang="en-US" altLang="ko-KR" b="1" dirty="0"/>
              <a:t>80x86 architecture </a:t>
            </a:r>
            <a:r>
              <a:rPr lang="en-US" altLang="ko-KR" dirty="0"/>
              <a:t>machine, you should buy one.</a:t>
            </a:r>
          </a:p>
          <a:p>
            <a:r>
              <a:rPr lang="en-US" altLang="ko-KR" dirty="0"/>
              <a:t>Even if we already have it, Pintos is simple so that we can not do many things by using Pintos.</a:t>
            </a:r>
          </a:p>
          <a:p>
            <a:r>
              <a:rPr lang="en-US" altLang="ko-KR" dirty="0"/>
              <a:t>It means that it is </a:t>
            </a:r>
            <a:r>
              <a:rPr lang="en-US" altLang="ko-KR" b="1" dirty="0"/>
              <a:t>not comfortable to develop</a:t>
            </a:r>
            <a:r>
              <a:rPr lang="en-US" altLang="ko-KR" dirty="0"/>
              <a:t> Pintos in the machine </a:t>
            </a:r>
            <a:br>
              <a:rPr lang="en-US" altLang="ko-KR" dirty="0"/>
            </a:br>
            <a:r>
              <a:rPr lang="en-US" altLang="ko-KR" dirty="0"/>
              <a:t>where Pintos is installed.</a:t>
            </a:r>
          </a:p>
          <a:p>
            <a:r>
              <a:rPr lang="en-US" altLang="ko-KR" b="1" dirty="0"/>
              <a:t>We will use </a:t>
            </a:r>
            <a:r>
              <a:rPr lang="en-US" altLang="ko-KR" b="1" dirty="0">
                <a:solidFill>
                  <a:schemeClr val="accent1"/>
                </a:solidFill>
              </a:rPr>
              <a:t>virtual machine </a:t>
            </a:r>
            <a:r>
              <a:rPr lang="en-US" altLang="ko-KR" b="1" dirty="0"/>
              <a:t>for Pintos projects.</a:t>
            </a:r>
          </a:p>
        </p:txBody>
      </p:sp>
    </p:spTree>
    <p:extLst>
      <p:ext uri="{BB962C8B-B14F-4D97-AF65-F5344CB8AC3E}">
        <p14:creationId xmlns:p14="http://schemas.microsoft.com/office/powerpoint/2010/main" val="342916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(VM)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is an emulation of a computer system.</a:t>
            </a:r>
          </a:p>
          <a:p>
            <a:r>
              <a:rPr lang="en-US" dirty="0"/>
              <a:t>We can think of it literally as virtually constructed machine.</a:t>
            </a:r>
          </a:p>
          <a:p>
            <a:r>
              <a:rPr lang="en-US" altLang="ko-KR" dirty="0"/>
              <a:t>We can install and run operating systems or applications on virtual machine.</a:t>
            </a:r>
          </a:p>
          <a:p>
            <a:r>
              <a:rPr lang="en-US" altLang="ko-KR" dirty="0"/>
              <a:t>We will run Pintos on virtual machine.</a:t>
            </a:r>
          </a:p>
          <a:p>
            <a:r>
              <a:rPr lang="en-US" altLang="ko-KR" dirty="0"/>
              <a:t>Pintos supports two </a:t>
            </a:r>
            <a:r>
              <a:rPr lang="en-US" altLang="ko-KR" dirty="0" err="1"/>
              <a:t>softwares</a:t>
            </a:r>
            <a:r>
              <a:rPr lang="en-US" altLang="ko-KR" dirty="0"/>
              <a:t> for virtual machine, </a:t>
            </a:r>
            <a:r>
              <a:rPr lang="en-US" altLang="ko-KR" dirty="0" err="1"/>
              <a:t>Bochs</a:t>
            </a:r>
            <a:r>
              <a:rPr lang="en-US" altLang="ko-KR" dirty="0"/>
              <a:t> and QEMU.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We use QEMU as Pintos emulator.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D62916-8150-3845-9DD3-9D6015FF2041}"/>
              </a:ext>
            </a:extLst>
          </p:cNvPr>
          <p:cNvGrpSpPr/>
          <p:nvPr/>
        </p:nvGrpSpPr>
        <p:grpSpPr>
          <a:xfrm>
            <a:off x="1623265" y="4321749"/>
            <a:ext cx="8945470" cy="1297287"/>
            <a:chOff x="1406350" y="4062957"/>
            <a:chExt cx="8945470" cy="12972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199C76-A2C4-5749-99A4-22BE28E0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50" y="4062957"/>
              <a:ext cx="3991649" cy="12972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8F40DF-4ADF-5441-8F3C-5D0681509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240" y="4062957"/>
              <a:ext cx="4076580" cy="129728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BD8B447-6A05-1A4A-9D15-D3354CC2A793}"/>
              </a:ext>
            </a:extLst>
          </p:cNvPr>
          <p:cNvSpPr/>
          <p:nvPr/>
        </p:nvSpPr>
        <p:spPr>
          <a:xfrm>
            <a:off x="6245525" y="4123426"/>
            <a:ext cx="4502988" cy="176841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AF5-9CB1-3E42-9C62-60EF1A6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of Pintos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2EE-E452-1544-A1E9-6E4767CD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can </a:t>
            </a:r>
            <a:r>
              <a:rPr lang="en-US" altLang="ko-KR" b="1" dirty="0">
                <a:solidFill>
                  <a:srgbClr val="00B0F0"/>
                </a:solidFill>
              </a:rPr>
              <a:t>boot, power off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00B0F0"/>
                </a:solidFill>
              </a:rPr>
              <a:t>run only one application </a:t>
            </a:r>
            <a:r>
              <a:rPr lang="en-US" altLang="ko-KR" dirty="0"/>
              <a:t>at once </a:t>
            </a:r>
            <a:br>
              <a:rPr lang="en-US" altLang="ko-KR" dirty="0"/>
            </a:br>
            <a:r>
              <a:rPr lang="en-US" altLang="ko-KR" dirty="0"/>
              <a:t>but you can not check the result of execution.</a:t>
            </a:r>
          </a:p>
          <a:p>
            <a:r>
              <a:rPr lang="en-US" altLang="ko-KR" dirty="0"/>
              <a:t>The basic functionalities which Pintos provides.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 will do User Programs (1), (2) and Threads projects.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595A31-6866-574E-9939-0960645EE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5422"/>
              </p:ext>
            </p:extLst>
          </p:nvPr>
        </p:nvGraphicFramePr>
        <p:xfrm>
          <a:off x="1230024" y="2504367"/>
          <a:ext cx="6067246" cy="18528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3630">
                  <a:extLst>
                    <a:ext uri="{9D8B030D-6E8A-4147-A177-3AD203B41FA5}">
                      <a16:colId xmlns:a16="http://schemas.microsoft.com/office/drawing/2014/main" val="238272054"/>
                    </a:ext>
                  </a:extLst>
                </a:gridCol>
                <a:gridCol w="2733616">
                  <a:extLst>
                    <a:ext uri="{9D8B030D-6E8A-4147-A177-3AD203B41FA5}">
                      <a16:colId xmlns:a16="http://schemas.microsoft.com/office/drawing/2014/main" val="3015513333"/>
                    </a:ext>
                  </a:extLst>
                </a:gridCol>
              </a:tblGrid>
              <a:tr h="3694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and run user 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(1), 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4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file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5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Memory management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54052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B49B5E5-934B-AB46-A86A-AB7CF8893B82}"/>
              </a:ext>
            </a:extLst>
          </p:cNvPr>
          <p:cNvGrpSpPr/>
          <p:nvPr/>
        </p:nvGrpSpPr>
        <p:grpSpPr>
          <a:xfrm>
            <a:off x="8310279" y="2134363"/>
            <a:ext cx="2895358" cy="2862105"/>
            <a:chOff x="8337173" y="2462269"/>
            <a:chExt cx="2895358" cy="28621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D3DAB6-39A6-8049-B7FD-102B5A6F4A0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7FDDFD-CE74-9248-9020-61DA1E7C008C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AA6491-3F8E-B64F-BCE8-6240058EA793}"/>
                </a:ext>
              </a:extLst>
            </p:cNvPr>
            <p:cNvSpPr/>
            <p:nvPr/>
          </p:nvSpPr>
          <p:spPr>
            <a:xfrm>
              <a:off x="8337174" y="3607111"/>
              <a:ext cx="1335743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C2D36B-DA2C-7245-8A00-9BC3DDBC63BA}"/>
                </a:ext>
              </a:extLst>
            </p:cNvPr>
            <p:cNvSpPr/>
            <p:nvPr/>
          </p:nvSpPr>
          <p:spPr>
            <a:xfrm>
              <a:off x="9672916" y="3607110"/>
              <a:ext cx="1559613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940C8B-D7E0-6241-AC83-22EBC36B95D1}"/>
                </a:ext>
              </a:extLst>
            </p:cNvPr>
            <p:cNvSpPr/>
            <p:nvPr/>
          </p:nvSpPr>
          <p:spPr>
            <a:xfrm>
              <a:off x="8337174" y="3034690"/>
              <a:ext cx="1335743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4A6621-00A7-6248-94D8-910A41DEF750}"/>
                </a:ext>
              </a:extLst>
            </p:cNvPr>
            <p:cNvSpPr/>
            <p:nvPr/>
          </p:nvSpPr>
          <p:spPr>
            <a:xfrm>
              <a:off x="8337173" y="2462269"/>
              <a:ext cx="1335743" cy="572421"/>
            </a:xfrm>
            <a:prstGeom prst="rect">
              <a:avLst/>
            </a:prstGeom>
            <a:solidFill>
              <a:srgbClr val="9DB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</a:t>
              </a:r>
              <a:br>
                <a:rPr lang="en-US" dirty="0"/>
              </a:br>
              <a:r>
                <a:rPr lang="en-US" dirty="0"/>
                <a:t>Programs</a:t>
              </a:r>
            </a:p>
          </p:txBody>
        </p:sp>
      </p:grp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CA31CE5-C87A-654A-8B34-DDD48716F185}"/>
              </a:ext>
            </a:extLst>
          </p:cNvPr>
          <p:cNvSpPr/>
          <p:nvPr/>
        </p:nvSpPr>
        <p:spPr>
          <a:xfrm rot="10800000">
            <a:off x="9757959" y="2866234"/>
            <a:ext cx="914400" cy="286871"/>
          </a:xfrm>
          <a:prstGeom prst="rightArrow">
            <a:avLst>
              <a:gd name="adj1" fmla="val 50000"/>
              <a:gd name="adj2" fmla="val 11153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8BE53-774D-8945-A251-FEAEE275C2EC}"/>
              </a:ext>
            </a:extLst>
          </p:cNvPr>
          <p:cNvSpPr txBox="1"/>
          <p:nvPr/>
        </p:nvSpPr>
        <p:spPr>
          <a:xfrm>
            <a:off x="6939480" y="28793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BAE2A-FD4E-DA44-A66A-5B561D1C8033}"/>
              </a:ext>
            </a:extLst>
          </p:cNvPr>
          <p:cNvSpPr txBox="1"/>
          <p:nvPr/>
        </p:nvSpPr>
        <p:spPr>
          <a:xfrm>
            <a:off x="6939480" y="32341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5894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A90A-BE36-1B43-9770-4AC0069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Booting to Power Off</a:t>
            </a:r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9C3EA4-590B-7C44-8B42-089DEF5625F2}"/>
              </a:ext>
            </a:extLst>
          </p:cNvPr>
          <p:cNvSpPr/>
          <p:nvPr/>
        </p:nvSpPr>
        <p:spPr>
          <a:xfrm>
            <a:off x="2384487" y="2428424"/>
            <a:ext cx="1084729" cy="833718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A2E06-ABE0-494A-AC69-6910318DC858}"/>
              </a:ext>
            </a:extLst>
          </p:cNvPr>
          <p:cNvSpPr/>
          <p:nvPr/>
        </p:nvSpPr>
        <p:spPr>
          <a:xfrm>
            <a:off x="968445" y="3961894"/>
            <a:ext cx="3809254" cy="591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8FF5D-7FE7-4B4E-ABF5-E86A61F6CE10}"/>
              </a:ext>
            </a:extLst>
          </p:cNvPr>
          <p:cNvSpPr/>
          <p:nvPr/>
        </p:nvSpPr>
        <p:spPr>
          <a:xfrm>
            <a:off x="968445" y="3961894"/>
            <a:ext cx="878541" cy="59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MBR</a:t>
            </a:r>
          </a:p>
          <a:p>
            <a:pPr algn="ctr"/>
            <a:r>
              <a:rPr lang="en-US" sz="1400" dirty="0"/>
              <a:t>(Loader)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7856B-382D-8347-A8DB-140CFBB7088B}"/>
              </a:ext>
            </a:extLst>
          </p:cNvPr>
          <p:cNvSpPr/>
          <p:nvPr/>
        </p:nvSpPr>
        <p:spPr>
          <a:xfrm>
            <a:off x="2729546" y="3961894"/>
            <a:ext cx="972671" cy="59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D144B-274C-8F4A-8548-83928DB929AC}"/>
              </a:ext>
            </a:extLst>
          </p:cNvPr>
          <p:cNvSpPr/>
          <p:nvPr/>
        </p:nvSpPr>
        <p:spPr>
          <a:xfrm>
            <a:off x="5813367" y="2214281"/>
            <a:ext cx="1035668" cy="32810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33AD2-C20C-FA4A-A19D-525712795D5E}"/>
              </a:ext>
            </a:extLst>
          </p:cNvPr>
          <p:cNvSpPr/>
          <p:nvPr/>
        </p:nvSpPr>
        <p:spPr>
          <a:xfrm>
            <a:off x="5813367" y="2214281"/>
            <a:ext cx="1035668" cy="482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8952D-49EC-1F41-A497-F6C38474A156}"/>
              </a:ext>
            </a:extLst>
          </p:cNvPr>
          <p:cNvSpPr/>
          <p:nvPr/>
        </p:nvSpPr>
        <p:spPr>
          <a:xfrm>
            <a:off x="5813367" y="2753699"/>
            <a:ext cx="1035668" cy="803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55A7D-4F05-2443-8AB9-DD52F2CE329C}"/>
              </a:ext>
            </a:extLst>
          </p:cNvPr>
          <p:cNvSpPr txBox="1"/>
          <p:nvPr/>
        </p:nvSpPr>
        <p:spPr>
          <a:xfrm>
            <a:off x="5782333" y="5495364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1193E-9ECA-6147-985B-4CE8D0BF2344}"/>
              </a:ext>
            </a:extLst>
          </p:cNvPr>
          <p:cNvSpPr txBox="1"/>
          <p:nvPr/>
        </p:nvSpPr>
        <p:spPr>
          <a:xfrm>
            <a:off x="2561929" y="45771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55EBCD-462B-2643-9935-C56508E50D13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flipV="1">
            <a:off x="1407716" y="2455668"/>
            <a:ext cx="4405651" cy="1506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0FA1B-C44C-9243-B32B-911DC8BAADCD}"/>
              </a:ext>
            </a:extLst>
          </p:cNvPr>
          <p:cNvCxnSpPr>
            <a:cxnSpLocks/>
            <a:stCxn id="8" idx="0"/>
            <a:endCxn id="12" idx="1"/>
          </p:cNvCxnSpPr>
          <p:nvPr/>
        </p:nvCxnSpPr>
        <p:spPr>
          <a:xfrm flipV="1">
            <a:off x="3215882" y="3155633"/>
            <a:ext cx="2597485" cy="80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0DB02D-0619-924B-925B-2EB23DC49139}"/>
              </a:ext>
            </a:extLst>
          </p:cNvPr>
          <p:cNvCxnSpPr>
            <a:cxnSpLocks/>
          </p:cNvCxnSpPr>
          <p:nvPr/>
        </p:nvCxnSpPr>
        <p:spPr>
          <a:xfrm flipH="1">
            <a:off x="968445" y="3161990"/>
            <a:ext cx="1408142" cy="7999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1728ED-A469-6149-80D0-5120C2D87EBD}"/>
              </a:ext>
            </a:extLst>
          </p:cNvPr>
          <p:cNvCxnSpPr>
            <a:cxnSpLocks/>
          </p:cNvCxnSpPr>
          <p:nvPr/>
        </p:nvCxnSpPr>
        <p:spPr>
          <a:xfrm>
            <a:off x="3477116" y="3158025"/>
            <a:ext cx="1300583" cy="8038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BEC708-11CF-1747-90A3-5C7B43110301}"/>
              </a:ext>
            </a:extLst>
          </p:cNvPr>
          <p:cNvSpPr txBox="1">
            <a:spLocks/>
          </p:cNvSpPr>
          <p:nvPr/>
        </p:nvSpPr>
        <p:spPr>
          <a:xfrm>
            <a:off x="7175244" y="1359560"/>
            <a:ext cx="4407155" cy="482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BIOS loads the loader into memory</a:t>
            </a:r>
            <a:r>
              <a:rPr lang="en-US" sz="1800" dirty="0"/>
              <a:t>, which is stored in the first sector of the first disk.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6"/>
                </a:solidFill>
              </a:rPr>
              <a:t>Loader finds the kernel image </a:t>
            </a:r>
            <a:r>
              <a:rPr lang="en-US" sz="1800" dirty="0"/>
              <a:t>by reading the partition table on each disk.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When the loader finds a bootable kernel partition, it </a:t>
            </a:r>
            <a:r>
              <a:rPr lang="en-US" sz="1800" dirty="0">
                <a:solidFill>
                  <a:schemeClr val="accent6"/>
                </a:solidFill>
              </a:rPr>
              <a:t>reads the kernel into memory.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Loader's final job is to </a:t>
            </a:r>
            <a:r>
              <a:rPr lang="en-US" sz="1800" dirty="0">
                <a:solidFill>
                  <a:schemeClr val="accent6"/>
                </a:solidFill>
              </a:rPr>
              <a:t>extract the entry point </a:t>
            </a:r>
            <a:r>
              <a:rPr lang="en-US" sz="1800" dirty="0"/>
              <a:t>from the kernel image and transfer control to it.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F18A8A-1EAC-9E45-B2F2-AFDC78780A63}"/>
              </a:ext>
            </a:extLst>
          </p:cNvPr>
          <p:cNvSpPr/>
          <p:nvPr/>
        </p:nvSpPr>
        <p:spPr>
          <a:xfrm>
            <a:off x="1895447" y="3961894"/>
            <a:ext cx="790834" cy="591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</a:t>
            </a:r>
            <a:br>
              <a:rPr lang="en-US" sz="1200" dirty="0"/>
            </a:br>
            <a:r>
              <a:rPr lang="en-US" sz="1200" dirty="0"/>
              <a:t>Table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4DAA47-A803-B24C-8249-70283569C8B4}"/>
              </a:ext>
            </a:extLst>
          </p:cNvPr>
          <p:cNvSpPr/>
          <p:nvPr/>
        </p:nvSpPr>
        <p:spPr>
          <a:xfrm>
            <a:off x="3994207" y="2705651"/>
            <a:ext cx="266400" cy="26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953F22-A745-674D-A7D5-4E00FC14B740}"/>
              </a:ext>
            </a:extLst>
          </p:cNvPr>
          <p:cNvSpPr/>
          <p:nvPr/>
        </p:nvSpPr>
        <p:spPr>
          <a:xfrm>
            <a:off x="4454338" y="3204099"/>
            <a:ext cx="266400" cy="266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F727AF-F104-594B-A80D-F7A76B5AAEFF}"/>
              </a:ext>
            </a:extLst>
          </p:cNvPr>
          <p:cNvSpPr/>
          <p:nvPr/>
        </p:nvSpPr>
        <p:spPr>
          <a:xfrm>
            <a:off x="2242926" y="3671005"/>
            <a:ext cx="267321" cy="2673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9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</TotalTime>
  <Words>674</Words>
  <Application>Microsoft Macintosh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Hack</vt:lpstr>
      <vt:lpstr>Wingdings</vt:lpstr>
      <vt:lpstr>맑은 고딕</vt:lpstr>
      <vt:lpstr>1. Cover</vt:lpstr>
      <vt:lpstr>2. Body</vt:lpstr>
      <vt:lpstr>3. Blank</vt:lpstr>
      <vt:lpstr>Pintos Introduction</vt:lpstr>
      <vt:lpstr>Contents</vt:lpstr>
      <vt:lpstr>Operating Systems</vt:lpstr>
      <vt:lpstr>Operating Systems</vt:lpstr>
      <vt:lpstr>What is Pintos?</vt:lpstr>
      <vt:lpstr>What is Pintos?</vt:lpstr>
      <vt:lpstr>Virtual Machine (VM)</vt:lpstr>
      <vt:lpstr>Structures of Pintos</vt:lpstr>
      <vt:lpstr>From Booting to Power Off</vt:lpstr>
      <vt:lpstr>From Booting to Power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강현구</cp:lastModifiedBy>
  <cp:revision>455</cp:revision>
  <cp:lastPrinted>2020-08-27T06:01:58Z</cp:lastPrinted>
  <dcterms:created xsi:type="dcterms:W3CDTF">2018-08-21T08:38:57Z</dcterms:created>
  <dcterms:modified xsi:type="dcterms:W3CDTF">2020-08-31T15:02:49Z</dcterms:modified>
</cp:coreProperties>
</file>