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360" r:id="rId4"/>
    <p:sldId id="359" r:id="rId5"/>
    <p:sldId id="355" r:id="rId6"/>
    <p:sldId id="260" r:id="rId7"/>
    <p:sldId id="262" r:id="rId8"/>
    <p:sldId id="358" r:id="rId9"/>
    <p:sldId id="273" r:id="rId10"/>
    <p:sldId id="356" r:id="rId11"/>
    <p:sldId id="357" r:id="rId12"/>
    <p:sldId id="274" r:id="rId13"/>
  </p:sldIdLst>
  <p:sldSz cx="12192000" cy="6858000"/>
  <p:notesSz cx="6797675" cy="9926638"/>
  <p:embeddedFontLst>
    <p:embeddedFont>
      <p:font typeface="맑은 고딕" panose="020B0503020000020004" pitchFamily="34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0432FF"/>
    <a:srgbClr val="7A81FF"/>
    <a:srgbClr val="A28E6A"/>
    <a:srgbClr val="EEAF97"/>
    <a:srgbClr val="0096FF"/>
    <a:srgbClr val="9E3510"/>
    <a:srgbClr val="F08C6A"/>
    <a:srgbClr val="418AB3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8BE32-511C-462E-A759-527E8D67AB69}" v="26" dt="2020-09-10T03:39:4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 autoAdjust="0"/>
    <p:restoredTop sz="94619"/>
  </p:normalViewPr>
  <p:slideViewPr>
    <p:cSldViewPr snapToGrid="0">
      <p:cViewPr varScale="1">
        <p:scale>
          <a:sx n="157" d="100"/>
          <a:sy n="157" d="100"/>
        </p:scale>
        <p:origin x="408" y="17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 Goo Kang" userId="+ontEMv91mo+Qn+CzsfKuw2OMP8AmuwHrZAmiaVgYEw=" providerId="None" clId="Web-{1E58BE32-511C-462E-A759-527E8D67AB69}"/>
    <pc:docChg chg="modSld">
      <pc:chgData name="Hyun Goo Kang" userId="+ontEMv91mo+Qn+CzsfKuw2OMP8AmuwHrZAmiaVgYEw=" providerId="None" clId="Web-{1E58BE32-511C-462E-A759-527E8D67AB69}" dt="2020-09-10T03:39:25.195" v="19"/>
      <pc:docMkLst>
        <pc:docMk/>
      </pc:docMkLst>
      <pc:sldChg chg="modSp">
        <pc:chgData name="Hyun Goo Kang" userId="+ontEMv91mo+Qn+CzsfKuw2OMP8AmuwHrZAmiaVgYEw=" providerId="None" clId="Web-{1E58BE32-511C-462E-A759-527E8D67AB69}" dt="2020-09-10T03:39:25.195" v="19"/>
        <pc:sldMkLst>
          <pc:docMk/>
          <pc:sldMk cId="2597029722" sldId="355"/>
        </pc:sldMkLst>
        <pc:graphicFrameChg chg="mod modGraphic">
          <ac:chgData name="Hyun Goo Kang" userId="+ontEMv91mo+Qn+CzsfKuw2OMP8AmuwHrZAmiaVgYEw=" providerId="None" clId="Web-{1E58BE32-511C-462E-A759-527E8D67AB69}" dt="2020-09-10T03:39:25.195" v="19"/>
          <ac:graphicFrameMkLst>
            <pc:docMk/>
            <pc:sldMk cId="2597029722" sldId="355"/>
            <ac:graphicFrameMk id="7" creationId="{F556A5EE-1678-7B4F-97E2-0B335339F30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확인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감소시키며 </a:t>
            </a:r>
            <a:r>
              <a:rPr lang="en-US" altLang="ko-KR" dirty="0"/>
              <a:t>(4</a:t>
            </a:r>
            <a:r>
              <a:rPr lang="ko-KR" altLang="en-US" dirty="0"/>
              <a:t>바이트를 감소</a:t>
            </a:r>
            <a:r>
              <a:rPr lang="en-US" altLang="ko-KR" dirty="0"/>
              <a:t>)</a:t>
            </a:r>
            <a:r>
              <a:rPr lang="ko-KR" altLang="en-US" dirty="0"/>
              <a:t> 스택을 </a:t>
            </a:r>
            <a:r>
              <a:rPr lang="ko-KR" altLang="en-US" dirty="0" err="1"/>
              <a:t>쌓아야하는데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증가시킴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96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확인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감소시키며 </a:t>
            </a:r>
            <a:r>
              <a:rPr lang="en-US" altLang="ko-KR" dirty="0"/>
              <a:t>(4</a:t>
            </a:r>
            <a:r>
              <a:rPr lang="ko-KR" altLang="en-US" dirty="0"/>
              <a:t>바이트를 감소</a:t>
            </a:r>
            <a:r>
              <a:rPr lang="en-US" altLang="ko-KR" dirty="0"/>
              <a:t>)</a:t>
            </a:r>
            <a:r>
              <a:rPr lang="ko-KR" altLang="en-US" dirty="0"/>
              <a:t> 스택을 </a:t>
            </a:r>
            <a:r>
              <a:rPr lang="ko-KR" altLang="en-US" dirty="0" err="1"/>
              <a:t>쌓아야하는데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증가시킴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849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확인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감소시키며 </a:t>
            </a:r>
            <a:r>
              <a:rPr lang="en-US" altLang="ko-KR" dirty="0"/>
              <a:t>(4</a:t>
            </a:r>
            <a:r>
              <a:rPr lang="ko-KR" altLang="en-US" dirty="0"/>
              <a:t>바이트를 감소</a:t>
            </a:r>
            <a:r>
              <a:rPr lang="en-US" altLang="ko-KR" dirty="0"/>
              <a:t>)</a:t>
            </a:r>
            <a:r>
              <a:rPr lang="ko-KR" altLang="en-US" dirty="0"/>
              <a:t> 스택을 </a:t>
            </a:r>
            <a:r>
              <a:rPr lang="ko-KR" altLang="en-US" dirty="0" err="1"/>
              <a:t>쌓아야하는데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증가시킴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448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660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685BA5F-7123-B14D-98BB-51F455AD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866F5D-6972-1C47-B0AE-CD0DE4144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2020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C468C8B-7970-7E4B-BAA1-6D13AD8E2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Hyeongu</a:t>
            </a:r>
            <a:r>
              <a:rPr lang="en-US" sz="1800" dirty="0"/>
              <a:t> Kang</a:t>
            </a:r>
          </a:p>
          <a:p>
            <a:r>
              <a:rPr lang="en-US" sz="1800" dirty="0" err="1"/>
              <a:t>Suyeon</a:t>
            </a:r>
            <a:r>
              <a:rPr lang="en-US" sz="1800" dirty="0"/>
              <a:t> Lee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DC60AA19-4D5A-2D49-9ED8-FC4428C1C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/>
              <a:t>OS Project Guide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E819C9F-5D09-7C4D-9E4B-DEBD8FB816E8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and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52021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319788" cy="48277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제목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User Stack</a:t>
            </a:r>
            <a:r>
              <a:rPr lang="ko-KR" altLang="en-US" sz="1800" b="1" dirty="0"/>
              <a:t> 구현 시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dump </a:t>
            </a:r>
            <a:r>
              <a:rPr lang="ko-KR" altLang="en-US" sz="1800" b="1" dirty="0"/>
              <a:t>출력 결과 에러 </a:t>
            </a:r>
            <a:endParaRPr lang="en-US" altLang="ko-KR" sz="1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user stack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파싱한</a:t>
            </a:r>
            <a:r>
              <a:rPr lang="ko-KR" altLang="en-US" sz="1800" dirty="0"/>
              <a:t> </a:t>
            </a:r>
            <a:r>
              <a:rPr lang="en-US" altLang="ko-KR" sz="1800" dirty="0"/>
              <a:t>argument</a:t>
            </a:r>
            <a:r>
              <a:rPr lang="ko-KR" altLang="en-US" sz="1800" dirty="0"/>
              <a:t> 쌓기 위해 </a:t>
            </a:r>
            <a:r>
              <a:rPr lang="en-US" altLang="ko-KR" sz="1800" dirty="0"/>
              <a:t>load()</a:t>
            </a:r>
            <a:r>
              <a:rPr lang="ko-KR" altLang="en-US" sz="1800" dirty="0"/>
              <a:t>함수에서 </a:t>
            </a:r>
            <a:r>
              <a:rPr lang="en-US" altLang="ko-KR" sz="1800" dirty="0"/>
              <a:t>argument </a:t>
            </a:r>
            <a:r>
              <a:rPr lang="ko-KR" altLang="en-US" sz="1800" dirty="0" err="1"/>
              <a:t>파싱</a:t>
            </a:r>
            <a:r>
              <a:rPr lang="ko-KR" altLang="en-US" sz="1800" dirty="0"/>
              <a:t> 후 </a:t>
            </a:r>
            <a:r>
              <a:rPr lang="en-US" altLang="ko-KR" sz="1800" dirty="0" err="1"/>
              <a:t>esp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사용했습니다</a:t>
            </a:r>
            <a:r>
              <a:rPr lang="en-US" altLang="ko-KR" sz="1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 err="1"/>
              <a:t>hex_dump</a:t>
            </a:r>
            <a:r>
              <a:rPr lang="en-US" altLang="ko-KR" sz="1800" dirty="0"/>
              <a:t>()</a:t>
            </a:r>
            <a:r>
              <a:rPr lang="ko-KR" altLang="en-US" sz="1800" dirty="0"/>
              <a:t>로 출력 시 예상한 스택 결과와 다르게 나옵니다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스크린샷</a:t>
            </a:r>
            <a:r>
              <a:rPr lang="en-US" altLang="ko-KR" sz="1800" dirty="0"/>
              <a:t> </a:t>
            </a:r>
            <a:r>
              <a:rPr lang="ko-KR" altLang="en-US" sz="1800" dirty="0"/>
              <a:t>첨부</a:t>
            </a:r>
            <a:r>
              <a:rPr lang="en-US" altLang="ko-KR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관련부분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핀토스</a:t>
            </a:r>
            <a:r>
              <a:rPr lang="ko-KR" altLang="en-US" sz="1800" dirty="0"/>
              <a:t> 문서 </a:t>
            </a:r>
            <a:r>
              <a:rPr lang="en-US" altLang="ko-KR" sz="1800" dirty="0"/>
              <a:t>Program Startup Details (p.36~37)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스택 공간을 </a:t>
            </a:r>
            <a:r>
              <a:rPr lang="ko-KR" altLang="en-US" sz="1800" dirty="0" err="1"/>
              <a:t>할당받는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setup_stack</a:t>
            </a:r>
            <a:r>
              <a:rPr lang="en-US" altLang="ko-KR" sz="1800" dirty="0"/>
              <a:t>()</a:t>
            </a:r>
            <a:r>
              <a:rPr lang="ko-KR" altLang="en-US" sz="1800" dirty="0"/>
              <a:t>에서 에러가 나는지 확인해봤지만 </a:t>
            </a:r>
            <a:r>
              <a:rPr lang="en-US" altLang="ko-KR" sz="1800" dirty="0" err="1"/>
              <a:t>setup_stack</a:t>
            </a:r>
            <a:r>
              <a:rPr lang="en-US" altLang="ko-KR" sz="1800" dirty="0"/>
              <a:t>()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리턴값은</a:t>
            </a:r>
            <a:r>
              <a:rPr lang="ko-KR" altLang="en-US" sz="1800" dirty="0"/>
              <a:t> 정상이었습니다</a:t>
            </a:r>
            <a:r>
              <a:rPr lang="en-US" altLang="ko-KR" sz="1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소스 코드</a:t>
            </a:r>
            <a:r>
              <a:rPr lang="en-US" altLang="ko-KR" sz="1800" dirty="0"/>
              <a:t> </a:t>
            </a:r>
            <a:r>
              <a:rPr lang="ko-KR" altLang="en-US" sz="1800" dirty="0"/>
              <a:t>첨부 </a:t>
            </a:r>
            <a:r>
              <a:rPr lang="en-US" altLang="ko-KR" sz="1800" dirty="0"/>
              <a:t>(</a:t>
            </a:r>
            <a:r>
              <a:rPr lang="ko-KR" altLang="en-US" sz="1800" dirty="0"/>
              <a:t>오른쪽</a:t>
            </a:r>
            <a:r>
              <a:rPr lang="en-US" altLang="ko-KR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개발환경</a:t>
            </a:r>
            <a:r>
              <a:rPr lang="en-US" altLang="ko-KR" sz="1800" dirty="0"/>
              <a:t>: </a:t>
            </a:r>
            <a:r>
              <a:rPr lang="en-US" sz="1800" dirty="0"/>
              <a:t>CSPRO</a:t>
            </a:r>
            <a:endParaRPr lang="en-KR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9B2F367-6CEC-A042-B7C2-7324F39A511F}"/>
              </a:ext>
            </a:extLst>
          </p:cNvPr>
          <p:cNvSpPr txBox="1">
            <a:spLocks/>
          </p:cNvSpPr>
          <p:nvPr/>
        </p:nvSpPr>
        <p:spPr>
          <a:xfrm>
            <a:off x="6405967" y="1087294"/>
            <a:ext cx="5257800" cy="47912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4 - (</a:t>
            </a:r>
            <a:r>
              <a:rPr lang="en-US" dirty="0" err="1"/>
              <a:t>stacksize</a:t>
            </a:r>
            <a:r>
              <a:rPr lang="en-US" dirty="0"/>
              <a:t> %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memset</a:t>
            </a:r>
            <a:r>
              <a:rPr lang="en-US" dirty="0"/>
              <a:t>(*esp,0,(4-(stacksize%4)));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*(uint32_t*)* </a:t>
            </a:r>
            <a:r>
              <a:rPr lang="en-US" dirty="0" err="1"/>
              <a:t>esp</a:t>
            </a:r>
            <a:r>
              <a:rPr lang="en-US" dirty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cnt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*(uint32_t*)* </a:t>
            </a:r>
            <a:r>
              <a:rPr lang="en-US" dirty="0" err="1"/>
              <a:t>esp</a:t>
            </a:r>
            <a:r>
              <a:rPr lang="en-US" dirty="0"/>
              <a:t> = </a:t>
            </a:r>
            <a:r>
              <a:rPr lang="en-US" dirty="0" err="1"/>
              <a:t>stackaddress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E0C49-8C5C-7548-8AB3-97A99DC3B1A3}"/>
              </a:ext>
            </a:extLst>
          </p:cNvPr>
          <p:cNvSpPr/>
          <p:nvPr/>
        </p:nvSpPr>
        <p:spPr>
          <a:xfrm>
            <a:off x="6405967" y="4841837"/>
            <a:ext cx="4985288" cy="13793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accent2"/>
                </a:solidFill>
              </a:rPr>
              <a:t>답변</a:t>
            </a:r>
            <a:r>
              <a:rPr lang="en-US" altLang="ko-KR" b="1" dirty="0">
                <a:solidFill>
                  <a:schemeClr val="accent2"/>
                </a:solidFill>
              </a:rPr>
              <a:t>:</a:t>
            </a:r>
            <a:r>
              <a:rPr lang="ko-KR" altLang="en-US" b="1" dirty="0">
                <a:solidFill>
                  <a:schemeClr val="accent2"/>
                </a:solidFill>
              </a:rPr>
              <a:t> 소스코드 확인 결과</a:t>
            </a:r>
            <a:r>
              <a:rPr lang="en-US" altLang="ko-KR" b="1" dirty="0">
                <a:solidFill>
                  <a:schemeClr val="accent2"/>
                </a:solidFill>
              </a:rPr>
              <a:t>,</a:t>
            </a:r>
            <a:r>
              <a:rPr lang="ko-KR" altLang="en-US" b="1" dirty="0">
                <a:solidFill>
                  <a:schemeClr val="accent2"/>
                </a:solidFill>
              </a:rPr>
              <a:t> 스택포인터를 감소시키며 스택을 쌓아야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하는데 코드에서는 증가하며 스택을 쌓고 있습니다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  <a:r>
              <a:rPr lang="ko-KR" altLang="en-US" b="1" dirty="0">
                <a:solidFill>
                  <a:schemeClr val="accent2"/>
                </a:solidFill>
              </a:rPr>
              <a:t> 이 부분을 수정하기 바랍니다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8694B-6563-3F4B-A404-662DE1CC5F52}"/>
              </a:ext>
            </a:extLst>
          </p:cNvPr>
          <p:cNvCxnSpPr>
            <a:cxnSpLocks/>
          </p:cNvCxnSpPr>
          <p:nvPr/>
        </p:nvCxnSpPr>
        <p:spPr>
          <a:xfrm>
            <a:off x="6157992" y="1053884"/>
            <a:ext cx="0" cy="51673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52EC-001B-B54B-942F-140E0D7D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D08D-E2D6-9542-BE40-797B2ADF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78618"/>
          </a:xfrm>
        </p:spPr>
        <p:txBody>
          <a:bodyPr/>
          <a:lstStyle/>
          <a:p>
            <a:r>
              <a:rPr lang="en-US" altLang="ko-KR" dirty="0"/>
              <a:t>Pintos project is a personal project.</a:t>
            </a:r>
            <a:br>
              <a:rPr lang="en-US" altLang="ko-KR" dirty="0"/>
            </a:br>
            <a:r>
              <a:rPr lang="ko-KR" altLang="en-US" dirty="0" err="1"/>
              <a:t>핀토스</a:t>
            </a:r>
            <a:r>
              <a:rPr lang="ko-KR" altLang="en-US" dirty="0"/>
              <a:t> 프로젝트는 개인 프로젝트입니다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There are 6 projects with last one being optional project (can get additional points </a:t>
            </a:r>
            <a:r>
              <a:rPr lang="en-US" altLang="ko-KR" dirty="0" err="1"/>
              <a:t>ofr</a:t>
            </a:r>
            <a:r>
              <a:rPr lang="en-US" altLang="ko-KR" dirty="0"/>
              <a:t> that). </a:t>
            </a:r>
            <a:br>
              <a:rPr lang="en-US" altLang="ko-KR" dirty="0"/>
            </a:br>
            <a:r>
              <a:rPr lang="ko-KR" altLang="en-US" dirty="0"/>
              <a:t>프로젝트는 총 </a:t>
            </a:r>
            <a:r>
              <a:rPr lang="en-US" altLang="ko-KR" dirty="0"/>
              <a:t>6</a:t>
            </a:r>
            <a:r>
              <a:rPr lang="ko-KR" altLang="en-US" dirty="0"/>
              <a:t>개이며 마지막 프로젝트는 선택적으로 수행할 수 있고 </a:t>
            </a:r>
            <a:r>
              <a:rPr lang="ko-KR" altLang="en-US" dirty="0" err="1"/>
              <a:t>가산점이</a:t>
            </a:r>
            <a:r>
              <a:rPr lang="ko-KR" altLang="en-US" dirty="0"/>
              <a:t> 부여됩니다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차 적발 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 및 성적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등급 강등 </a:t>
            </a:r>
            <a:r>
              <a:rPr lang="en-US" altLang="ko-KR" b="1" dirty="0">
                <a:solidFill>
                  <a:srgbClr val="FF0000"/>
                </a:solidFill>
              </a:rPr>
              <a:t>(A-&gt;B, B-&gt;C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적발 시 점수에 상관없이 </a:t>
            </a:r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ko-KR" altLang="en-US" b="1" dirty="0">
                <a:solidFill>
                  <a:srgbClr val="FF0000"/>
                </a:solidFill>
              </a:rPr>
              <a:t> 부여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We don't use Q&amp;A board in the e-class</a:t>
            </a:r>
            <a:r>
              <a:rPr lang="ko-KR" altLang="en-US" dirty="0"/>
              <a:t> </a:t>
            </a:r>
            <a:r>
              <a:rPr lang="en-US" altLang="ko-KR" dirty="0"/>
              <a:t>and provide separate Q&amp;A board.</a:t>
            </a:r>
            <a:br>
              <a:rPr lang="en-US" altLang="ko-KR" dirty="0"/>
            </a:br>
            <a:r>
              <a:rPr lang="ko-KR" altLang="en-US" dirty="0" err="1"/>
              <a:t>핀토스</a:t>
            </a:r>
            <a:r>
              <a:rPr lang="ko-KR" altLang="en-US" dirty="0"/>
              <a:t> 프로젝트 질문은 사이버캠퍼스가 아닌 별도의 게시판을 운영합니다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6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schedule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56A5EE-1678-7B4F-97E2-0B335339F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25220"/>
              </p:ext>
            </p:extLst>
          </p:nvPr>
        </p:nvGraphicFramePr>
        <p:xfrm>
          <a:off x="527288" y="1888906"/>
          <a:ext cx="11137425" cy="308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885">
                  <a:extLst>
                    <a:ext uri="{9D8B030D-6E8A-4147-A177-3AD203B41FA5}">
                      <a16:colId xmlns:a16="http://schemas.microsoft.com/office/drawing/2014/main" val="1214941093"/>
                    </a:ext>
                  </a:extLst>
                </a:gridCol>
                <a:gridCol w="760652">
                  <a:extLst>
                    <a:ext uri="{9D8B030D-6E8A-4147-A177-3AD203B41FA5}">
                      <a16:colId xmlns:a16="http://schemas.microsoft.com/office/drawing/2014/main" val="375628883"/>
                    </a:ext>
                  </a:extLst>
                </a:gridCol>
                <a:gridCol w="2516623">
                  <a:extLst>
                    <a:ext uri="{9D8B030D-6E8A-4147-A177-3AD203B41FA5}">
                      <a16:colId xmlns:a16="http://schemas.microsoft.com/office/drawing/2014/main" val="571476761"/>
                    </a:ext>
                  </a:extLst>
                </a:gridCol>
                <a:gridCol w="3123525">
                  <a:extLst>
                    <a:ext uri="{9D8B030D-6E8A-4147-A177-3AD203B41FA5}">
                      <a16:colId xmlns:a16="http://schemas.microsoft.com/office/drawing/2014/main" val="974337839"/>
                    </a:ext>
                  </a:extLst>
                </a:gridCol>
                <a:gridCol w="2702740">
                  <a:extLst>
                    <a:ext uri="{9D8B030D-6E8A-4147-A177-3AD203B41FA5}">
                      <a16:colId xmlns:a16="http://schemas.microsoft.com/office/drawing/2014/main" val="1636357562"/>
                    </a:ext>
                  </a:extLst>
                </a:gridCol>
              </a:tblGrid>
              <a:tr h="44002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Projects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Contents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Periods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Lectures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73457589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0-1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Installing Pintos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9/15 (Tue.)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9/20 (Sun.)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Manual will be provided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74743946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0-2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Pintos Data Structures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9/21 (Mon.) –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10/4 (Sun.)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(Sat.)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429165556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/>
                        <a:t>Project 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(1)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10/5 (Mon.)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11/1 (Sun.)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10/3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165591245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(2)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11/2 (Mon.)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11/15 (Sun.)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10/31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737705793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/>
                        <a:t>Project 3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11/16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(Mon.) 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12/6 (Sun.)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11/14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220973525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/>
                        <a:t>Project 4 </a:t>
                      </a:r>
                      <a:r>
                        <a:rPr lang="en-US" sz="1400" dirty="0"/>
                        <a:t>(Optional)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Memory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 (Mon.) </a:t>
                      </a:r>
                      <a:r>
                        <a:rPr lang="en-US" altLang="ko-KR" dirty="0"/>
                        <a:t>– 12/21 (Mon.)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12/5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6281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 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60017"/>
          </a:xfrm>
        </p:spPr>
        <p:txBody>
          <a:bodyPr/>
          <a:lstStyle/>
          <a:p>
            <a:r>
              <a:rPr lang="en-US" altLang="ko-KR" dirty="0"/>
              <a:t>Late submission is allowed until 3 days.</a:t>
            </a:r>
            <a:endParaRPr lang="en-US" dirty="0"/>
          </a:p>
          <a:p>
            <a:r>
              <a:rPr lang="en-US" dirty="0"/>
              <a:t>Deductions for late submission are as follows.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1070956" y="2202998"/>
          <a:ext cx="4049684" cy="19987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935306588"/>
                    </a:ext>
                  </a:extLst>
                </a:gridCol>
                <a:gridCol w="2419004">
                  <a:extLst>
                    <a:ext uri="{9D8B030D-6E8A-4147-A177-3AD203B41FA5}">
                      <a16:colId xmlns:a16="http://schemas.microsoft.com/office/drawing/2014/main" val="568736380"/>
                    </a:ext>
                  </a:extLst>
                </a:gridCol>
              </a:tblGrid>
              <a:tr h="51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Score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 Day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90%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70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 Days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80%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2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 Days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70%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9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 Days+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Point * 0%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109975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7092141" y="2202998"/>
          <a:ext cx="4049684" cy="19987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935306588"/>
                    </a:ext>
                  </a:extLst>
                </a:gridCol>
                <a:gridCol w="2419004">
                  <a:extLst>
                    <a:ext uri="{9D8B030D-6E8A-4147-A177-3AD203B41FA5}">
                      <a16:colId xmlns:a16="http://schemas.microsoft.com/office/drawing/2014/main" val="568736380"/>
                    </a:ext>
                  </a:extLst>
                </a:gridCol>
              </a:tblGrid>
              <a:tr h="51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Score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90%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70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80%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2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70%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9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9/24~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Point * 0%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109975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83875" y="2661541"/>
            <a:ext cx="1496291" cy="66501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42558" y="3202373"/>
            <a:ext cx="149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Due Date</a:t>
            </a:r>
          </a:p>
          <a:p>
            <a:pPr algn="ctr"/>
            <a:r>
              <a:rPr lang="en-US" altLang="ko-KR" sz="1400" b="1" dirty="0"/>
              <a:t>9/20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39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Submit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Softcopy:  Submit your work to e-class.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Hardcopy: No hardcopy in this semester.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Submission Form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Follow instructions in each project's slide.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Please check the form at least twice.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양식 준수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23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Caution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Copying will lead to F-grade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차 적발 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 및 성적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등급 강등 </a:t>
            </a:r>
            <a:r>
              <a:rPr lang="en-US" altLang="ko-KR" b="1" dirty="0">
                <a:solidFill>
                  <a:srgbClr val="FF0000"/>
                </a:solidFill>
              </a:rPr>
              <a:t>(A-&gt;B, B-&gt;C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적발 시 점수에 상관없이 </a:t>
            </a:r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ko-KR" altLang="en-US" b="1" dirty="0">
                <a:solidFill>
                  <a:srgbClr val="FF0000"/>
                </a:solidFill>
              </a:rPr>
              <a:t> 부여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20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 Board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757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 don't use Q&amp;A board in the e-class</a:t>
            </a:r>
            <a:r>
              <a:rPr lang="ko-KR" altLang="en-US" dirty="0"/>
              <a:t> </a:t>
            </a:r>
            <a:r>
              <a:rPr lang="en-US" altLang="ko-KR" dirty="0"/>
              <a:t>and provide separate Q&amp;A board. URL will be notified in the e-class later.</a:t>
            </a:r>
            <a:br>
              <a:rPr lang="en-US" altLang="ko-KR" dirty="0"/>
            </a:br>
            <a:r>
              <a:rPr lang="ko-KR" altLang="en-US" dirty="0"/>
              <a:t>사이버캠퍼스의 </a:t>
            </a:r>
            <a:r>
              <a:rPr lang="en-US" altLang="ko-KR" dirty="0"/>
              <a:t>Q&amp;A</a:t>
            </a:r>
            <a:r>
              <a:rPr lang="ko-KR" altLang="en-US" dirty="0"/>
              <a:t> 게시판이 아닌 별도의 질문 게시판을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은 추후 사이버캠퍼스 공지사항에 공지하겠습니다</a:t>
            </a:r>
            <a:r>
              <a:rPr lang="en-US" altLang="ko-KR" dirty="0"/>
              <a:t>.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dirty="0"/>
              <a:t>You can ask anything about Pintos project without restriction.</a:t>
            </a:r>
            <a:br>
              <a:rPr lang="en-KR" dirty="0"/>
            </a:br>
            <a:r>
              <a:rPr lang="ko-KR" altLang="en-US" dirty="0" err="1"/>
              <a:t>핀토스</a:t>
            </a:r>
            <a:r>
              <a:rPr lang="ko-KR" altLang="en-US" dirty="0"/>
              <a:t> 프로젝트와 관련된 어떠한 질문도 제약없이 가능합니다</a:t>
            </a:r>
            <a:r>
              <a:rPr lang="en-US" altLang="ko-KR" dirty="0"/>
              <a:t>.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dirty="0"/>
              <a:t>But the question related with coding should follow the form.</a:t>
            </a:r>
            <a:br>
              <a:rPr lang="en-KR" dirty="0"/>
            </a:br>
            <a:r>
              <a:rPr lang="ko-KR" altLang="en-US" dirty="0"/>
              <a:t>다만 코딩과 관련된 질문의 다음의 양식을 갖추어 질문해야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13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관련 질문 양식 </a:t>
            </a:r>
            <a:r>
              <a:rPr lang="en-US" altLang="ko-KR" dirty="0"/>
              <a:t>(Korean)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질문의 핵심 내용 요약</a:t>
            </a:r>
            <a:r>
              <a:rPr lang="en-US" altLang="ko-KR" dirty="0"/>
              <a:t>)&gt;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구현 내용 및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 현상 및 </a:t>
            </a:r>
            <a:r>
              <a:rPr lang="ko-KR" altLang="en-US" dirty="0" err="1"/>
              <a:t>스크린샷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핀토스</a:t>
            </a:r>
            <a:r>
              <a:rPr lang="ko-KR" altLang="en-US" dirty="0"/>
              <a:t> 문서에서 관련된 부분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 해결을 위해 어떤 시도를 했는가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문제와 관련된 소스 코드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개발환경</a:t>
            </a:r>
            <a:r>
              <a:rPr lang="en-US" altLang="ko-KR" dirty="0"/>
              <a:t>: </a:t>
            </a:r>
            <a:r>
              <a:rPr lang="en-US" dirty="0"/>
              <a:t>CSPRO, </a:t>
            </a:r>
            <a:r>
              <a:rPr lang="ko-KR" altLang="en-US" dirty="0"/>
              <a:t>본인 컴퓨터인 경우 </a:t>
            </a:r>
            <a:r>
              <a:rPr lang="en-US" dirty="0"/>
              <a:t>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753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Form Related to Coding (English)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&lt;Subject</a:t>
            </a:r>
            <a:r>
              <a:rPr lang="ko-KR" altLang="en-US" dirty="0"/>
              <a:t> </a:t>
            </a:r>
            <a:r>
              <a:rPr lang="en-US" altLang="ko-KR" dirty="0"/>
              <a:t>(Summarize the question)&gt;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Contents and methods of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Problem(s) and screenshot(s).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Related article in Pintos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What did you do to try to solve the problem(s)?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Source code which invokes problem(s).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Development Environment: </a:t>
            </a:r>
            <a:r>
              <a:rPr lang="en-US" dirty="0"/>
              <a:t>CSPRO or OS (in case you use your own PC)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79038148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897</Words>
  <Application>Microsoft Office PowerPoint</Application>
  <PresentationFormat>Widescreen</PresentationFormat>
  <Paragraphs>135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1. Cover</vt:lpstr>
      <vt:lpstr>2. Body</vt:lpstr>
      <vt:lpstr>3. Blank</vt:lpstr>
      <vt:lpstr>OS Project Guide</vt:lpstr>
      <vt:lpstr>Overview</vt:lpstr>
      <vt:lpstr>Project schedule</vt:lpstr>
      <vt:lpstr>Due Date</vt:lpstr>
      <vt:lpstr>How to Submit</vt:lpstr>
      <vt:lpstr>Caution</vt:lpstr>
      <vt:lpstr>Q&amp;A Board</vt:lpstr>
      <vt:lpstr>코딩 관련 질문 양식 (Korean)</vt:lpstr>
      <vt:lpstr>Question Form Related to Coding (English)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1237</cp:revision>
  <cp:lastPrinted>2018-09-20T18:51:01Z</cp:lastPrinted>
  <dcterms:created xsi:type="dcterms:W3CDTF">2018-08-21T08:38:57Z</dcterms:created>
  <dcterms:modified xsi:type="dcterms:W3CDTF">2020-09-10T03:39:45Z</dcterms:modified>
</cp:coreProperties>
</file>