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63" r:id="rId3"/>
  </p:sldMasterIdLst>
  <p:notesMasterIdLst>
    <p:notesMasterId r:id="rId33"/>
  </p:notesMasterIdLst>
  <p:sldIdLst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1" r:id="rId21"/>
    <p:sldId id="274" r:id="rId22"/>
    <p:sldId id="311" r:id="rId23"/>
    <p:sldId id="303" r:id="rId24"/>
    <p:sldId id="304" r:id="rId25"/>
    <p:sldId id="305" r:id="rId26"/>
    <p:sldId id="302" r:id="rId27"/>
    <p:sldId id="287" r:id="rId28"/>
    <p:sldId id="281" r:id="rId29"/>
    <p:sldId id="312" r:id="rId30"/>
    <p:sldId id="313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</p14:sldIdLst>
        </p14:section>
        <p14:section name="Linxu Instructions" id="{2FD7C50B-04F1-094F-8E3E-972691A1B580}">
          <p14:sldIdLst>
            <p14:sldId id="290"/>
            <p14:sldId id="29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Pintos Install" id="{498CBCB2-EAA1-3946-B812-AA226545248C}">
          <p14:sldIdLst>
            <p14:sldId id="301"/>
            <p14:sldId id="274"/>
            <p14:sldId id="311"/>
            <p14:sldId id="303"/>
            <p14:sldId id="304"/>
            <p14:sldId id="305"/>
            <p14:sldId id="302"/>
            <p14:sldId id="287"/>
            <p14:sldId id="281"/>
            <p14:sldId id="312"/>
            <p14:sldId id="313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A55"/>
    <a:srgbClr val="BA6815"/>
    <a:srgbClr val="1F407F"/>
    <a:srgbClr val="E57300"/>
    <a:srgbClr val="F1B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19"/>
  </p:normalViewPr>
  <p:slideViewPr>
    <p:cSldViewPr snapToGrid="0">
      <p:cViewPr varScale="1">
        <p:scale>
          <a:sx n="75" d="100"/>
          <a:sy n="75" d="100"/>
        </p:scale>
        <p:origin x="192" y="19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2020. 9. 14.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3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32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5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4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1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8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1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7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5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58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58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39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896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5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53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876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8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0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08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6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8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class/cs140/projects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class/cs140/projects/pintos/pinto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2CDD44A-354C-B247-83C2-DE01789B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C46797-0C56-4E4A-8C79-61E58BF66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2020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768891-484B-4C46-8CE7-1075E0BA6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dirty="0" err="1"/>
              <a:t>Hyeongu</a:t>
            </a:r>
            <a:r>
              <a:rPr lang="en-US" sz="1800" dirty="0"/>
              <a:t> Kang</a:t>
            </a:r>
          </a:p>
          <a:p>
            <a:r>
              <a:rPr lang="en-US" sz="1800" dirty="0" err="1"/>
              <a:t>Suyeon</a:t>
            </a:r>
            <a:r>
              <a:rPr lang="en-US" sz="1800" dirty="0"/>
              <a:t> Lee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551727"/>
            <a:ext cx="7471646" cy="514954"/>
          </a:xfrm>
        </p:spPr>
        <p:txBody>
          <a:bodyPr/>
          <a:lstStyle/>
          <a:p>
            <a:r>
              <a:rPr lang="en-US" altLang="ko-KR" sz="3600" dirty="0">
                <a:ea typeface="HY견고딕" pitchFamily="18" charset="-127"/>
              </a:rPr>
              <a:t>Project #0-1: Installing Pintos</a:t>
            </a:r>
            <a:endParaRPr lang="en-US" sz="36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516A86-AD95-B349-BD1C-3F720D5E06B0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and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31183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echo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Prints string or system environment variables.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echo [string…]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$PATH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x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grep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 lines matching a pattern from files or standard input.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grep [option] PATTERN [File…]</a:t>
            </a:r>
          </a:p>
          <a:p>
            <a:pPr marL="0" indent="0">
              <a:buNone/>
            </a:pPr>
            <a:r>
              <a:rPr lang="en-US" altLang="ko-KR" sz="1800" b="0" dirty="0"/>
              <a:t>-n: print the line and line number in FILE which is matched.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: ignore case distinctions.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only </a:t>
            </a:r>
            <a:r>
              <a:rPr lang="en-US" altLang="ko-KR" dirty="0"/>
              <a:t>FILE</a:t>
            </a:r>
            <a:r>
              <a:rPr lang="en-US" altLang="ko-KR" sz="1800" b="0" dirty="0"/>
              <a:t> name, which contains PATTERN</a:t>
            </a:r>
            <a:r>
              <a:rPr lang="en-US" altLang="ko-KR" dirty="0"/>
              <a:t> </a:t>
            </a:r>
            <a:r>
              <a:rPr lang="en-US" altLang="ko-KR" sz="1800" b="0" dirty="0"/>
              <a:t>matched.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–n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groupt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grep –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 the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qmail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</a:t>
            </a:r>
            <a:r>
              <a:rPr lang="en-US" altLang="ko-KR" sz="1800" b="0" dirty="0" err="1"/>
              <a:t>il</a:t>
            </a:r>
            <a:r>
              <a:rPr lang="en-US" altLang="ko-KR" sz="1800" b="0" dirty="0"/>
              <a:t>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/*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76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Report the list of current processes.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[option]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ef</a:t>
            </a:r>
            <a:r>
              <a:rPr lang="en-US" altLang="ko-KR" sz="1800" b="0" dirty="0"/>
              <a:t>: print the all processes with full-format listing.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sz="1800" b="0" dirty="0"/>
              <a:t>au: print the username and </a:t>
            </a:r>
            <a:r>
              <a:rPr lang="en-US" altLang="ko-KR" dirty="0"/>
              <a:t>start time of </a:t>
            </a:r>
            <a:r>
              <a:rPr lang="en-US" altLang="ko-KR" sz="1800" b="0" dirty="0"/>
              <a:t>processes including other users' processes.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-</a:t>
            </a:r>
            <a:r>
              <a:rPr lang="en-US" altLang="ko-KR" sz="1800" b="0" dirty="0" err="1"/>
              <a:t>ef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-au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kill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Sends signal to the processes.</a:t>
            </a:r>
          </a:p>
          <a:p>
            <a:pPr marL="0" indent="0">
              <a:buNone/>
            </a:pPr>
            <a:r>
              <a:rPr lang="en-US" altLang="ko-KR" sz="2000" dirty="0"/>
              <a:t>Representative signal is SIGKILL which is used to forcefully terminate a process.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kill [option] [process id]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list of signals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kill -9 4914 	(force quit process #4914)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966170"/>
            <a:ext cx="6791325" cy="219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2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Checks the current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pwd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1" y="2537496"/>
            <a:ext cx="3643436" cy="7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1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su</a:t>
            </a:r>
            <a:r>
              <a:rPr lang="en-US" altLang="ko-KR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  <a:cs typeface="Tahoma" pitchFamily="34" charset="0"/>
              </a:rPr>
              <a:t>passwd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su</a:t>
            </a:r>
            <a:r>
              <a:rPr lang="en-US" altLang="ko-KR" sz="2000" dirty="0"/>
              <a:t>: switch user ID or become superuser.</a:t>
            </a:r>
          </a:p>
          <a:p>
            <a:pPr marL="0" indent="0">
              <a:buNone/>
            </a:pPr>
            <a:r>
              <a:rPr lang="en-US" altLang="ko-KR" sz="2000" dirty="0"/>
              <a:t>passwd: change user password.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Usage: </a:t>
            </a:r>
            <a:r>
              <a:rPr lang="en-US" altLang="ko-KR" dirty="0" err="1"/>
              <a:t>su</a:t>
            </a:r>
            <a:r>
              <a:rPr lang="en-US" altLang="ko-KR" dirty="0"/>
              <a:t> [options] [username]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sz="1800" b="0" dirty="0"/>
              <a:t>$ </a:t>
            </a:r>
            <a:r>
              <a:rPr lang="en-US" altLang="ko-KR" sz="1800" b="0" dirty="0" err="1"/>
              <a:t>su</a:t>
            </a:r>
            <a:r>
              <a:rPr lang="en-US" altLang="ko-KR" sz="1800" b="0" dirty="0"/>
              <a:t>		(if the USERNAME is omitted than it will switch the account to the superuser.)</a:t>
            </a:r>
          </a:p>
          <a:p>
            <a:pPr marL="0" indent="0">
              <a:buNone/>
            </a:pPr>
            <a:r>
              <a:rPr lang="en-US" altLang="ko-KR" sz="1800" b="0" dirty="0"/>
              <a:t>$ passwd 	(change the password of current account.)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tar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Compresses or extracts file.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b="0" dirty="0"/>
              <a:t>Usage: tar [options] [</a:t>
            </a:r>
            <a:r>
              <a:rPr lang="en-US" altLang="ko-KR" sz="1800" b="1" dirty="0"/>
              <a:t>pathname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dirty="0"/>
              <a:t>-c/x: compress / Extract</a:t>
            </a:r>
          </a:p>
          <a:p>
            <a:pPr marL="0" indent="0">
              <a:buNone/>
            </a:pPr>
            <a:r>
              <a:rPr lang="en-US" altLang="ko-KR" sz="1800" b="0" dirty="0"/>
              <a:t>-v: verbosely list the files processed</a:t>
            </a:r>
          </a:p>
          <a:p>
            <a:pPr marL="0" indent="0">
              <a:buNone/>
            </a:pPr>
            <a:r>
              <a:rPr lang="en-US" altLang="ko-KR" dirty="0"/>
              <a:t>-f: use the file to compress or extract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Ex)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$ tar -</a:t>
            </a:r>
            <a:r>
              <a:rPr lang="en-US" altLang="ko-KR" sz="1800" b="0" dirty="0" err="1"/>
              <a:t>cvfz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 pintos</a:t>
            </a:r>
            <a:r>
              <a:rPr lang="en-US" altLang="ko-KR" dirty="0"/>
              <a:t>  </a:t>
            </a:r>
            <a:r>
              <a:rPr lang="en-US" altLang="ko-KR" sz="1800" b="0" dirty="0"/>
              <a:t>(if pintos is a directory, it will be compressed into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tar -</a:t>
            </a:r>
            <a:r>
              <a:rPr lang="en-US" altLang="ko-KR" sz="1800" b="0" dirty="0" err="1"/>
              <a:t>xvfz</a:t>
            </a:r>
            <a:r>
              <a:rPr lang="en-US" altLang="ko-KR" sz="1800" b="0" dirty="0"/>
              <a:t> </a:t>
            </a:r>
            <a:r>
              <a:rPr lang="en-US" altLang="ko-KR" dirty="0" err="1"/>
              <a:t>sample</a:t>
            </a:r>
            <a:r>
              <a:rPr lang="en-US" altLang="ko-KR" sz="1800" b="0" dirty="0" err="1"/>
              <a:t>.tar.gz</a:t>
            </a:r>
            <a:r>
              <a:rPr lang="en-US" altLang="ko-KR" dirty="0"/>
              <a:t>	        (extract </a:t>
            </a:r>
            <a:r>
              <a:rPr lang="en-US" altLang="ko-KR" dirty="0" err="1"/>
              <a:t>sample.tar.gz</a:t>
            </a:r>
            <a:r>
              <a:rPr lang="en-US" altLang="ko-KR" dirty="0"/>
              <a:t>)</a:t>
            </a: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7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60289"/>
          </a:xfrm>
        </p:spPr>
        <p:txBody>
          <a:bodyPr/>
          <a:lstStyle/>
          <a:p>
            <a:r>
              <a:rPr lang="en-US" altLang="ko-KR" dirty="0"/>
              <a:t>Vim is known as Visual Interface </a:t>
            </a:r>
            <a:r>
              <a:rPr lang="en-US" altLang="ko-KR" dirty="0" err="1"/>
              <a:t>iMproved</a:t>
            </a:r>
            <a:r>
              <a:rPr lang="en-US" altLang="ko-KR" dirty="0"/>
              <a:t>, which is an improved version of vi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Normal mode: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yy+p</a:t>
            </a:r>
            <a:r>
              <a:rPr lang="en-US" altLang="ko-KR" dirty="0"/>
              <a:t>: copy and paste line, /: search, x: delete character, dd: delete line, u: undo.</a:t>
            </a:r>
          </a:p>
          <a:p>
            <a:pPr lvl="1"/>
            <a:r>
              <a:rPr lang="en-US" altLang="ko-KR" dirty="0"/>
              <a:t>v : change into visual mode.</a:t>
            </a:r>
          </a:p>
          <a:p>
            <a:r>
              <a:rPr lang="en-US" altLang="ko-KR" dirty="0"/>
              <a:t>Insert mode</a:t>
            </a:r>
          </a:p>
          <a:p>
            <a:pPr lvl="1"/>
            <a:r>
              <a:rPr lang="en-US" altLang="ko-KR" dirty="0"/>
              <a:t>i : Insert, a : Append</a:t>
            </a:r>
          </a:p>
          <a:p>
            <a:r>
              <a:rPr lang="en-US" altLang="ko-KR" dirty="0"/>
              <a:t>Execution mode (Type ': (colon)' in normal mode)</a:t>
            </a:r>
          </a:p>
          <a:p>
            <a:pPr lvl="1"/>
            <a:r>
              <a:rPr lang="en-US" altLang="ko-KR" dirty="0"/>
              <a:t>w: save, q: quit, </a:t>
            </a:r>
            <a:r>
              <a:rPr lang="en-US" altLang="ko-KR" dirty="0" err="1"/>
              <a:t>wq</a:t>
            </a:r>
            <a:r>
              <a:rPr lang="en-US" altLang="ko-KR" dirty="0"/>
              <a:t>!: quit without saving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17</a:t>
            </a:fld>
            <a:endParaRPr lang="ko-KR" altLang="en-US" dirty="0"/>
          </a:p>
        </p:txBody>
      </p:sp>
      <p:cxnSp>
        <p:nvCxnSpPr>
          <p:cNvPr id="10" name="직선 화살표 연결선 9"/>
          <p:cNvCxnSpPr>
            <a:cxnSpLocks/>
            <a:stCxn id="8" idx="1"/>
            <a:endCxn id="6" idx="4"/>
          </p:cNvCxnSpPr>
          <p:nvPr/>
        </p:nvCxnSpPr>
        <p:spPr>
          <a:xfrm flipH="1" flipV="1">
            <a:off x="4546032" y="2302716"/>
            <a:ext cx="850612" cy="3606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8" idx="0"/>
            <a:endCxn id="7" idx="2"/>
          </p:cNvCxnSpPr>
          <p:nvPr/>
        </p:nvCxnSpPr>
        <p:spPr>
          <a:xfrm flipV="1">
            <a:off x="5871932" y="1927818"/>
            <a:ext cx="672159" cy="63007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041976" y="1567778"/>
            <a:ext cx="3510227" cy="2140740"/>
            <a:chOff x="989765" y="2314600"/>
            <a:chExt cx="3510227" cy="2140740"/>
          </a:xfrm>
        </p:grpSpPr>
        <p:sp>
          <p:nvSpPr>
            <p:cNvPr id="6" name="타원 5"/>
            <p:cNvSpPr/>
            <p:nvPr/>
          </p:nvSpPr>
          <p:spPr>
            <a:xfrm>
              <a:off x="989765" y="2329458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Insert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2314600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Exec.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147562" y="3304712"/>
              <a:ext cx="1344317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Normal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>
              <a:cxnSpLocks/>
              <a:stCxn id="6" idx="6"/>
              <a:endCxn id="8" idx="0"/>
            </p:cNvCxnSpPr>
            <p:nvPr/>
          </p:nvCxnSpPr>
          <p:spPr>
            <a:xfrm>
              <a:off x="1997877" y="2689498"/>
              <a:ext cx="821844" cy="61521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  <a:endCxn id="8" idx="4"/>
            </p:cNvCxnSpPr>
            <p:nvPr/>
          </p:nvCxnSpPr>
          <p:spPr>
            <a:xfrm flipV="1">
              <a:off x="2819721" y="4024792"/>
              <a:ext cx="0" cy="4305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3295008" y="3034680"/>
              <a:ext cx="700928" cy="37548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6007" y="3259949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i/a/o/u/s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7563" y="250483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6180" y="261217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: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63888" y="31200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8105" y="406955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Launch vim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7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4560836" y="3167390"/>
            <a:ext cx="307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Pintos Installation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611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We will use CSPRO9 (cspro9.sogang.ac.kr) and CSPRO10 (cspro10.sogang.ac.kr)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So do not try to run Pintos on CSPRO (</a:t>
            </a:r>
            <a:r>
              <a:rPr lang="en-US" altLang="ko-KR" dirty="0" err="1"/>
              <a:t>cspro.sogang.ac.kr</a:t>
            </a:r>
            <a:r>
              <a:rPr lang="en-US" altLang="ko-KR" dirty="0"/>
              <a:t>) server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Note that the CSPRO server indicates CSPRO9 or CSPRO10 from now 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5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3266540" y="3167390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Linux Instructions and Vim Usage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83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Pintos is simple OS framework for 80x86 architecture.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Use system simulator that simulates an 80x86 CPU and its peripheral devices.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Project Category : Kernel Threads, User Programs, Virtual Memory, File Systems.</a:t>
            </a:r>
            <a:br>
              <a:rPr lang="en-US" altLang="ko-KR" strike="sngStrike" dirty="0"/>
            </a:br>
            <a:r>
              <a:rPr lang="en-US" altLang="ko-KR" b="1" dirty="0">
                <a:solidFill>
                  <a:srgbClr val="0070C0"/>
                </a:solidFill>
              </a:rPr>
              <a:t>(All projects except File Systems will be covered in this class.)</a:t>
            </a:r>
            <a:endParaRPr lang="en-US" altLang="ko-KR" b="1" strike="sngStrike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Features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user and kernel thread.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Allow running user program (basic UNIX commands like echo, ls, cat, </a:t>
            </a:r>
            <a:r>
              <a:rPr lang="en-US" altLang="ko-KR" dirty="0" err="1"/>
              <a:t>pwd</a:t>
            </a:r>
            <a:r>
              <a:rPr lang="en-US" altLang="ko-KR" dirty="0"/>
              <a:t>, …).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simple file system.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Implemented in C language.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Well-Documented Project &amp; Grading System.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We will use QEMU as an emulator for Pintos.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43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Download Pintos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We provide modified code in e-class, so don't use original source code from Stanford University.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Extract the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$ tar -</a:t>
            </a:r>
            <a:r>
              <a:rPr lang="en-US" altLang="ko-KR" dirty="0" err="1"/>
              <a:t>xvzf</a:t>
            </a:r>
            <a:r>
              <a:rPr lang="en-US" altLang="ko-KR" dirty="0"/>
              <a:t> </a:t>
            </a:r>
            <a:r>
              <a:rPr lang="en-US" altLang="ko-KR" dirty="0" err="1"/>
              <a:t>pintos_moidified.tar.gz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 You don't need to install QEMU in the CSPRO sever. It is already installed.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9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/>
              <a:t>Before running Pintos, we need to setup .</a:t>
            </a:r>
            <a:r>
              <a:rPr lang="en-US" altLang="ko-KR" b="0" dirty="0" err="1"/>
              <a:t>bashrc</a:t>
            </a:r>
            <a:r>
              <a:rPr lang="en-US" altLang="ko-KR" b="0" dirty="0"/>
              <a:t> file in the home directory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Open ~/.</a:t>
            </a:r>
            <a:r>
              <a:rPr lang="en-US" altLang="ko-KR" dirty="0" err="1"/>
              <a:t>bashrc</a:t>
            </a:r>
            <a:r>
              <a:rPr lang="en-US" altLang="ko-KR" dirty="0"/>
              <a:t> with editor.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Add the following line at the end of the file:</a:t>
            </a:r>
            <a:br>
              <a:rPr lang="en-US" altLang="ko-KR" sz="1600" dirty="0"/>
            </a:br>
            <a:r>
              <a:rPr lang="en-US" altLang="ko-KR" sz="1600" b="1" dirty="0">
                <a:solidFill>
                  <a:schemeClr val="accent1"/>
                </a:solidFill>
              </a:rPr>
              <a:t>export PATH=/</a:t>
            </a:r>
            <a:r>
              <a:rPr lang="en-US" altLang="ko-KR" sz="1600" b="1" dirty="0" err="1">
                <a:solidFill>
                  <a:schemeClr val="accent1"/>
                </a:solidFill>
              </a:rPr>
              <a:t>sogang</a:t>
            </a:r>
            <a:r>
              <a:rPr lang="en-US" altLang="ko-KR" sz="1600" b="1" dirty="0">
                <a:solidFill>
                  <a:schemeClr val="accent1"/>
                </a:solidFill>
              </a:rPr>
              <a:t>/under/&lt;YOUR_ACCOUNT&gt;/pintos/</a:t>
            </a:r>
            <a:r>
              <a:rPr lang="en-US" altLang="ko-KR" sz="1600" b="1" dirty="0" err="1">
                <a:solidFill>
                  <a:schemeClr val="accent1"/>
                </a:solidFill>
              </a:rPr>
              <a:t>src</a:t>
            </a:r>
            <a:r>
              <a:rPr lang="en-US" altLang="ko-KR" sz="1600" b="1" dirty="0">
                <a:solidFill>
                  <a:schemeClr val="accent1"/>
                </a:solidFill>
              </a:rPr>
              <a:t>/utils:$PATH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Run the following command to apply the changes in bash shell: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$ source ~/.</a:t>
            </a:r>
            <a:r>
              <a:rPr lang="en-US" altLang="ko-KR" b="1" dirty="0" err="1">
                <a:solidFill>
                  <a:schemeClr val="accent1"/>
                </a:solidFill>
              </a:rPr>
              <a:t>bashrc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ea typeface="맑은 고딕" panose="020B0503020000020004" pitchFamily="50" charset="-127"/>
              </a:rPr>
              <a:pPr/>
              <a:t>22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642D7-B9D0-2140-A522-861B83DDB033}"/>
              </a:ext>
            </a:extLst>
          </p:cNvPr>
          <p:cNvGrpSpPr/>
          <p:nvPr/>
        </p:nvGrpSpPr>
        <p:grpSpPr>
          <a:xfrm>
            <a:off x="2085166" y="3004936"/>
            <a:ext cx="7929534" cy="3220291"/>
            <a:chOff x="2085166" y="3004936"/>
            <a:chExt cx="7929534" cy="32202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E82B4B-5CC5-F44C-805F-3BAE6A4B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166" y="3004936"/>
              <a:ext cx="7929534" cy="32202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33388D-28A3-6645-96D5-28CC1A8C4BDC}"/>
                </a:ext>
              </a:extLst>
            </p:cNvPr>
            <p:cNvSpPr/>
            <p:nvPr/>
          </p:nvSpPr>
          <p:spPr>
            <a:xfrm>
              <a:off x="2085166" y="5947737"/>
              <a:ext cx="7041901" cy="260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DBC88310-AC19-2E4F-A5A2-396E3F5345FC}"/>
                </a:ext>
              </a:extLst>
            </p:cNvPr>
            <p:cNvSpPr/>
            <p:nvPr/>
          </p:nvSpPr>
          <p:spPr>
            <a:xfrm rot="830485">
              <a:off x="9033832" y="4654669"/>
              <a:ext cx="484742" cy="126694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69760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r>
              <a:rPr lang="en-US" altLang="ko-KR" dirty="0"/>
              <a:t>Build Pintos (assume that you have already extracted the file on your home directory)</a:t>
            </a:r>
          </a:p>
          <a:p>
            <a:pPr lvl="1"/>
            <a:r>
              <a:rPr lang="en-US" altLang="ko-KR" dirty="0"/>
              <a:t>$ cd ~/pintos/</a:t>
            </a:r>
            <a:r>
              <a:rPr lang="en-US" altLang="ko-KR" dirty="0" err="1"/>
              <a:t>src</a:t>
            </a:r>
            <a:r>
              <a:rPr lang="en-US" altLang="ko-KR" dirty="0"/>
              <a:t>/threads</a:t>
            </a:r>
          </a:p>
          <a:p>
            <a:pPr lvl="1"/>
            <a:r>
              <a:rPr lang="en-US" altLang="ko-KR" dirty="0"/>
              <a:t>$ make</a:t>
            </a:r>
          </a:p>
          <a:p>
            <a:pPr lvl="1"/>
            <a:r>
              <a:rPr lang="en-US" altLang="ko-KR" dirty="0"/>
              <a:t>Consequently, 'build' directory will be created in the current directory (</a:t>
            </a:r>
            <a:r>
              <a:rPr lang="en-US" altLang="ko-KR" dirty="0" err="1"/>
              <a:t>src</a:t>
            </a:r>
            <a:r>
              <a:rPr lang="en-US" altLang="ko-KR" dirty="0"/>
              <a:t>/threads).</a:t>
            </a:r>
          </a:p>
          <a:p>
            <a:r>
              <a:rPr lang="en-US" altLang="ko-KR" dirty="0"/>
              <a:t>Run Pintos</a:t>
            </a:r>
            <a:endParaRPr lang="ko-KR" altLang="en-US" dirty="0"/>
          </a:p>
          <a:p>
            <a:pPr lvl="1"/>
            <a:r>
              <a:rPr lang="en-US" altLang="ko-KR" dirty="0"/>
              <a:t>Pintos provides 'pintos' utility that helps running Pintos by QEMU.</a:t>
            </a:r>
          </a:p>
          <a:p>
            <a:pPr lvl="1"/>
            <a:r>
              <a:rPr lang="en-US" altLang="ko-KR" dirty="0"/>
              <a:t>'pintos' utility is in </a:t>
            </a:r>
            <a:r>
              <a:rPr lang="en-US" altLang="ko-KR" dirty="0" err="1"/>
              <a:t>src</a:t>
            </a:r>
            <a:r>
              <a:rPr lang="en-US" altLang="ko-KR" dirty="0"/>
              <a:t>/utils.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Go to </a:t>
            </a:r>
            <a:r>
              <a:rPr lang="en-US" altLang="ko-KR" b="1" dirty="0" err="1">
                <a:solidFill>
                  <a:srgbClr val="C00000"/>
                </a:solidFill>
              </a:rPr>
              <a:t>src</a:t>
            </a:r>
            <a:r>
              <a:rPr lang="en-US" altLang="ko-KR" b="1" dirty="0">
                <a:solidFill>
                  <a:srgbClr val="C00000"/>
                </a:solidFill>
              </a:rPr>
              <a:t>/threads </a:t>
            </a:r>
            <a:r>
              <a:rPr lang="en-US" altLang="ko-KR" dirty="0"/>
              <a:t>and run the following command </a:t>
            </a:r>
            <a:r>
              <a:rPr lang="en-US" altLang="ko-KR" dirty="0">
                <a:solidFill>
                  <a:srgbClr val="C00000"/>
                </a:solidFill>
              </a:rPr>
              <a:t>(you should run it in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/threads, not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/utils).</a:t>
            </a:r>
          </a:p>
          <a:p>
            <a:pPr marL="914400" lvl="2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../</a:t>
            </a:r>
            <a:r>
              <a:rPr lang="en-US" altLang="ko-KR" dirty="0" err="1"/>
              <a:t>utils</a:t>
            </a:r>
            <a:r>
              <a:rPr lang="en-US" altLang="ko-KR" dirty="0"/>
              <a:t>/pintos -v -- -q run alarm-multiple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pintos -v -- -q run alarm-multiple</a:t>
            </a:r>
            <a:br>
              <a:rPr lang="en-US" altLang="ko-KR" dirty="0"/>
            </a:br>
            <a:r>
              <a:rPr lang="en-US" altLang="ko-KR" dirty="0"/>
              <a:t>(Note that you should input one space among '-v', '--' and '-q')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23</a:t>
            </a:fld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3FDA9-0830-2D43-A21B-84393783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33" y="4376294"/>
            <a:ext cx="5367867" cy="18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2945262-C8BF-BC4B-A7EE-07DB0465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7" y="2667419"/>
            <a:ext cx="10988865" cy="143420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face the error like below, check the current directory where you run pintos.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Since the current directory is </a:t>
            </a:r>
            <a:r>
              <a:rPr lang="en-US" altLang="ko-KR" dirty="0" err="1"/>
              <a:t>src</a:t>
            </a:r>
            <a:r>
              <a:rPr lang="en-US" altLang="ko-KR" dirty="0"/>
              <a:t>/utils, Pintos cannot find its kernel and error occurs.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If you execute Pintos in </a:t>
            </a:r>
            <a:r>
              <a:rPr lang="en-US" altLang="ko-KR" dirty="0" err="1"/>
              <a:t>src</a:t>
            </a:r>
            <a:r>
              <a:rPr lang="en-US" altLang="ko-KR" dirty="0"/>
              <a:t>/threads, Pintos will find the kernel in </a:t>
            </a:r>
            <a:r>
              <a:rPr lang="en-US" altLang="ko-KR" dirty="0" err="1"/>
              <a:t>src</a:t>
            </a:r>
            <a:r>
              <a:rPr lang="en-US" altLang="ko-KR" dirty="0"/>
              <a:t>/threads/build/</a:t>
            </a:r>
            <a:r>
              <a:rPr lang="en-US" altLang="ko-KR" dirty="0" err="1"/>
              <a:t>kernel.bin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24</a:t>
            </a:fld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57C62-F77A-4E4F-B399-01BBE9BAFBFA}"/>
              </a:ext>
            </a:extLst>
          </p:cNvPr>
          <p:cNvSpPr/>
          <p:nvPr/>
        </p:nvSpPr>
        <p:spPr>
          <a:xfrm>
            <a:off x="4681758" y="2715242"/>
            <a:ext cx="1351308" cy="284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5C282-DE37-4740-A9C0-5A51D0DBBA6C}"/>
              </a:ext>
            </a:extLst>
          </p:cNvPr>
          <p:cNvSpPr/>
          <p:nvPr/>
        </p:nvSpPr>
        <p:spPr>
          <a:xfrm>
            <a:off x="4681757" y="3646763"/>
            <a:ext cx="1651309" cy="284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072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Test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0" dirty="0"/>
              <a:t>Each project has its own test program</a:t>
            </a:r>
            <a:endParaRPr lang="ko-KR" altLang="en-US" sz="1800" b="0" dirty="0"/>
          </a:p>
          <a:p>
            <a:pPr lvl="1">
              <a:lnSpc>
                <a:spcPct val="120000"/>
              </a:lnSpc>
            </a:pPr>
            <a:r>
              <a:rPr lang="en-US" altLang="ko-KR" b="0" dirty="0"/>
              <a:t>Test program is in </a:t>
            </a:r>
            <a:r>
              <a:rPr lang="en-US" altLang="ko-KR" b="0" dirty="0" err="1"/>
              <a:t>src</a:t>
            </a:r>
            <a:r>
              <a:rPr lang="en-US" altLang="ko-KR" b="0" dirty="0"/>
              <a:t>/tests.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You can use this program to test your implementation by yourself.</a:t>
            </a:r>
            <a:endParaRPr lang="ko-KR" altLang="en-US" b="0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 example, in project 3, you can test by running 'make check' in </a:t>
            </a:r>
            <a:r>
              <a:rPr lang="en-US" altLang="ko-KR" b="0" dirty="0" err="1"/>
              <a:t>src</a:t>
            </a:r>
            <a:r>
              <a:rPr lang="en-US" altLang="ko-KR" b="0" dirty="0"/>
              <a:t>/threads/</a:t>
            </a:r>
            <a:r>
              <a:rPr lang="ko-KR" altLang="en-US" b="0" dirty="0"/>
              <a:t>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~/pintos/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/threads $ make check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PASS/FAIL will be printed for each test case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863347-A087-144F-9512-5C93D813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2" y="3544283"/>
            <a:ext cx="4155429" cy="19670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BBCF5-E1B2-E640-9771-AD5706E5B67B}"/>
              </a:ext>
            </a:extLst>
          </p:cNvPr>
          <p:cNvCxnSpPr>
            <a:cxnSpLocks/>
          </p:cNvCxnSpPr>
          <p:nvPr/>
        </p:nvCxnSpPr>
        <p:spPr>
          <a:xfrm>
            <a:off x="3735652" y="3730428"/>
            <a:ext cx="2901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B6EB0-D2CF-154A-A911-071DF4A2A88F}"/>
              </a:ext>
            </a:extLst>
          </p:cNvPr>
          <p:cNvCxnSpPr>
            <a:cxnSpLocks/>
          </p:cNvCxnSpPr>
          <p:nvPr/>
        </p:nvCxnSpPr>
        <p:spPr>
          <a:xfrm>
            <a:off x="3735652" y="4303614"/>
            <a:ext cx="30468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98A413-4F68-D945-B3A8-FFC491973C66}"/>
              </a:ext>
            </a:extLst>
          </p:cNvPr>
          <p:cNvSpPr txBox="1"/>
          <p:nvPr/>
        </p:nvSpPr>
        <p:spPr>
          <a:xfrm>
            <a:off x="3735652" y="5564115"/>
            <a:ext cx="2504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※ src/threads/build/results</a:t>
            </a:r>
          </a:p>
        </p:txBody>
      </p:sp>
    </p:spTree>
    <p:extLst>
      <p:ext uri="{BB962C8B-B14F-4D97-AF65-F5344CB8AC3E}">
        <p14:creationId xmlns:p14="http://schemas.microsoft.com/office/powerpoint/2010/main" val="252572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Requirements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Project#0-1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</a:t>
            </a:r>
            <a:r>
              <a:rPr lang="en-US" altLang="ko-KR" sz="2000" b="0" dirty="0"/>
              <a:t> </a:t>
            </a:r>
            <a:r>
              <a:rPr lang="en-US" altLang="ko-KR" sz="2000" b="1" dirty="0"/>
              <a:t>CSPRO9 or CSPRO10 (not CSPRO) </a:t>
            </a:r>
            <a:r>
              <a:rPr lang="en-US" altLang="ko-KR" sz="2000" b="0" dirty="0"/>
              <a:t>server, </a:t>
            </a:r>
            <a:r>
              <a:rPr lang="en-US" altLang="ko-KR" sz="2000" dirty="0"/>
              <a:t>r</a:t>
            </a:r>
            <a:r>
              <a:rPr lang="en-US" altLang="ko-KR" sz="2000" b="0" dirty="0"/>
              <a:t>un </a:t>
            </a:r>
            <a:r>
              <a:rPr lang="en-US" altLang="ko-KR" sz="2000" b="1" dirty="0">
                <a:solidFill>
                  <a:schemeClr val="accent1"/>
                </a:solidFill>
              </a:rPr>
              <a:t>$pintos -v -- -q run alarm-multiple </a:t>
            </a:r>
            <a:r>
              <a:rPr lang="en-US" altLang="ko-KR" sz="2000" b="0" dirty="0"/>
              <a:t>and </a:t>
            </a:r>
            <a:r>
              <a:rPr lang="en-US" altLang="ko-KR" sz="2000" b="1" dirty="0">
                <a:solidFill>
                  <a:srgbClr val="C00000"/>
                </a:solidFill>
              </a:rPr>
              <a:t>capture the result of it </a:t>
            </a:r>
            <a:r>
              <a:rPr lang="en-US" altLang="ko-KR" sz="2000" b="0" dirty="0"/>
              <a:t>(you can just capture the last few lines of the result, </a:t>
            </a:r>
            <a:r>
              <a:rPr lang="en-US" altLang="ko-KR" sz="2000" b="1" dirty="0">
                <a:solidFill>
                  <a:srgbClr val="C00000"/>
                </a:solidFill>
              </a:rPr>
              <a:t>but your ID should be shown in the capture</a:t>
            </a:r>
            <a:r>
              <a:rPr lang="en-US" altLang="ko-KR" sz="2000" dirty="0"/>
              <a:t>)</a:t>
            </a:r>
            <a:r>
              <a:rPr lang="en-US" altLang="ko-KR" sz="2000" b="1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If your ID is not shown in the capture, deduct 10 points.</a:t>
            </a:r>
            <a:br>
              <a:rPr lang="en-US" altLang="ko-KR" sz="2000" b="1" dirty="0"/>
            </a:br>
            <a:r>
              <a:rPr lang="en-US" altLang="ko-KR" sz="2000" b="1" dirty="0"/>
              <a:t>If "Powering off..." is not shown in the capture, deduct 70 points.</a:t>
            </a:r>
            <a:br>
              <a:rPr lang="en-US" altLang="ko-KR" sz="2000" b="1" dirty="0"/>
            </a:br>
            <a:r>
              <a:rPr lang="en-US" altLang="ko-KR" sz="2000" b="1" dirty="0"/>
              <a:t>If the Pintos doesn't quit properly (Kernel panic or other errors), deduct 70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Use your own account in the server. (Don't borrow other's account.)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C00000"/>
                </a:solidFill>
              </a:rPr>
              <a:t>Due Date: 9/20  23:59</a:t>
            </a:r>
            <a:br>
              <a:rPr lang="en-US" altLang="ko-KR" sz="2000" b="1" dirty="0">
                <a:solidFill>
                  <a:srgbClr val="C00000"/>
                </a:solidFill>
              </a:rPr>
            </a:br>
            <a:r>
              <a:rPr lang="en-US" altLang="ko-KR" sz="2000" dirty="0"/>
              <a:t>Late submission is allowed up to 3 days (~9/23) and </a:t>
            </a:r>
            <a:r>
              <a:rPr lang="en-US" altLang="ko-KR" sz="2000" b="1" dirty="0">
                <a:solidFill>
                  <a:srgbClr val="C00000"/>
                </a:solidFill>
              </a:rPr>
              <a:t>10% of point will be deducted per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Submit the capture file on e-class website</a:t>
            </a:r>
            <a:br>
              <a:rPr lang="en-US" altLang="ko-KR" sz="2000" b="0" dirty="0"/>
            </a:br>
            <a:r>
              <a:rPr lang="en-US" altLang="ko-KR" sz="2000" b="0" dirty="0"/>
              <a:t>(Please use .jpg or .</a:t>
            </a:r>
            <a:r>
              <a:rPr lang="en-US" altLang="ko-KR" sz="2000" b="0" dirty="0" err="1"/>
              <a:t>png</a:t>
            </a:r>
            <a:r>
              <a:rPr lang="en-US" altLang="ko-KR" sz="2000" b="0" dirty="0"/>
              <a:t> extensions. Do not use other formats.)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File name should be the following form:</a:t>
            </a:r>
            <a:br>
              <a:rPr lang="en-US" altLang="ko-KR" sz="2000" dirty="0"/>
            </a:br>
            <a:r>
              <a:rPr lang="en-US" altLang="ko-KR" sz="2000" dirty="0"/>
              <a:t>os#0_1_ID#.jpg or os#0_1_ID#.png</a:t>
            </a:r>
            <a:br>
              <a:rPr lang="en-US" altLang="ko-KR" sz="2000" dirty="0"/>
            </a:br>
            <a:r>
              <a:rPr lang="en-US" altLang="ko-KR" sz="2000" dirty="0"/>
              <a:t>e.g.) os#0_1_20171234.jpg or os#0_1_20175678.png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905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Project#0-1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ko-KR" sz="2000" b="0" dirty="0"/>
              <a:t>No </a:t>
            </a:r>
            <a:r>
              <a:rPr lang="en-US" altLang="ko-KR" sz="2000" dirty="0"/>
              <a:t>hardcopy.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00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Reference Homepages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5FEBCD-35DF-4801-9815-01DBBAAD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96604"/>
              </p:ext>
            </p:extLst>
          </p:nvPr>
        </p:nvGraphicFramePr>
        <p:xfrm>
          <a:off x="862733" y="1402714"/>
          <a:ext cx="9444068" cy="1098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145">
                  <a:extLst>
                    <a:ext uri="{9D8B030D-6E8A-4147-A177-3AD203B41FA5}">
                      <a16:colId xmlns:a16="http://schemas.microsoft.com/office/drawing/2014/main" val="839060964"/>
                    </a:ext>
                  </a:extLst>
                </a:gridCol>
                <a:gridCol w="6998923">
                  <a:extLst>
                    <a:ext uri="{9D8B030D-6E8A-4147-A177-3AD203B41FA5}">
                      <a16:colId xmlns:a16="http://schemas.microsoft.com/office/drawing/2014/main" val="801928872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3"/>
                        </a:rPr>
                        <a:t>http://</a:t>
                      </a:r>
                      <a:r>
                        <a:rPr lang="en-US" altLang="ko-KR" b="0" dirty="0" err="1">
                          <a:hlinkClick r:id="rId3"/>
                        </a:rPr>
                        <a:t>www.stanford.edu</a:t>
                      </a:r>
                      <a:r>
                        <a:rPr lang="en-US" altLang="ko-KR" b="0" dirty="0">
                          <a:hlinkClick r:id="rId3"/>
                        </a:rPr>
                        <a:t>/class/cs140/projects/</a:t>
                      </a:r>
                      <a:r>
                        <a:rPr lang="en-US" altLang="ko-KR" b="0" dirty="0" err="1">
                          <a:hlinkClick r:id="rId3"/>
                        </a:rPr>
                        <a:t>index.html</a:t>
                      </a:r>
                      <a:r>
                        <a:rPr lang="en-US" altLang="ko-KR" b="0" dirty="0">
                          <a:hlinkClick r:id="rId3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93600"/>
                  </a:ext>
                </a:extLst>
              </a:tr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 document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4"/>
                        </a:rPr>
                        <a:t>http://</a:t>
                      </a:r>
                      <a:r>
                        <a:rPr lang="en-US" altLang="ko-KR" b="0" dirty="0" err="1">
                          <a:hlinkClick r:id="rId4"/>
                        </a:rPr>
                        <a:t>www.stanford.edu</a:t>
                      </a:r>
                      <a:r>
                        <a:rPr lang="en-US" altLang="ko-KR" b="0" dirty="0">
                          <a:hlinkClick r:id="rId4"/>
                        </a:rPr>
                        <a:t>/class/cs140/projects/pintos/</a:t>
                      </a:r>
                      <a:r>
                        <a:rPr lang="en-US" altLang="ko-KR" b="0" dirty="0" err="1">
                          <a:hlinkClick r:id="rId4"/>
                        </a:rPr>
                        <a:t>pintos.pdf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6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5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 Useful Linux instructions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r>
              <a:rPr lang="en-US" altLang="ko-KR" b="0" dirty="0">
                <a:latin typeface="Tahoma" pitchFamily="34" charset="0"/>
              </a:rPr>
              <a:t>man</a:t>
            </a:r>
          </a:p>
          <a:p>
            <a:r>
              <a:rPr lang="en-US" altLang="ko-KR" b="0" dirty="0" err="1">
                <a:latin typeface="Tahoma" pitchFamily="34" charset="0"/>
              </a:rPr>
              <a:t>mkdir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rmdir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cp</a:t>
            </a:r>
          </a:p>
          <a:p>
            <a:r>
              <a:rPr lang="en-US" altLang="ko-KR" b="0" dirty="0">
                <a:latin typeface="Tahoma" pitchFamily="34" charset="0"/>
              </a:rPr>
              <a:t>mv</a:t>
            </a:r>
          </a:p>
          <a:p>
            <a:r>
              <a:rPr lang="en-US" altLang="ko-KR" b="0" dirty="0" err="1">
                <a:latin typeface="Tahoma" pitchFamily="34" charset="0"/>
              </a:rPr>
              <a:t>rm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cat</a:t>
            </a:r>
          </a:p>
          <a:p>
            <a:r>
              <a:rPr lang="en-US" altLang="ko-KR" b="0" dirty="0">
                <a:latin typeface="Tahoma" pitchFamily="34" charset="0"/>
              </a:rPr>
              <a:t>echo</a:t>
            </a:r>
          </a:p>
          <a:p>
            <a:r>
              <a:rPr lang="en-US" altLang="ko-KR" b="0" dirty="0" err="1">
                <a:latin typeface="Tahoma" pitchFamily="34" charset="0"/>
              </a:rPr>
              <a:t>grep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ps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kill</a:t>
            </a:r>
          </a:p>
          <a:p>
            <a:r>
              <a:rPr lang="en-US" altLang="ko-KR" b="0" dirty="0" err="1">
                <a:latin typeface="Tahoma" pitchFamily="34" charset="0"/>
              </a:rPr>
              <a:t>pwd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su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passwd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tar</a:t>
            </a: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1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man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8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Provides description and usage for Linux commands</a:t>
            </a:r>
          </a:p>
          <a:p>
            <a:pPr marL="0" indent="0">
              <a:buNone/>
            </a:pPr>
            <a:r>
              <a:rPr lang="en-US" altLang="ko-KR" sz="1800" b="0" dirty="0"/>
              <a:t>Usage: man [instruction]</a:t>
            </a:r>
          </a:p>
          <a:p>
            <a:pPr marL="0" indent="0">
              <a:buNone/>
            </a:pPr>
            <a:r>
              <a:rPr lang="en-US" altLang="ko-KR" sz="1800" b="0" dirty="0"/>
              <a:t>Ex: </a:t>
            </a:r>
          </a:p>
          <a:p>
            <a:pPr marL="0" indent="0">
              <a:buNone/>
            </a:pPr>
            <a:r>
              <a:rPr lang="en-US" altLang="ko-KR" sz="1800" b="0" dirty="0"/>
              <a:t>$ man cp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8" y="1563173"/>
            <a:ext cx="56166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</a:rPr>
              <a:t>mkdir</a:t>
            </a:r>
            <a:r>
              <a:rPr lang="en-US" altLang="ko-KR" dirty="0">
                <a:latin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</a:rPr>
              <a:t>rmdir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Make/remove directory</a:t>
            </a:r>
          </a:p>
          <a:p>
            <a:pPr marL="0" indent="0">
              <a:buNone/>
            </a:pPr>
            <a:r>
              <a:rPr lang="en-US" altLang="ko-KR" sz="2000" dirty="0"/>
              <a:t>If the directory is not empty, use 'rm -r' to remove it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[option] [Directory Name]</a:t>
            </a:r>
          </a:p>
          <a:p>
            <a:pPr marL="0" indent="0">
              <a:buNone/>
            </a:pPr>
            <a:r>
              <a:rPr lang="en-US" altLang="ko-KR" sz="1800" b="0" dirty="0"/>
              <a:t>          </a:t>
            </a:r>
            <a:r>
              <a:rPr lang="en-US" altLang="ko-KR" sz="1800" b="0" dirty="0" err="1"/>
              <a:t>rmdir</a:t>
            </a:r>
            <a:r>
              <a:rPr lang="en-US" altLang="ko-KR" dirty="0"/>
              <a:t> [option] [Directory Name]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0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cp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Copy the file (Original file is preserved)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cp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cp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mv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 noChangeAspect="1"/>
          </p:cNvSpPr>
          <p:nvPr>
            <p:ph idx="1"/>
          </p:nvPr>
        </p:nvSpPr>
        <p:spPr>
          <a:xfrm>
            <a:off x="838199" y="1112520"/>
            <a:ext cx="10241930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Move file or rename file (Original file is disappeared)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mv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mv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b.</a:t>
            </a:r>
            <a:r>
              <a:rPr lang="en-US" altLang="ko-KR" dirty="0" err="1"/>
              <a:t>c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0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rm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Remove file or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rm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rm –rf temp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 you perform 'rm -rf *' in /(root) directory, every file will be deleted from the system.</a:t>
            </a:r>
          </a:p>
          <a:p>
            <a:pPr marL="0" indent="0">
              <a:buNone/>
            </a:pPr>
            <a:r>
              <a:rPr lang="en-US" altLang="ko-KR" dirty="0"/>
              <a:t>-rf option indicates recursive and force, respectively.</a:t>
            </a:r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41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cat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Print the contents of the file on the standard output.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cat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cat </a:t>
            </a:r>
            <a:r>
              <a:rPr lang="en-US" altLang="ko-KR" sz="1800" b="0" dirty="0" err="1"/>
              <a:t>tempfile</a:t>
            </a:r>
            <a:r>
              <a:rPr lang="en-US" altLang="ko-KR" sz="1800" b="0" dirty="0"/>
              <a:t>	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&gt; test.txt 	</a:t>
            </a:r>
            <a:r>
              <a:rPr lang="en-US" altLang="ko-KR" sz="1400" b="0" dirty="0"/>
              <a:t>(Get data from standard input; user can input data until user does [</a:t>
            </a:r>
            <a:r>
              <a:rPr lang="en-US" altLang="ko-KR" sz="1400" b="0" dirty="0" err="1"/>
              <a:t>Ctrl+D</a:t>
            </a:r>
            <a:r>
              <a:rPr lang="en-US" altLang="ko-KR" sz="1400" b="0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&lt; </a:t>
            </a:r>
            <a:r>
              <a:rPr lang="en-US" altLang="ko-KR" sz="1800" b="0" dirty="0" err="1"/>
              <a:t>test.txt</a:t>
            </a:r>
            <a:r>
              <a:rPr lang="en-US" altLang="ko-KR" sz="1800" b="0" dirty="0"/>
              <a:t>     </a:t>
            </a:r>
            <a:r>
              <a:rPr lang="en-US" altLang="ko-KR" sz="1400" b="0" dirty="0"/>
              <a:t>(Print the contents of the file)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2000" dirty="0"/>
              <a:t>2. Concatenate files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test.txt test2.txt &gt; test12.</a:t>
            </a:r>
            <a:r>
              <a:rPr lang="en-US" altLang="ko-KR" dirty="0"/>
              <a:t>txt </a:t>
            </a:r>
            <a:r>
              <a:rPr lang="en-US" altLang="ko-KR" sz="1400" dirty="0"/>
              <a:t>(Concatenate </a:t>
            </a:r>
            <a:r>
              <a:rPr lang="en-US" altLang="ko-KR" sz="1400" dirty="0" err="1"/>
              <a:t>test.txt</a:t>
            </a:r>
            <a:r>
              <a:rPr lang="en-US" altLang="ko-KR" sz="1400" dirty="0"/>
              <a:t> and test2.txt and make a file “test12.txt”)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2668"/>
      </p:ext>
    </p:extLst>
  </p:cSld>
  <p:clrMapOvr>
    <a:masterClrMapping/>
  </p:clrMapOvr>
</p:sld>
</file>

<file path=ppt/theme/theme1.xml><?xml version="1.0" encoding="utf-8"?>
<a:theme xmlns:a="http://schemas.openxmlformats.org/drawingml/2006/main" name="1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1727</Words>
  <Application>Microsoft Macintosh PowerPoint</Application>
  <PresentationFormat>Widescreen</PresentationFormat>
  <Paragraphs>309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Tahoma</vt:lpstr>
      <vt:lpstr>Wingdings</vt:lpstr>
      <vt:lpstr>1_2. Body</vt:lpstr>
      <vt:lpstr>2_2. Body</vt:lpstr>
      <vt:lpstr>1_3. Blank</vt:lpstr>
      <vt:lpstr>Project #0-1: Installing Pintos</vt:lpstr>
      <vt:lpstr>PowerPoint Presentation</vt:lpstr>
      <vt:lpstr> Useful Linux instructions</vt:lpstr>
      <vt:lpstr>man</vt:lpstr>
      <vt:lpstr>mkdir/rmdir</vt:lpstr>
      <vt:lpstr>cp</vt:lpstr>
      <vt:lpstr>mv</vt:lpstr>
      <vt:lpstr>rm</vt:lpstr>
      <vt:lpstr>cat</vt:lpstr>
      <vt:lpstr>echo</vt:lpstr>
      <vt:lpstr>grep</vt:lpstr>
      <vt:lpstr>ps</vt:lpstr>
      <vt:lpstr>kill</vt:lpstr>
      <vt:lpstr>pwd</vt:lpstr>
      <vt:lpstr>su/passwd</vt:lpstr>
      <vt:lpstr>tar</vt:lpstr>
      <vt:lpstr>vim</vt:lpstr>
      <vt:lpstr>PowerPoint Presentation</vt:lpstr>
      <vt:lpstr>Caution</vt:lpstr>
      <vt:lpstr>Pintos &amp; Emulator</vt:lpstr>
      <vt:lpstr>Pintos Installation</vt:lpstr>
      <vt:lpstr>Pintos Installation</vt:lpstr>
      <vt:lpstr>Running Pintos</vt:lpstr>
      <vt:lpstr>Running Pintos</vt:lpstr>
      <vt:lpstr>Project Test</vt:lpstr>
      <vt:lpstr>PowerPoint Presentation</vt:lpstr>
      <vt:lpstr>Project#0-1</vt:lpstr>
      <vt:lpstr>Project#0-1</vt:lpstr>
      <vt:lpstr>Reference Homepages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강 현구</dc:creator>
  <cp:keywords/>
  <dc:description/>
  <cp:lastModifiedBy>강현구</cp:lastModifiedBy>
  <cp:revision>423</cp:revision>
  <dcterms:created xsi:type="dcterms:W3CDTF">2018-08-21T08:38:57Z</dcterms:created>
  <dcterms:modified xsi:type="dcterms:W3CDTF">2020-09-14T14:00:47Z</dcterms:modified>
  <cp:category/>
</cp:coreProperties>
</file>