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57"/>
  </p:notesMasterIdLst>
  <p:handoutMasterIdLst>
    <p:handoutMasterId r:id="rId58"/>
  </p:handoutMasterIdLst>
  <p:sldIdLst>
    <p:sldId id="355" r:id="rId4"/>
    <p:sldId id="257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411" r:id="rId13"/>
    <p:sldId id="377" r:id="rId14"/>
    <p:sldId id="366" r:id="rId15"/>
    <p:sldId id="367" r:id="rId16"/>
    <p:sldId id="388" r:id="rId17"/>
    <p:sldId id="368" r:id="rId18"/>
    <p:sldId id="369" r:id="rId19"/>
    <p:sldId id="371" r:id="rId20"/>
    <p:sldId id="373" r:id="rId21"/>
    <p:sldId id="374" r:id="rId22"/>
    <p:sldId id="372" r:id="rId23"/>
    <p:sldId id="375" r:id="rId24"/>
    <p:sldId id="376" r:id="rId25"/>
    <p:sldId id="320" r:id="rId26"/>
    <p:sldId id="378" r:id="rId27"/>
    <p:sldId id="379" r:id="rId28"/>
    <p:sldId id="380" r:id="rId29"/>
    <p:sldId id="385" r:id="rId30"/>
    <p:sldId id="390" r:id="rId31"/>
    <p:sldId id="391" r:id="rId32"/>
    <p:sldId id="384" r:id="rId33"/>
    <p:sldId id="389" r:id="rId34"/>
    <p:sldId id="382" r:id="rId35"/>
    <p:sldId id="393" r:id="rId36"/>
    <p:sldId id="392" r:id="rId37"/>
    <p:sldId id="383" r:id="rId38"/>
    <p:sldId id="394" r:id="rId39"/>
    <p:sldId id="395" r:id="rId40"/>
    <p:sldId id="396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9" r:id="rId49"/>
    <p:sldId id="410" r:id="rId50"/>
    <p:sldId id="405" r:id="rId51"/>
    <p:sldId id="334" r:id="rId52"/>
    <p:sldId id="406" r:id="rId53"/>
    <p:sldId id="356" r:id="rId54"/>
    <p:sldId id="407" r:id="rId55"/>
    <p:sldId id="408" r:id="rId5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  <p14:sldId id="359"/>
          </p14:sldIdLst>
        </p14:section>
        <p14:section name="Chapter 1" id="{034DA381-DCB9-E64E-80DE-0D32FA27CFF9}">
          <p14:sldIdLst>
            <p14:sldId id="360"/>
            <p14:sldId id="361"/>
            <p14:sldId id="362"/>
            <p14:sldId id="363"/>
            <p14:sldId id="364"/>
            <p14:sldId id="365"/>
            <p14:sldId id="411"/>
            <p14:sldId id="377"/>
          </p14:sldIdLst>
        </p14:section>
        <p14:section name="Chapter 2" id="{944E9D01-2134-CC48-8DB5-991CA38B128A}">
          <p14:sldIdLst>
            <p14:sldId id="366"/>
            <p14:sldId id="367"/>
            <p14:sldId id="388"/>
            <p14:sldId id="368"/>
          </p14:sldIdLst>
        </p14:section>
        <p14:section name="Chapter 3." id="{836692E7-471E-FB49-937B-CCA2E1E1F7AB}">
          <p14:sldIdLst>
            <p14:sldId id="369"/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hapter 4" id="{93490998-48FE-D444-9434-A70CE47134E4}">
          <p14:sldIdLst>
            <p14:sldId id="320"/>
            <p14:sldId id="378"/>
            <p14:sldId id="379"/>
            <p14:sldId id="380"/>
            <p14:sldId id="385"/>
            <p14:sldId id="390"/>
            <p14:sldId id="391"/>
            <p14:sldId id="384"/>
            <p14:sldId id="389"/>
            <p14:sldId id="382"/>
            <p14:sldId id="393"/>
            <p14:sldId id="392"/>
            <p14:sldId id="38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  <p14:section name="Chapter 5" id="{A0FEFE6D-2335-D445-9333-D530E4EA4AB3}">
          <p14:sldIdLst>
            <p14:sldId id="403"/>
            <p14:sldId id="404"/>
            <p14:sldId id="409"/>
            <p14:sldId id="410"/>
          </p14:sldIdLst>
        </p14:section>
        <p14:section name="Chapter 6" id="{D6EE67E7-09D0-5D48-A5E6-59A8FD8626D3}">
          <p14:sldIdLst>
            <p14:sldId id="405"/>
          </p14:sldIdLst>
        </p14:section>
        <p14:section name="Chapter 7" id="{E8DEBEEB-A95F-41EF-BE99-850002F81849}">
          <p14:sldIdLst>
            <p14:sldId id="334"/>
            <p14:sldId id="406"/>
            <p14:sldId id="35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7" autoAdjust="0"/>
    <p:restoredTop sz="94619"/>
  </p:normalViewPr>
  <p:slideViewPr>
    <p:cSldViewPr snapToGrid="0">
      <p:cViewPr varScale="1">
        <p:scale>
          <a:sx n="97" d="100"/>
          <a:sy n="97" d="100"/>
        </p:scale>
        <p:origin x="208" y="776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2020. 11. 12.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2020. 11. 12.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2020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#3: Threads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Youngjae Kim,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Hyeongu</a:t>
            </a:r>
            <a:r>
              <a:rPr lang="en-US" altLang="ko-KR" dirty="0"/>
              <a:t> Kang</a:t>
            </a:r>
          </a:p>
          <a:p>
            <a:r>
              <a:rPr lang="en-US" altLang="ko-KR" dirty="0" err="1"/>
              <a:t>Suyeon</a:t>
            </a:r>
            <a:r>
              <a:rPr lang="en-US" altLang="ko-KR" dirty="0"/>
              <a:t> Lee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423987"/>
            <a:ext cx="6210300" cy="401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3064785" y="5796366"/>
            <a:ext cx="606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schedule() </a:t>
            </a:r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switch_threads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to switch process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4832493" y="4880220"/>
            <a:ext cx="33859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>
            <a:extLst>
              <a:ext uri="{FF2B5EF4-FFF2-40B4-BE49-F238E27FC236}">
                <a16:creationId xmlns:a16="http://schemas.microsoft.com/office/drawing/2014/main" id="{7633362B-7479-9F42-8532-D7E9E46A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4413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468-77C4-4B58-A221-D3F4E542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95440-DECA-4DA8-AED9-992F88E6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complex scheduler which considers thread's priority.</a:t>
            </a:r>
          </a:p>
          <a:p>
            <a:r>
              <a:rPr lang="en-US" altLang="ko-KR" dirty="0"/>
              <a:t>Knowledge of threads and synchronization techniques</a:t>
            </a:r>
            <a:r>
              <a:rPr lang="ko-KR" altLang="en-US" dirty="0"/>
              <a:t> </a:t>
            </a:r>
            <a:r>
              <a:rPr lang="en-US" altLang="ko-KR" dirty="0"/>
              <a:t>are needed to improve scheduler.</a:t>
            </a:r>
          </a:p>
          <a:p>
            <a:r>
              <a:rPr lang="en-US" altLang="ko-KR" dirty="0"/>
              <a:t>Threads are the objects of scheduling.</a:t>
            </a:r>
          </a:p>
          <a:p>
            <a:r>
              <a:rPr lang="en-US" altLang="ko-KR" dirty="0"/>
              <a:t>Synchronization such as semaphores or locks should be used in the scheduler to organize order of thread execution.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2307-1453-42EA-ADFC-F78F6003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F2E3-F14A-490C-8105-B0E402F3EE80}"/>
              </a:ext>
            </a:extLst>
          </p:cNvPr>
          <p:cNvSpPr txBox="1"/>
          <p:nvPr/>
        </p:nvSpPr>
        <p:spPr>
          <a:xfrm>
            <a:off x="5185398" y="310583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28201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is a basic unit of CPU utilization.</a:t>
            </a:r>
          </a:p>
          <a:p>
            <a:r>
              <a:rPr lang="en-US" altLang="ko-KR"/>
              <a:t>It shares code, data and other resources with other threads belonging to the same process.</a:t>
            </a:r>
          </a:p>
          <a:p>
            <a:r>
              <a:rPr lang="en-US" altLang="ko-KR"/>
              <a:t>If a process only has one thread in it, we can consider this thread as a process.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E78860-6D3B-44AE-8435-C154797B8151}"/>
              </a:ext>
            </a:extLst>
          </p:cNvPr>
          <p:cNvGrpSpPr/>
          <p:nvPr/>
        </p:nvGrpSpPr>
        <p:grpSpPr>
          <a:xfrm>
            <a:off x="1286361" y="2730354"/>
            <a:ext cx="9955079" cy="3518840"/>
            <a:chOff x="1286361" y="2730354"/>
            <a:chExt cx="9955079" cy="35188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AA258-E249-4DDF-8036-7BC236E8CD4F}"/>
                </a:ext>
              </a:extLst>
            </p:cNvPr>
            <p:cNvGrpSpPr/>
            <p:nvPr/>
          </p:nvGrpSpPr>
          <p:grpSpPr>
            <a:xfrm>
              <a:off x="1286361" y="2730354"/>
              <a:ext cx="4525505" cy="3115158"/>
              <a:chOff x="666426" y="2730354"/>
              <a:chExt cx="4525505" cy="311515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01FAED-D9BD-4328-86C9-82EC7F75FDE6}"/>
                  </a:ext>
                </a:extLst>
              </p:cNvPr>
              <p:cNvSpPr/>
              <p:nvPr/>
            </p:nvSpPr>
            <p:spPr>
              <a:xfrm>
                <a:off x="666426" y="2730354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597A8DB-E63F-47E0-B684-B0CA7E6F5413}"/>
                  </a:ext>
                </a:extLst>
              </p:cNvPr>
              <p:cNvSpPr/>
              <p:nvPr/>
            </p:nvSpPr>
            <p:spPr>
              <a:xfrm>
                <a:off x="666426" y="3400655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92A19-F2E8-4D5B-8DD3-AB6ACC9FE819}"/>
                  </a:ext>
                </a:extLst>
              </p:cNvPr>
              <p:cNvSpPr/>
              <p:nvPr/>
            </p:nvSpPr>
            <p:spPr>
              <a:xfrm>
                <a:off x="666426" y="4070955"/>
                <a:ext cx="4525505" cy="177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55C50D-BEAA-40A2-8720-C790601BC685}"/>
                  </a:ext>
                </a:extLst>
              </p:cNvPr>
              <p:cNvSpPr/>
              <p:nvPr/>
            </p:nvSpPr>
            <p:spPr>
              <a:xfrm>
                <a:off x="838200" y="2820352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code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E201152-1DE0-4F95-8BD4-8EC8ADFDFF0B}"/>
                  </a:ext>
                </a:extLst>
              </p:cNvPr>
              <p:cNvSpPr/>
              <p:nvPr/>
            </p:nvSpPr>
            <p:spPr>
              <a:xfrm>
                <a:off x="2300207" y="2820351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data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B4FB7A5-CD7E-4742-93E1-82A8CB5E8B05}"/>
                  </a:ext>
                </a:extLst>
              </p:cNvPr>
              <p:cNvSpPr/>
              <p:nvPr/>
            </p:nvSpPr>
            <p:spPr>
              <a:xfrm>
                <a:off x="3762214" y="2820350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files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B7CC77D-0C5D-45E4-A834-0EC20D8F2537}"/>
                  </a:ext>
                </a:extLst>
              </p:cNvPr>
              <p:cNvSpPr/>
              <p:nvPr/>
            </p:nvSpPr>
            <p:spPr>
              <a:xfrm>
                <a:off x="838200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4AE6327-170F-4E5F-B3DB-3313FD106969}"/>
                  </a:ext>
                </a:extLst>
              </p:cNvPr>
              <p:cNvSpPr/>
              <p:nvPr/>
            </p:nvSpPr>
            <p:spPr>
              <a:xfrm>
                <a:off x="3762214" y="349065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CC6BD647-0F75-4F04-A3CD-9481DEEC23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32452" y="4851592"/>
                <a:ext cx="1136145" cy="213282"/>
              </a:xfrm>
              <a:prstGeom prst="curvedConnector3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5421B1-D307-4254-AC53-F7EE5838D711}"/>
                </a:ext>
              </a:extLst>
            </p:cNvPr>
            <p:cNvSpPr/>
            <p:nvPr/>
          </p:nvSpPr>
          <p:spPr>
            <a:xfrm>
              <a:off x="6715935" y="2730354"/>
              <a:ext cx="4525505" cy="65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8B8119-E17B-4EBA-B1C1-9C1C94F7D549}"/>
                </a:ext>
              </a:extLst>
            </p:cNvPr>
            <p:cNvSpPr/>
            <p:nvPr/>
          </p:nvSpPr>
          <p:spPr>
            <a:xfrm>
              <a:off x="6715935" y="3400654"/>
              <a:ext cx="4525505" cy="1264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D196-B731-4AFD-BC0E-0E5BF8D77F81}"/>
                </a:ext>
              </a:extLst>
            </p:cNvPr>
            <p:cNvSpPr/>
            <p:nvPr/>
          </p:nvSpPr>
          <p:spPr>
            <a:xfrm>
              <a:off x="6715935" y="4684979"/>
              <a:ext cx="4525505" cy="1160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ADD773-8E90-49C5-BA05-7BE1BB263425}"/>
                </a:ext>
              </a:extLst>
            </p:cNvPr>
            <p:cNvSpPr/>
            <p:nvPr/>
          </p:nvSpPr>
          <p:spPr>
            <a:xfrm>
              <a:off x="6887709" y="2820352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code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8CB5-04E0-4A20-90F0-2FE5605A7FFE}"/>
                </a:ext>
              </a:extLst>
            </p:cNvPr>
            <p:cNvSpPr/>
            <p:nvPr/>
          </p:nvSpPr>
          <p:spPr>
            <a:xfrm>
              <a:off x="8349716" y="2820351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E66BC-B162-4887-913E-956127DD7925}"/>
                </a:ext>
              </a:extLst>
            </p:cNvPr>
            <p:cNvSpPr/>
            <p:nvPr/>
          </p:nvSpPr>
          <p:spPr>
            <a:xfrm>
              <a:off x="9811723" y="2820350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files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DCC6BE-45D8-4A63-B612-96657C34186A}"/>
                </a:ext>
              </a:extLst>
            </p:cNvPr>
            <p:cNvGrpSpPr/>
            <p:nvPr/>
          </p:nvGrpSpPr>
          <p:grpSpPr>
            <a:xfrm>
              <a:off x="6855937" y="3490655"/>
              <a:ext cx="1271637" cy="2143253"/>
              <a:chOff x="6236002" y="3490655"/>
              <a:chExt cx="1271637" cy="214325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F6442B-C6EB-46C0-AF4D-DA0584260F61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B73AB3-7C7B-4F12-9B2B-C2D6C74EAA88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3D3DA85-F142-411C-9C8C-C260110E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06968F-B847-48CF-A9D3-C461FD5B9F2B}"/>
                </a:ext>
              </a:extLst>
            </p:cNvPr>
            <p:cNvGrpSpPr/>
            <p:nvPr/>
          </p:nvGrpSpPr>
          <p:grpSpPr>
            <a:xfrm>
              <a:off x="8364052" y="3490653"/>
              <a:ext cx="1271637" cy="2143253"/>
              <a:chOff x="6236002" y="3490655"/>
              <a:chExt cx="1271637" cy="21432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31B0C9-E59E-405F-A7C5-BD74B76BAB3E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8D2FF6-E9BB-4792-82A9-268938274D99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1F2E64ED-7D93-4DDE-864F-022413D6CD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DE9C23-30E2-4B95-8CA7-7A8E476E7B54}"/>
                </a:ext>
              </a:extLst>
            </p:cNvPr>
            <p:cNvGrpSpPr/>
            <p:nvPr/>
          </p:nvGrpSpPr>
          <p:grpSpPr>
            <a:xfrm>
              <a:off x="9810174" y="3490651"/>
              <a:ext cx="1271637" cy="2143253"/>
              <a:chOff x="6236002" y="3490655"/>
              <a:chExt cx="1271637" cy="214325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D694C5-ACB7-457C-84FC-09A61AC889B6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2430D3-1BC5-440B-9EC4-5136589B291F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F2BFA2AE-F99D-4E31-B63F-11C8C2F47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BE94F-FDF7-4ABC-BB69-D8E509CCD64B}"/>
                </a:ext>
              </a:extLst>
            </p:cNvPr>
            <p:cNvCxnSpPr/>
            <p:nvPr/>
          </p:nvCxnSpPr>
          <p:spPr>
            <a:xfrm>
              <a:off x="8257437" y="3400654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E433D7-03A6-460A-A4BB-E2802149B5CA}"/>
                </a:ext>
              </a:extLst>
            </p:cNvPr>
            <p:cNvCxnSpPr/>
            <p:nvPr/>
          </p:nvCxnSpPr>
          <p:spPr>
            <a:xfrm>
              <a:off x="9742270" y="3381282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5C930-F69A-455F-B035-D410074B3E34}"/>
                </a:ext>
              </a:extLst>
            </p:cNvPr>
            <p:cNvSpPr txBox="1"/>
            <p:nvPr/>
          </p:nvSpPr>
          <p:spPr>
            <a:xfrm>
              <a:off x="2078067" y="5879862"/>
              <a:ext cx="2717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Single-threaded process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9D4BDB-0B24-4A65-911C-44FB846515F9}"/>
                </a:ext>
              </a:extLst>
            </p:cNvPr>
            <p:cNvSpPr txBox="1"/>
            <p:nvPr/>
          </p:nvSpPr>
          <p:spPr>
            <a:xfrm>
              <a:off x="7569810" y="5879862"/>
              <a:ext cx="262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Multithreaded process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0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Status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can have one of four status.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D876A1-698A-4E28-A519-29B3F0D0B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95293"/>
            <a:ext cx="8458200" cy="24003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B77D2EC-1F91-4B5D-953F-76AD7053A1F8}"/>
              </a:ext>
            </a:extLst>
          </p:cNvPr>
          <p:cNvSpPr/>
          <p:nvPr/>
        </p:nvSpPr>
        <p:spPr>
          <a:xfrm>
            <a:off x="3471862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3D1995-7276-4647-9CAF-4ACAC8EF71AE}"/>
              </a:ext>
            </a:extLst>
          </p:cNvPr>
          <p:cNvSpPr/>
          <p:nvPr/>
        </p:nvSpPr>
        <p:spPr>
          <a:xfrm>
            <a:off x="6734177" y="4238082"/>
            <a:ext cx="17526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RUNNING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F89534-2082-4D8A-93E5-CF3BBAC7E81F}"/>
              </a:ext>
            </a:extLst>
          </p:cNvPr>
          <p:cNvSpPr/>
          <p:nvPr/>
        </p:nvSpPr>
        <p:spPr>
          <a:xfrm>
            <a:off x="5072062" y="5429456"/>
            <a:ext cx="1666876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BLOCKED</a:t>
            </a: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F5DCD8-92C4-41B6-BFF1-E3D1C1307DF0}"/>
              </a:ext>
            </a:extLst>
          </p:cNvPr>
          <p:cNvSpPr/>
          <p:nvPr/>
        </p:nvSpPr>
        <p:spPr>
          <a:xfrm>
            <a:off x="9525000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DYING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68719A-D266-480A-92D6-B81DCF673EC9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8486777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ADD165C-3163-4C0F-8F85-9CF05068CE6B}"/>
              </a:ext>
            </a:extLst>
          </p:cNvPr>
          <p:cNvCxnSpPr>
            <a:cxnSpLocks/>
            <a:stCxn id="44" idx="2"/>
            <a:endCxn id="42" idx="4"/>
          </p:cNvCxnSpPr>
          <p:nvPr/>
        </p:nvCxnSpPr>
        <p:spPr>
          <a:xfrm rot="10800000">
            <a:off x="4271962" y="4799765"/>
            <a:ext cx="800100" cy="91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5F37066-8DCC-4ADF-A6AD-007A5D1FC2DC}"/>
              </a:ext>
            </a:extLst>
          </p:cNvPr>
          <p:cNvCxnSpPr>
            <a:stCxn id="43" idx="4"/>
            <a:endCxn id="44" idx="6"/>
          </p:cNvCxnSpPr>
          <p:nvPr/>
        </p:nvCxnSpPr>
        <p:spPr>
          <a:xfrm rot="5400000">
            <a:off x="6719442" y="4819261"/>
            <a:ext cx="910533" cy="871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6AE9349-14D7-41D9-A144-F1FE2CEA4D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072062" y="4518923"/>
            <a:ext cx="166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C590FB-E4D9-4421-A0A8-EE3D529DD5FB}"/>
              </a:ext>
            </a:extLst>
          </p:cNvPr>
          <p:cNvCxnSpPr>
            <a:cxnSpLocks/>
            <a:stCxn id="61" idx="3"/>
            <a:endCxn id="42" idx="2"/>
          </p:cNvCxnSpPr>
          <p:nvPr/>
        </p:nvCxnSpPr>
        <p:spPr>
          <a:xfrm>
            <a:off x="2433639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C7FC43-AF02-4958-A2B0-9801CC3FFE82}"/>
              </a:ext>
            </a:extLst>
          </p:cNvPr>
          <p:cNvSpPr txBox="1"/>
          <p:nvPr/>
        </p:nvSpPr>
        <p:spPr>
          <a:xfrm>
            <a:off x="1373797" y="433425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4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ABAD-A63A-477E-9405-EF2AD87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Switching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D6B7-F443-4381-AF28-89BA6992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0B1291-3F84-4CFD-9481-3BF0E855A9EF}"/>
              </a:ext>
            </a:extLst>
          </p:cNvPr>
          <p:cNvGrpSpPr/>
          <p:nvPr/>
        </p:nvGrpSpPr>
        <p:grpSpPr>
          <a:xfrm>
            <a:off x="798576" y="1238360"/>
            <a:ext cx="10594848" cy="4686290"/>
            <a:chOff x="798576" y="1238360"/>
            <a:chExt cx="10594848" cy="468629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E36C9E-1546-466E-B9F7-91AA20908C6E}"/>
                </a:ext>
              </a:extLst>
            </p:cNvPr>
            <p:cNvSpPr/>
            <p:nvPr/>
          </p:nvSpPr>
          <p:spPr>
            <a:xfrm>
              <a:off x="798576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thread_block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F59E6-45E8-4299-B803-FC628A9ED822}"/>
                </a:ext>
              </a:extLst>
            </p:cNvPr>
            <p:cNvSpPr/>
            <p:nvPr/>
          </p:nvSpPr>
          <p:spPr>
            <a:xfrm>
              <a:off x="4596384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thread_exit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91D21F-0F43-47D7-B355-6CBEF682E55B}"/>
                </a:ext>
              </a:extLst>
            </p:cNvPr>
            <p:cNvSpPr/>
            <p:nvPr/>
          </p:nvSpPr>
          <p:spPr>
            <a:xfrm>
              <a:off x="8394192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thread_yield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4AC607A-9A2F-438C-BEDB-11EE5964C995}"/>
                </a:ext>
              </a:extLst>
            </p:cNvPr>
            <p:cNvGrpSpPr/>
            <p:nvPr/>
          </p:nvGrpSpPr>
          <p:grpSpPr>
            <a:xfrm>
              <a:off x="4287012" y="2651167"/>
              <a:ext cx="3617976" cy="3273483"/>
              <a:chOff x="3909713" y="2912423"/>
              <a:chExt cx="3617976" cy="327348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A89DA-6FA2-4B18-8137-9E272C8CABDD}"/>
                  </a:ext>
                </a:extLst>
              </p:cNvPr>
              <p:cNvSpPr/>
              <p:nvPr/>
            </p:nvSpPr>
            <p:spPr>
              <a:xfrm>
                <a:off x="3909713" y="2912423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schedule()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0C4B49-EE18-423F-9A2A-F405C73993E9}"/>
                  </a:ext>
                </a:extLst>
              </p:cNvPr>
              <p:cNvSpPr/>
              <p:nvPr/>
            </p:nvSpPr>
            <p:spPr>
              <a:xfrm>
                <a:off x="3909713" y="4189970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switch_threads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918A1EE-4F20-4D46-AC29-C14B447AEBCD}"/>
                  </a:ext>
                </a:extLst>
              </p:cNvPr>
              <p:cNvSpPr/>
              <p:nvPr/>
            </p:nvSpPr>
            <p:spPr>
              <a:xfrm>
                <a:off x="3909713" y="5467517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thread_schedule_tail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540685-2100-4887-BD0D-3281FEF70D9F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 rot="16200000" flipH="1">
              <a:off x="3911317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A34920B-0A9F-4B02-B047-62176E02252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5400000">
              <a:off x="7709125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C8A7B6F-D127-4791-A8B5-3BCF25CD8D5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6096000" y="2079608"/>
              <a:ext cx="0" cy="57155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8B0FB-8F7C-48E3-83BF-FE3F2E673F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96000" y="3369556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589EE7-831F-4BB2-B0C0-210F5297D7F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96000" y="4647103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38388C-8254-4866-A941-0E20E76E2B43}"/>
              </a:ext>
            </a:extLst>
          </p:cNvPr>
          <p:cNvSpPr txBox="1"/>
          <p:nvPr/>
        </p:nvSpPr>
        <p:spPr>
          <a:xfrm>
            <a:off x="797190" y="2823206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Find the next thread to be run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D3D7E-62F4-4B34-8249-92BED13042F4}"/>
              </a:ext>
            </a:extLst>
          </p:cNvPr>
          <p:cNvSpPr txBox="1"/>
          <p:nvPr/>
        </p:nvSpPr>
        <p:spPr>
          <a:xfrm>
            <a:off x="342196" y="3927556"/>
            <a:ext cx="385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Change registers and stack pointer</a:t>
            </a:r>
            <a:br>
              <a:rPr lang="en-US" altLang="ko-KR"/>
            </a:br>
            <a:r>
              <a:rPr lang="en-US" altLang="ko-KR"/>
              <a:t>between current thread and next thread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4B7B-FF40-4343-BD72-69538F6436D1}"/>
              </a:ext>
            </a:extLst>
          </p:cNvPr>
          <p:cNvSpPr txBox="1"/>
          <p:nvPr/>
        </p:nvSpPr>
        <p:spPr>
          <a:xfrm>
            <a:off x="342194" y="5206261"/>
            <a:ext cx="38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Free pages if the thread which has been switched from is dead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FBFC-85CF-4A36-914A-057E51B67BB2}"/>
              </a:ext>
            </a:extLst>
          </p:cNvPr>
          <p:cNvSpPr txBox="1"/>
          <p:nvPr/>
        </p:nvSpPr>
        <p:spPr>
          <a:xfrm>
            <a:off x="1407178" y="1780411"/>
            <a:ext cx="178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THREAD_BLOCKED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95D3-475B-43B8-AA8B-F283A30E9543}"/>
              </a:ext>
            </a:extLst>
          </p:cNvPr>
          <p:cNvSpPr txBox="1"/>
          <p:nvPr/>
        </p:nvSpPr>
        <p:spPr>
          <a:xfrm>
            <a:off x="5320634" y="1780411"/>
            <a:ext cx="155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THREAD_DYING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EE0E5-8152-47A1-B4CD-FC59A8B2AAB6}"/>
              </a:ext>
            </a:extLst>
          </p:cNvPr>
          <p:cNvSpPr txBox="1"/>
          <p:nvPr/>
        </p:nvSpPr>
        <p:spPr>
          <a:xfrm>
            <a:off x="9110420" y="1780411"/>
            <a:ext cx="15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THREAD_READY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D344-E3CC-4951-8FB7-AF30F6A8E4F0}"/>
              </a:ext>
            </a:extLst>
          </p:cNvPr>
          <p:cNvSpPr txBox="1"/>
          <p:nvPr/>
        </p:nvSpPr>
        <p:spPr>
          <a:xfrm>
            <a:off x="4350362" y="3105835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6497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 semaphore is a nonnegative integer </a:t>
            </a:r>
            <a:r>
              <a:rPr lang="en-US" altLang="ko-KR" dirty="0"/>
              <a:t>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33698-63A7-44B8-B926-F7985AD6EE31}"/>
              </a:ext>
            </a:extLst>
          </p:cNvPr>
          <p:cNvGrpSpPr/>
          <p:nvPr/>
        </p:nvGrpSpPr>
        <p:grpSpPr>
          <a:xfrm>
            <a:off x="3398173" y="2775600"/>
            <a:ext cx="5395653" cy="1885228"/>
            <a:chOff x="3398173" y="3429000"/>
            <a:chExt cx="5395653" cy="1885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02715-3A53-426F-B549-BBDDA13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173" y="3429000"/>
              <a:ext cx="5395653" cy="18852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016964-B998-479E-B710-FE687148612A}"/>
                </a:ext>
              </a:extLst>
            </p:cNvPr>
            <p:cNvCxnSpPr/>
            <p:nvPr/>
          </p:nvCxnSpPr>
          <p:spPr>
            <a:xfrm>
              <a:off x="7112508" y="3902583"/>
              <a:ext cx="16432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C091EF-A635-427F-A3D8-DD0C819C7950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sema_down</a:t>
            </a:r>
            <a:r>
              <a:rPr lang="en-US" altLang="ko-KR" dirty="0"/>
              <a:t>() is called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if the value of semaphore is 0, the thread that calls </a:t>
            </a:r>
            <a:r>
              <a:rPr lang="en-US" altLang="ko-KR" b="1" dirty="0" err="1">
                <a:solidFill>
                  <a:srgbClr val="0070C0"/>
                </a:solidFill>
              </a:rPr>
              <a:t>sema_down</a:t>
            </a:r>
            <a:r>
              <a:rPr lang="en-US" altLang="ko-KR" b="1" dirty="0">
                <a:solidFill>
                  <a:srgbClr val="0070C0"/>
                </a:solidFill>
              </a:rPr>
              <a:t>() is blocked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E5541B-771E-4B0A-8D86-BB1FE494DFC6}"/>
              </a:ext>
            </a:extLst>
          </p:cNvPr>
          <p:cNvGrpSpPr/>
          <p:nvPr/>
        </p:nvGrpSpPr>
        <p:grpSpPr>
          <a:xfrm>
            <a:off x="3128386" y="2775134"/>
            <a:ext cx="5935228" cy="3398566"/>
            <a:chOff x="3128386" y="2775134"/>
            <a:chExt cx="5935228" cy="3398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AAEB4-8A8A-49A6-8C58-09E22D03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386" y="2775134"/>
              <a:ext cx="5935228" cy="339856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74244-4BAA-4C29-A223-3029098D1603}"/>
                </a:ext>
              </a:extLst>
            </p:cNvPr>
            <p:cNvSpPr/>
            <p:nvPr/>
          </p:nvSpPr>
          <p:spPr>
            <a:xfrm>
              <a:off x="3364992" y="4572000"/>
              <a:ext cx="5577840" cy="9875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AD2A33-DA6C-4A18-8996-1DEBC4B71E2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/>
              <a:t>sema_up</a:t>
            </a:r>
            <a:r>
              <a:rPr lang="en-US" altLang="ko-KR" dirty="0"/>
              <a:t>() </a:t>
            </a:r>
            <a:r>
              <a:rPr lang="en-US" altLang="ko-KR" b="1" dirty="0">
                <a:solidFill>
                  <a:srgbClr val="0070C0"/>
                </a:solidFill>
              </a:rPr>
              <a:t>wakes up one of blocked threads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A3FFF-23D5-4BE8-BAA2-CB35CF22329C}"/>
              </a:ext>
            </a:extLst>
          </p:cNvPr>
          <p:cNvGrpSpPr/>
          <p:nvPr/>
        </p:nvGrpSpPr>
        <p:grpSpPr>
          <a:xfrm>
            <a:off x="2952735" y="2775600"/>
            <a:ext cx="6286529" cy="2960560"/>
            <a:chOff x="2952735" y="3030578"/>
            <a:chExt cx="6286529" cy="2960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5118BA-32B6-4997-8BC5-A8EB38E0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35" y="3030578"/>
              <a:ext cx="6286529" cy="29605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C4B93-362E-4D33-B1C4-0D0F18DC23A1}"/>
                </a:ext>
              </a:extLst>
            </p:cNvPr>
            <p:cNvSpPr/>
            <p:nvPr/>
          </p:nvSpPr>
          <p:spPr>
            <a:xfrm>
              <a:off x="3127248" y="4645152"/>
              <a:ext cx="6035040" cy="768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07BB2D-6153-4768-B97D-27895B245293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Process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 is a specialization of a semaphore with an </a:t>
            </a:r>
            <a:r>
              <a:rPr lang="en-US" altLang="ko-KR" b="1">
                <a:solidFill>
                  <a:srgbClr val="0070C0"/>
                </a:solidFill>
              </a:rPr>
              <a:t>initial value of 1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It also has two operators, acquire (equivalent of down in semaphore) and 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1D471-618B-4910-8D9D-9858EBB9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357437"/>
            <a:ext cx="4324350" cy="21431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1B3050-5599-4FBB-BD13-06938B6F6AF1}"/>
              </a:ext>
            </a:extLst>
          </p:cNvPr>
          <p:cNvSpPr/>
          <p:nvPr/>
        </p:nvSpPr>
        <p:spPr>
          <a:xfrm>
            <a:off x="7602583" y="3762103"/>
            <a:ext cx="655592" cy="7384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330D-2813-4D00-81C9-E212DD78DDDA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2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</a:t>
            </a:r>
            <a:r>
              <a:rPr lang="en-US" altLang="ko-KR" b="1">
                <a:solidFill>
                  <a:srgbClr val="0070C0"/>
                </a:solidFill>
              </a:rPr>
              <a:t>acquire (equivalent of down in semaphore)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and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4075F-1B0E-4BB3-BE70-49222D8E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58000"/>
            <a:ext cx="5943600" cy="27336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994104-2DAF-49A2-96D3-D6585155AA06}"/>
              </a:ext>
            </a:extLst>
          </p:cNvPr>
          <p:cNvCxnSpPr>
            <a:cxnSpLocks/>
          </p:cNvCxnSpPr>
          <p:nvPr/>
        </p:nvCxnSpPr>
        <p:spPr>
          <a:xfrm>
            <a:off x="3466883" y="4498591"/>
            <a:ext cx="11834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BA436-D8A0-4CD6-9AE9-8DD3AF26B929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6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acquire (equivalent of down in semaphore) </a:t>
            </a:r>
            <a:br>
              <a:rPr lang="en-US" altLang="ko-KR"/>
            </a:br>
            <a:r>
              <a:rPr lang="en-US" altLang="ko-KR"/>
              <a:t>and </a:t>
            </a:r>
            <a:r>
              <a:rPr lang="en-US" altLang="ko-KR" b="1">
                <a:solidFill>
                  <a:srgbClr val="0070C0"/>
                </a:solidFill>
              </a:rPr>
              <a:t>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B6426-34B9-4A7B-ABC7-EE84E55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58000"/>
            <a:ext cx="5791200" cy="24288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2E8889-12DB-435C-921D-841C1D608D93}"/>
              </a:ext>
            </a:extLst>
          </p:cNvPr>
          <p:cNvCxnSpPr>
            <a:cxnSpLocks/>
          </p:cNvCxnSpPr>
          <p:nvPr/>
        </p:nvCxnSpPr>
        <p:spPr>
          <a:xfrm>
            <a:off x="3526971" y="4498591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14855-8EBA-4B3C-AB39-011F39DDEB8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2619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A3AD-586D-4645-8589-9707894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6FB6-1C8D-4E96-82E9-09D3D1F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 Clock</a:t>
            </a:r>
          </a:p>
          <a:p>
            <a:r>
              <a:rPr lang="en-US" altLang="ko-KR" dirty="0"/>
              <a:t>Priority Scheduling</a:t>
            </a:r>
          </a:p>
          <a:p>
            <a:r>
              <a:rPr lang="en-US" altLang="ko-KR" dirty="0"/>
              <a:t>Advanced Scheduler (BSD Scheduler)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Additional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C019-103B-4D93-ACF8-CDDF1B23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 err="1"/>
              <a:t>timer_sleep</a:t>
            </a:r>
            <a:r>
              <a:rPr lang="en-US" altLang="ko-KR" dirty="0"/>
              <a:t>() is used to let the thread fall asleep.</a:t>
            </a:r>
          </a:p>
          <a:p>
            <a:r>
              <a:rPr lang="en-US" altLang="ko-KR" dirty="0"/>
              <a:t>Though it calls </a:t>
            </a:r>
            <a:r>
              <a:rPr lang="en-US" altLang="ko-KR" dirty="0" err="1"/>
              <a:t>thread_yield</a:t>
            </a:r>
            <a:r>
              <a:rPr lang="en-US" altLang="ko-KR" dirty="0"/>
              <a:t>() immediately when the timer is not expired, it's not efficient since the thread iterates between RUNNING state and READY state.</a:t>
            </a:r>
          </a:p>
          <a:p>
            <a:r>
              <a:rPr lang="en-US" altLang="ko-KR" dirty="0"/>
              <a:t>Thus, we will modify this to avoid inefficiency.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A18E-431E-4199-BF2C-F43FAA54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6" y="3340287"/>
            <a:ext cx="6688727" cy="240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891F-8A18-4296-AF2C-C111BA6F3F6F}"/>
              </a:ext>
            </a:extLst>
          </p:cNvPr>
          <p:cNvSpPr txBox="1"/>
          <p:nvPr/>
        </p:nvSpPr>
        <p:spPr>
          <a:xfrm>
            <a:off x="7241684" y="4358217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Get current time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1370-B72E-4BA7-944C-7C749CF69C71}"/>
              </a:ext>
            </a:extLst>
          </p:cNvPr>
          <p:cNvSpPr txBox="1"/>
          <p:nvPr/>
        </p:nvSpPr>
        <p:spPr>
          <a:xfrm>
            <a:off x="7241684" y="5000478"/>
            <a:ext cx="4580100" cy="369332"/>
          </a:xfrm>
          <a:prstGeom prst="rect">
            <a:avLst/>
          </a:prstGeom>
          <a:solidFill>
            <a:srgbClr val="11111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Yield CPU until the "ticks" has gone by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7A421C-448C-42BA-950A-7E06BDA3AA1B}"/>
              </a:ext>
            </a:extLst>
          </p:cNvPr>
          <p:cNvCxnSpPr>
            <a:cxnSpLocks/>
          </p:cNvCxnSpPr>
          <p:nvPr/>
        </p:nvCxnSpPr>
        <p:spPr>
          <a:xfrm>
            <a:off x="3304958" y="4660516"/>
            <a:ext cx="311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8ED510-710A-4BAC-B4B6-6ED6E30D8ED5}"/>
              </a:ext>
            </a:extLst>
          </p:cNvPr>
          <p:cNvCxnSpPr>
            <a:cxnSpLocks/>
          </p:cNvCxnSpPr>
          <p:nvPr/>
        </p:nvCxnSpPr>
        <p:spPr>
          <a:xfrm>
            <a:off x="3333533" y="5298691"/>
            <a:ext cx="36768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10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How to avoid inefficiency?</a:t>
            </a:r>
          </a:p>
          <a:p>
            <a:pPr lvl="1"/>
            <a:r>
              <a:rPr lang="en-US" altLang="ko-KR" dirty="0"/>
              <a:t>After checking that "ticks" has gone by, if not, block the thread (BLOCKED state).</a:t>
            </a:r>
          </a:p>
          <a:p>
            <a:pPr lvl="1"/>
            <a:r>
              <a:rPr lang="en-US" altLang="ko-KR" dirty="0"/>
              <a:t>To manage these threads, </a:t>
            </a:r>
            <a:r>
              <a:rPr lang="en-US" altLang="ko-KR" b="1" dirty="0">
                <a:solidFill>
                  <a:schemeClr val="accent1"/>
                </a:solidFill>
              </a:rPr>
              <a:t>create a new queue </a:t>
            </a:r>
            <a:r>
              <a:rPr lang="en-US" altLang="ko-KR" dirty="0"/>
              <a:t>to store it.</a:t>
            </a:r>
          </a:p>
          <a:p>
            <a:pPr lvl="1"/>
            <a:r>
              <a:rPr lang="en-US" altLang="ko-KR" dirty="0"/>
              <a:t>When the thread is inserted into the queue, wake up time should be saved as well.</a:t>
            </a:r>
          </a:p>
          <a:p>
            <a:pPr lvl="1"/>
            <a:r>
              <a:rPr lang="en-US" altLang="ko-KR" dirty="0"/>
              <a:t>When time is up, wake up the thread and insert it into ready queue (</a:t>
            </a:r>
            <a:r>
              <a:rPr lang="en-US" altLang="ko-KR" dirty="0" err="1"/>
              <a:t>ready_list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can you check that the time is up after the thread is blocked?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called every tick.</a:t>
            </a:r>
          </a:p>
          <a:p>
            <a:pPr lvl="1"/>
            <a:r>
              <a:rPr lang="en-US" altLang="ko-KR" b="1" u="sng" dirty="0"/>
              <a:t>Find the threads that need to be woken up in this function.</a:t>
            </a:r>
          </a:p>
          <a:p>
            <a:pPr lvl="1"/>
            <a:r>
              <a:rPr lang="en-US" altLang="ko-KR" dirty="0"/>
              <a:t>If it is the case, insert it into ready queue.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C42C4-0976-4169-BAC1-843FD64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" y="4662826"/>
            <a:ext cx="4171087" cy="12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Until now, Pintos performs round-robin scheduling for threads.</a:t>
            </a:r>
          </a:p>
          <a:p>
            <a:r>
              <a:rPr lang="en-US" altLang="ko-KR"/>
              <a:t>When thread_yield() or thread_unblock() is called, the current thread or unblocked thread are inserted at the end of the ready list regardless of its priority.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9546084" y="2845244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63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092CAA-2BBD-4953-874A-4F7864437A47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1602477" y="3200361"/>
            <a:chExt cx="1294818" cy="15304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813BF11-CFA4-4142-9F5A-35AF1E9E8658}"/>
                </a:ext>
              </a:extLst>
            </p:cNvPr>
            <p:cNvGrpSpPr/>
            <p:nvPr/>
          </p:nvGrpSpPr>
          <p:grpSpPr>
            <a:xfrm>
              <a:off x="1602477" y="3200361"/>
              <a:ext cx="1294818" cy="1530493"/>
              <a:chOff x="791157" y="3851133"/>
              <a:chExt cx="1294818" cy="153049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9669320-FA08-43C6-8904-25C61A46EBD3}"/>
                  </a:ext>
                </a:extLst>
              </p:cNvPr>
              <p:cNvSpPr/>
              <p:nvPr/>
            </p:nvSpPr>
            <p:spPr>
              <a:xfrm>
                <a:off x="791157" y="4241658"/>
                <a:ext cx="1294818" cy="1139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1166D-CACF-4615-B3BE-B0653D75EC73}"/>
                  </a:ext>
                </a:extLst>
              </p:cNvPr>
              <p:cNvSpPr txBox="1"/>
              <p:nvPr/>
            </p:nvSpPr>
            <p:spPr>
              <a:xfrm>
                <a:off x="1126621" y="3851133"/>
                <a:ext cx="623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CPU</a:t>
                </a:r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58B53C-C4A3-480C-97AB-568CA34CE933}"/>
                </a:ext>
              </a:extLst>
            </p:cNvPr>
            <p:cNvSpPr/>
            <p:nvPr/>
          </p:nvSpPr>
          <p:spPr>
            <a:xfrm>
              <a:off x="1866278" y="3892566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31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0A0CE17-38AC-4741-9BAD-CDE566432C83}"/>
              </a:ext>
            </a:extLst>
          </p:cNvPr>
          <p:cNvCxnSpPr>
            <a:stCxn id="24" idx="1"/>
            <a:endCxn id="5" idx="3"/>
          </p:cNvCxnSpPr>
          <p:nvPr/>
        </p:nvCxnSpPr>
        <p:spPr>
          <a:xfrm rot="10800000" flipV="1">
            <a:off x="9086268" y="3113547"/>
            <a:ext cx="459816" cy="77584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9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81481E-6 L -0.06731 4.81481E-6 C -0.09752 4.81481E-6 -0.1345 0.03078 -0.1345 0.05625 L -0.1345 0.1131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89795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63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14336 0.04005 C 0.17318 0.04907 0.2181 0.05393 0.26524 0.05393 C 0.31875 0.05393 0.36159 0.04907 0.39154 0.04005 L 0.53516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58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04232 -0.06412 C -0.05117 -0.07847 -0.06432 -0.08611 -0.07812 -0.08611 C -0.09388 -0.08611 -0.10651 -0.07847 -0.11536 -0.06412 L -0.15742 3.7037E-7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A849-7C33-4CD2-BECB-DD86380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A0C4-033D-4842-856D-9981166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"Project #3: Threads" in the class matches "Project 1: Threads" in Pintos document.</a:t>
            </a:r>
          </a:p>
          <a:p>
            <a:r>
              <a:rPr lang="en-US" altLang="ko-KR"/>
              <a:t>You can find the information of this project in Chapter 2 of Pintos document.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2162E-25B5-46DE-BC72-5329FC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Thread priorities range from PRI_MIN (0) to PRI_MAX (63).</a:t>
            </a:r>
          </a:p>
          <a:p>
            <a:r>
              <a:rPr lang="en-US" altLang="ko-KR"/>
              <a:t>Default priority value is PRI_DEFAULT (31).</a:t>
            </a:r>
          </a:p>
          <a:p>
            <a:r>
              <a:rPr lang="en-US" altLang="ko-KR"/>
              <a:t>Lower numbers correspond to lower priorities, so that priority 0 is the lowest</a:t>
            </a:r>
            <a:br>
              <a:rPr lang="en-US" altLang="ko-KR"/>
            </a:br>
            <a:r>
              <a:rPr lang="en-US" altLang="ko-KR"/>
              <a:t>and 63 is the highest.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408528-0650-43D8-A83A-3654FA5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135600"/>
            <a:ext cx="7143750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5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Thread priorities range from PRI_MIN (0) to PRI_MAX (63).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Default priority value is PRI_DEFAULT (31).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Lower numbers correspond to lower priorities, so that priority 0 is the lowest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and 63 is the highest.</a:t>
            </a:r>
          </a:p>
          <a:p>
            <a:r>
              <a:rPr lang="en-US" altLang="ko-KR"/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CF1142-C746-41EA-9BDE-D7ACA22D82D6}"/>
              </a:ext>
            </a:extLst>
          </p:cNvPr>
          <p:cNvGrpSpPr/>
          <p:nvPr/>
        </p:nvGrpSpPr>
        <p:grpSpPr>
          <a:xfrm>
            <a:off x="2838450" y="3135600"/>
            <a:ext cx="6515100" cy="859155"/>
            <a:chOff x="2838450" y="4886324"/>
            <a:chExt cx="6515100" cy="8591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3FB470-446E-4881-AA72-0EC7087E2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9"/>
            <a:stretch/>
          </p:blipFill>
          <p:spPr>
            <a:xfrm>
              <a:off x="2838450" y="4886324"/>
              <a:ext cx="6515100" cy="85915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84C671E-5045-4D19-B1B3-F8C085351BA2}"/>
                </a:ext>
              </a:extLst>
            </p:cNvPr>
            <p:cNvSpPr/>
            <p:nvPr/>
          </p:nvSpPr>
          <p:spPr>
            <a:xfrm>
              <a:off x="7734300" y="5057775"/>
              <a:ext cx="1409700" cy="466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933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priority scheduling invokes starvation of processes which have low priority.</a:t>
            </a:r>
          </a:p>
          <a:p>
            <a:r>
              <a:rPr lang="en-US" altLang="ko-KR" dirty="0"/>
              <a:t>Thus, we need aging technique that increases the priority in proportion to the time passed after the process resides in ready list.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Before implementing aging technique, modify the codes as in the next page.</a:t>
            </a:r>
          </a:p>
          <a:p>
            <a:r>
              <a:rPr lang="en-US" altLang="ko-KR" dirty="0"/>
              <a:t>The codes indicate that aging technique is used only when Pintos kernel gets '-aging' option and sets aging flag to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pic>
        <p:nvPicPr>
          <p:cNvPr id="5" name="그림 3" descr="aging.png">
            <a:extLst>
              <a:ext uri="{FF2B5EF4-FFF2-40B4-BE49-F238E27FC236}">
                <a16:creationId xmlns:a16="http://schemas.microsoft.com/office/drawing/2014/main" id="{B1F6F2B3-8F6E-4BD2-935B-6E76F631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28162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aging2.png">
            <a:extLst>
              <a:ext uri="{FF2B5EF4-FFF2-40B4-BE49-F238E27FC236}">
                <a16:creationId xmlns:a16="http://schemas.microsoft.com/office/drawing/2014/main" id="{CF40E20F-B000-4C6D-912A-1A6BB662F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28163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7" descr="aging3.png">
            <a:extLst>
              <a:ext uri="{FF2B5EF4-FFF2-40B4-BE49-F238E27FC236}">
                <a16:creationId xmlns:a16="http://schemas.microsoft.com/office/drawing/2014/main" id="{1096F29E-3D05-43AC-8FC3-49FBA23C6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188751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 descr="aging4.png">
            <a:extLst>
              <a:ext uri="{FF2B5EF4-FFF2-40B4-BE49-F238E27FC236}">
                <a16:creationId xmlns:a16="http://schemas.microsoft.com/office/drawing/2014/main" id="{FBE52CD9-BF1D-4242-99A7-E9B2D6177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412714"/>
            <a:ext cx="3000375" cy="18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5A4E5-CA77-45DF-831D-F4DB9670B662}"/>
              </a:ext>
            </a:extLst>
          </p:cNvPr>
          <p:cNvSpPr txBox="1"/>
          <p:nvPr/>
        </p:nvSpPr>
        <p:spPr>
          <a:xfrm>
            <a:off x="3287390" y="3907887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34A8-179F-407E-BA55-AA90E0B26BF7}"/>
              </a:ext>
            </a:extLst>
          </p:cNvPr>
          <p:cNvSpPr txBox="1"/>
          <p:nvPr/>
        </p:nvSpPr>
        <p:spPr>
          <a:xfrm>
            <a:off x="4943475" y="4988975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74BAC-78EC-8540-B0E4-04A3868DA91F}"/>
              </a:ext>
            </a:extLst>
          </p:cNvPr>
          <p:cNvSpPr txBox="1"/>
          <p:nvPr/>
        </p:nvSpPr>
        <p:spPr>
          <a:xfrm>
            <a:off x="7453313" y="5086037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9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Replace tests to existing tests directory</a:t>
            </a:r>
          </a:p>
          <a:p>
            <a:pPr lvl="1"/>
            <a:r>
              <a:rPr lang="en-US" altLang="ko-KR" dirty="0"/>
              <a:t>Extract </a:t>
            </a:r>
            <a:r>
              <a:rPr lang="en-US" altLang="ko-KR" dirty="0" err="1"/>
              <a:t>threads_tests.tar</a:t>
            </a:r>
            <a:r>
              <a:rPr lang="en-US" altLang="ko-KR" dirty="0"/>
              <a:t> and overwrite extracted directory to </a:t>
            </a:r>
            <a:r>
              <a:rPr lang="en-US" altLang="ko-KR" dirty="0" err="1"/>
              <a:t>src</a:t>
            </a:r>
            <a:r>
              <a:rPr lang="en-US" altLang="ko-KR" dirty="0"/>
              <a:t>/tests/threads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implement aging</a:t>
            </a:r>
          </a:p>
          <a:p>
            <a:pPr lvl="1"/>
            <a:r>
              <a:rPr lang="en-US" altLang="ko-KR" dirty="0"/>
              <a:t>Check that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thread_prior_aging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is TRUE</a:t>
            </a:r>
          </a:p>
          <a:p>
            <a:pPr lvl="1"/>
            <a:r>
              <a:rPr lang="en-US" altLang="ko-KR" dirty="0"/>
              <a:t>If it is TRUE, increase the priority proportional to the time spent as the tick is increased.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additional implementation of this project.</a:t>
            </a:r>
          </a:p>
          <a:p>
            <a:r>
              <a:rPr lang="en-US" altLang="ko-KR" dirty="0"/>
              <a:t>You can find the information about this in Appendix B. 4.4</a:t>
            </a:r>
            <a:r>
              <a:rPr lang="ko-KR" altLang="en-US" dirty="0"/>
              <a:t> </a:t>
            </a:r>
            <a:r>
              <a:rPr lang="en-US" altLang="ko-KR" dirty="0"/>
              <a:t>BSD Scheduler.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BSD scheduler is general purpose scheduler.</a:t>
            </a:r>
          </a:p>
          <a:p>
            <a:pPr lvl="1"/>
            <a:r>
              <a:rPr lang="en-US" altLang="ko-KR" dirty="0"/>
              <a:t>Multi-Level Feedback Queue (MLFQ) or Multi-Level Ready Queue (MLRQ) is generally used in general purpose scheduler.</a:t>
            </a:r>
          </a:p>
          <a:p>
            <a:pPr lvl="1"/>
            <a:r>
              <a:rPr lang="en-US" altLang="ko-KR" dirty="0"/>
              <a:t>Each priority has its own ready queue.</a:t>
            </a:r>
          </a:p>
          <a:p>
            <a:pPr lvl="1"/>
            <a:r>
              <a:rPr lang="en-US" altLang="ko-KR" dirty="0"/>
              <a:t>When schedule() is invoked, thread is selected from the highest priority queue.</a:t>
            </a:r>
          </a:p>
          <a:p>
            <a:pPr lvl="1"/>
            <a:r>
              <a:rPr lang="en-US" altLang="ko-KR" dirty="0"/>
              <a:t>Ready queue of each priority follows round robin policy.</a:t>
            </a:r>
          </a:p>
          <a:p>
            <a:r>
              <a:rPr lang="en-US" altLang="ko-KR" dirty="0"/>
              <a:t>In this project, you can use MLFQs of 64 queues or MLFQ of 1 queue.</a:t>
            </a:r>
          </a:p>
          <a:p>
            <a:r>
              <a:rPr lang="en-US" altLang="ko-KR" dirty="0"/>
              <a:t>MLFQs of 64 queues will be covered in this slide.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4A201-1687-48A6-B02C-B02D50A2163B}"/>
              </a:ext>
            </a:extLst>
          </p:cNvPr>
          <p:cNvGrpSpPr/>
          <p:nvPr/>
        </p:nvGrpSpPr>
        <p:grpSpPr>
          <a:xfrm>
            <a:off x="4061880" y="2040763"/>
            <a:ext cx="5024388" cy="536608"/>
            <a:chOff x="4061880" y="3621087"/>
            <a:chExt cx="5024388" cy="5366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A6FC5-D974-4334-98FE-89CC586B3834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434310-7F51-40B4-BEE0-CD85F54504B2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32BEBC-05CD-47F5-AA5D-B1B95BBA5550}"/>
              </a:ext>
            </a:extLst>
          </p:cNvPr>
          <p:cNvGrpSpPr/>
          <p:nvPr/>
        </p:nvGrpSpPr>
        <p:grpSpPr>
          <a:xfrm>
            <a:off x="1812742" y="2928882"/>
            <a:ext cx="1360778" cy="1530493"/>
            <a:chOff x="725197" y="3851133"/>
            <a:chExt cx="1360778" cy="15304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95B801-A81A-475E-85F9-A867062664B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A691E0-B959-4AC0-9D31-7864A9808074}"/>
                </a:ext>
              </a:extLst>
            </p:cNvPr>
            <p:cNvSpPr txBox="1"/>
            <p:nvPr/>
          </p:nvSpPr>
          <p:spPr>
            <a:xfrm>
              <a:off x="725197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678312-4CE1-4863-9848-38C74F400692}"/>
              </a:ext>
            </a:extLst>
          </p:cNvPr>
          <p:cNvGrpSpPr/>
          <p:nvPr/>
        </p:nvGrpSpPr>
        <p:grpSpPr>
          <a:xfrm>
            <a:off x="4061880" y="3386436"/>
            <a:ext cx="5024388" cy="536608"/>
            <a:chOff x="4061880" y="3621087"/>
            <a:chExt cx="5024388" cy="5366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FB904F-0587-4A23-833D-A9A7348F248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A819-BFC7-4CC9-9C7F-D590DC3CEE7D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F3D7BE-28A5-402D-A539-D225E57DE122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3DCEC-CBBE-4B8B-99F7-3AA0761274AB}"/>
                </a:ext>
              </a:extLst>
            </p:cNvPr>
            <p:cNvSpPr/>
            <p:nvPr/>
          </p:nvSpPr>
          <p:spPr>
            <a:xfrm>
              <a:off x="5596308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E64615-76B3-4AA6-8CB1-A50E4323F2FC}"/>
              </a:ext>
            </a:extLst>
          </p:cNvPr>
          <p:cNvGrpSpPr/>
          <p:nvPr/>
        </p:nvGrpSpPr>
        <p:grpSpPr>
          <a:xfrm>
            <a:off x="4061880" y="1112367"/>
            <a:ext cx="5024388" cy="536608"/>
            <a:chOff x="4061880" y="3621087"/>
            <a:chExt cx="5024388" cy="5366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655FC7-A263-4F7B-A0D4-A42D6EAF417D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2CCECA-8CF5-426D-BC89-8CA38A14E9E0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7A0C32-9BE2-445D-9255-1A3667AA8B6E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E9FACF-202C-42F7-A93A-5AC72293432E}"/>
              </a:ext>
            </a:extLst>
          </p:cNvPr>
          <p:cNvSpPr txBox="1"/>
          <p:nvPr/>
        </p:nvSpPr>
        <p:spPr>
          <a:xfrm>
            <a:off x="6226230" y="2523071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2398BE-88D7-4A0D-ADE8-825D92033ECF}"/>
              </a:ext>
            </a:extLst>
          </p:cNvPr>
          <p:cNvGrpSpPr/>
          <p:nvPr/>
        </p:nvGrpSpPr>
        <p:grpSpPr>
          <a:xfrm>
            <a:off x="4061880" y="4732110"/>
            <a:ext cx="5024388" cy="536608"/>
            <a:chOff x="4061880" y="3621087"/>
            <a:chExt cx="5024388" cy="5366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5FC7FC-C290-4E5D-8D45-F74FC60CF8B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0B2EF0-6C10-4B6B-A7BA-E6089EEB9423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0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5F72EC3-68CB-48BA-9B6D-89CF37733C87}"/>
              </a:ext>
            </a:extLst>
          </p:cNvPr>
          <p:cNvSpPr txBox="1"/>
          <p:nvPr/>
        </p:nvSpPr>
        <p:spPr>
          <a:xfrm>
            <a:off x="6226230" y="3916077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2527642-21E4-4B24-A9AD-1FDE2B6915C8}"/>
              </a:ext>
            </a:extLst>
          </p:cNvPr>
          <p:cNvSpPr/>
          <p:nvPr/>
        </p:nvSpPr>
        <p:spPr>
          <a:xfrm rot="5400000">
            <a:off x="6411930" y="3080669"/>
            <a:ext cx="365126" cy="4983550"/>
          </a:xfrm>
          <a:prstGeom prst="rightBrace">
            <a:avLst>
              <a:gd name="adj1" fmla="val 8333"/>
              <a:gd name="adj2" fmla="val 5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399B0-50C9-467F-B677-C3FABC613543}"/>
              </a:ext>
            </a:extLst>
          </p:cNvPr>
          <p:cNvSpPr txBox="1"/>
          <p:nvPr/>
        </p:nvSpPr>
        <p:spPr>
          <a:xfrm>
            <a:off x="5786291" y="592370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Round Robin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4E6EC-93E0-4E4E-B6D0-D23B11EFF688}"/>
              </a:ext>
            </a:extLst>
          </p:cNvPr>
          <p:cNvSpPr txBox="1"/>
          <p:nvPr/>
        </p:nvSpPr>
        <p:spPr>
          <a:xfrm>
            <a:off x="264734" y="1151827"/>
            <a:ext cx="302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the thread</a:t>
            </a:r>
            <a:br>
              <a:rPr lang="en-US" altLang="ko-KR" dirty="0"/>
            </a:br>
            <a:r>
              <a:rPr lang="en-US" altLang="ko-KR" dirty="0"/>
              <a:t>in the highest ready queue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ADF9BEC-F767-4232-8F34-AD90BD4ABE94}"/>
              </a:ext>
            </a:extLst>
          </p:cNvPr>
          <p:cNvCxnSpPr>
            <a:stCxn id="31" idx="1"/>
            <a:endCxn id="17" idx="0"/>
          </p:cNvCxnSpPr>
          <p:nvPr/>
        </p:nvCxnSpPr>
        <p:spPr>
          <a:xfrm rot="10800000" flipV="1">
            <a:off x="2526112" y="1380671"/>
            <a:ext cx="1535769" cy="19387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0680CFB-1086-425E-B75E-0A22F2CD78EF}"/>
              </a:ext>
            </a:extLst>
          </p:cNvPr>
          <p:cNvSpPr/>
          <p:nvPr/>
        </p:nvSpPr>
        <p:spPr>
          <a:xfrm>
            <a:off x="9255858" y="1112367"/>
            <a:ext cx="706580" cy="415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338D2-EE50-4357-93F2-597DC8307212}"/>
              </a:ext>
            </a:extLst>
          </p:cNvPr>
          <p:cNvSpPr txBox="1"/>
          <p:nvPr/>
        </p:nvSpPr>
        <p:spPr>
          <a:xfrm>
            <a:off x="10144219" y="2984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MLFQ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5508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Niceness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sz="2200" dirty="0"/>
              <a:t>Each thread in Pintos has </a:t>
            </a:r>
            <a:r>
              <a:rPr lang="en-US" altLang="ko-KR" sz="2200" b="1" dirty="0">
                <a:solidFill>
                  <a:srgbClr val="FF0000"/>
                </a:solidFill>
              </a:rPr>
              <a:t>nice</a:t>
            </a:r>
            <a:r>
              <a:rPr lang="en-US" altLang="ko-KR" sz="2200" dirty="0"/>
              <a:t> value in the range from -20 to 20.</a:t>
            </a:r>
          </a:p>
          <a:p>
            <a:r>
              <a:rPr lang="en-US" altLang="ko-KR" sz="2200" dirty="0"/>
              <a:t>Positive nice value lower the priority so that other threads can occupy CPU.</a:t>
            </a:r>
          </a:p>
          <a:p>
            <a:pPr lvl="1"/>
            <a:r>
              <a:rPr lang="en-US" altLang="ko-KR" sz="2000" dirty="0"/>
              <a:t>nice value 0 doesn't affect the priority.</a:t>
            </a:r>
            <a:endParaRPr lang="en-US" altLang="ko-KR" sz="1700" dirty="0"/>
          </a:p>
          <a:p>
            <a:r>
              <a:rPr lang="ko-KR" altLang="en-US" dirty="0"/>
              <a:t> </a:t>
            </a:r>
            <a:r>
              <a:rPr lang="en-US" altLang="ko-KR" dirty="0"/>
              <a:t>Initial nice value of the thread</a:t>
            </a:r>
            <a:endParaRPr lang="en-US" altLang="ko-KR" sz="2200" dirty="0"/>
          </a:p>
          <a:p>
            <a:pPr lvl="1"/>
            <a:r>
              <a:rPr lang="en-US" altLang="ko-KR" sz="1600" dirty="0"/>
              <a:t>If the thread is created initially, set nice value to 0.</a:t>
            </a:r>
          </a:p>
          <a:p>
            <a:pPr lvl="1"/>
            <a:r>
              <a:rPr lang="en-US" altLang="ko-KR" sz="1600" dirty="0"/>
              <a:t>If not, the thread starts with a nice value inherited from their parent thread.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thread_get_nice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the current thread’s nice value</a:t>
            </a:r>
          </a:p>
          <a:p>
            <a:pPr lvl="1"/>
            <a:r>
              <a:rPr lang="en-US" altLang="ko-KR" sz="2000" dirty="0"/>
              <a:t>void  </a:t>
            </a:r>
            <a:r>
              <a:rPr lang="en-US" altLang="ko-KR" sz="2000" dirty="0" err="1"/>
              <a:t>thread_set_nice</a:t>
            </a:r>
            <a:r>
              <a:rPr lang="en-US" altLang="ko-KR" sz="2000" dirty="0"/>
              <a:t> (int  </a:t>
            </a:r>
            <a:r>
              <a:rPr lang="en-US" altLang="ko-KR" sz="2000" dirty="0" err="1"/>
              <a:t>new_nice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Set the current thread’s nice value to </a:t>
            </a:r>
            <a:r>
              <a:rPr lang="en-US" altLang="ko-KR" sz="1800" dirty="0" err="1"/>
              <a:t>new_nice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/>
              <a:t>Recalculates the thread’s priority based on the new value</a:t>
            </a:r>
          </a:p>
          <a:p>
            <a:pPr lvl="3"/>
            <a:r>
              <a:rPr lang="en-US" altLang="ko-KR" sz="1600" dirty="0"/>
              <a:t>If the running thread no longer has the highest priority, yields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4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has priorities of 64 level.</a:t>
            </a:r>
          </a:p>
          <a:p>
            <a:pPr lvl="1"/>
            <a:r>
              <a:rPr lang="en-US" altLang="ko-KR" sz="1700" dirty="0"/>
              <a:t>Maximum priority: 63 (</a:t>
            </a:r>
            <a:r>
              <a:rPr lang="en-US" altLang="ko-KR" sz="1700" dirty="0" err="1"/>
              <a:t>PRI_MAX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Minimum priority: 0 (</a:t>
            </a:r>
            <a:r>
              <a:rPr lang="en-US" altLang="ko-KR" sz="1700" dirty="0" err="1"/>
              <a:t>PRI_MIN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64 ready queues are generally used, but you can use only 1 ready queue.</a:t>
            </a:r>
            <a:endParaRPr lang="en-US" altLang="ko-KR" dirty="0"/>
          </a:p>
          <a:p>
            <a:r>
              <a:rPr lang="en-US" altLang="ko-KR" dirty="0"/>
              <a:t>Calculating Priority</a:t>
            </a:r>
          </a:p>
          <a:p>
            <a:pPr lvl="1"/>
            <a:r>
              <a:rPr lang="en-US" altLang="ko-KR" sz="1700" dirty="0"/>
              <a:t>Initial priority is decided in </a:t>
            </a:r>
            <a:r>
              <a:rPr lang="en-US" altLang="ko-KR" sz="1700" dirty="0" err="1"/>
              <a:t>thread_create</a:t>
            </a:r>
            <a:r>
              <a:rPr lang="en-US" altLang="ko-KR" sz="1700" dirty="0"/>
              <a:t>()</a:t>
            </a:r>
          </a:p>
          <a:p>
            <a:pPr lvl="1"/>
            <a:r>
              <a:rPr lang="en-US" altLang="ko-KR" sz="1700" dirty="0"/>
              <a:t>Every 4 tick, priorities of all thread in the system are recalculated.</a:t>
            </a:r>
          </a:p>
          <a:p>
            <a:pPr lvl="1"/>
            <a:r>
              <a:rPr lang="en-US" altLang="ko-KR" sz="1700" dirty="0"/>
              <a:t>Formula for calculating priority</a:t>
            </a:r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PRI_MAX</a:t>
            </a:r>
            <a:r>
              <a:rPr lang="en-US" altLang="ko-KR" sz="1500" dirty="0"/>
              <a:t>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Estimate of the CPU time the thread has used recently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nice value of the thread</a:t>
            </a:r>
          </a:p>
          <a:p>
            <a:pPr lvl="2"/>
            <a:r>
              <a:rPr lang="en-US" altLang="ko-KR" sz="1500" dirty="0"/>
              <a:t>Based on the formula of BSD scheduler, the thread that had much CPU time will get lower priority in the next scheduling.</a:t>
            </a:r>
            <a:endParaRPr lang="ko-KR" altLang="en-US" sz="1300" dirty="0"/>
          </a:p>
          <a:p>
            <a:endParaRPr lang="ko-KR" altLang="en-US" dirty="0">
              <a:latin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39F1-0858-49E4-B509-C9C219B45A90}"/>
              </a:ext>
            </a:extLst>
          </p:cNvPr>
          <p:cNvSpPr txBox="1"/>
          <p:nvPr/>
        </p:nvSpPr>
        <p:spPr>
          <a:xfrm>
            <a:off x="3991161" y="3105835"/>
            <a:ext cx="420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4147616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recent_cpu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recent_cpu</a:t>
            </a:r>
            <a:endParaRPr lang="en-US" altLang="ko-KR" dirty="0"/>
          </a:p>
          <a:p>
            <a:pPr lvl="1"/>
            <a:r>
              <a:rPr lang="en-US" altLang="ko-KR" sz="1700" dirty="0"/>
              <a:t>It estimates CPU time of the thread.</a:t>
            </a:r>
          </a:p>
          <a:p>
            <a:pPr lvl="1"/>
            <a:r>
              <a:rPr lang="en-US" altLang="ko-KR" sz="1700" dirty="0"/>
              <a:t>More recent CPU time should be weighted more heavily than less recent CPU time. </a:t>
            </a:r>
          </a:p>
          <a:p>
            <a:pPr lvl="1"/>
            <a:r>
              <a:rPr lang="en-US" altLang="ko-KR" sz="1700" dirty="0"/>
              <a:t>Initial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thread: </a:t>
            </a:r>
          </a:p>
          <a:p>
            <a:pPr lvl="2"/>
            <a:r>
              <a:rPr lang="en-US" altLang="ko-KR" sz="1500" dirty="0"/>
              <a:t>If it is created first, the value is 0.</a:t>
            </a:r>
          </a:p>
          <a:p>
            <a:pPr lvl="2"/>
            <a:r>
              <a:rPr lang="en-US" altLang="ko-KR" sz="1500" dirty="0"/>
              <a:t>If not, inherits value of the parent thread. </a:t>
            </a:r>
          </a:p>
          <a:p>
            <a:pPr lvl="1"/>
            <a:r>
              <a:rPr lang="en-US" altLang="ko-KR" sz="1700" dirty="0"/>
              <a:t>Whenever time interrupt is invoked,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 in RUNNING state is increased by 1. (Except for idle thread)</a:t>
            </a:r>
          </a:p>
          <a:p>
            <a:r>
              <a:rPr lang="en-US" altLang="ko-KR" dirty="0" err="1"/>
              <a:t>recent_cpu</a:t>
            </a:r>
            <a:r>
              <a:rPr lang="en-US" altLang="ko-KR" dirty="0"/>
              <a:t> value of all thread (RUNNING, READY and BLOCKED) is recalculated every second.</a:t>
            </a:r>
          </a:p>
          <a:p>
            <a:pPr lvl="1"/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= 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) /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+ 1 ) * </a:t>
            </a:r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+ nice</a:t>
            </a:r>
          </a:p>
          <a:p>
            <a:pPr lvl="1"/>
            <a:r>
              <a:rPr lang="en-US" altLang="ko-KR" sz="1600" i="1" dirty="0" err="1"/>
              <a:t>load_avg</a:t>
            </a:r>
            <a:r>
              <a:rPr lang="en-US" altLang="ko-KR" sz="1600" dirty="0"/>
              <a:t> : average of the number of thread in READY state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thread_get_recent_cpu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thread’s </a:t>
            </a:r>
            <a:r>
              <a:rPr lang="en-US" altLang="ko-KR" sz="1800" dirty="0" err="1"/>
              <a:t>recent_cpu</a:t>
            </a:r>
            <a:r>
              <a:rPr lang="en-US" altLang="ko-KR" sz="1800" dirty="0"/>
              <a:t> value</a:t>
            </a:r>
          </a:p>
          <a:p>
            <a:pPr lvl="2"/>
            <a:r>
              <a:rPr lang="en-US" altLang="ko-KR" sz="1800" dirty="0"/>
              <a:t>Rounded up to the nearest integer.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load_avg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endParaRPr lang="en-US" altLang="ko-KR" dirty="0"/>
          </a:p>
          <a:p>
            <a:pPr lvl="1"/>
            <a:r>
              <a:rPr lang="en-US" altLang="ko-KR" dirty="0"/>
              <a:t>System-wide value</a:t>
            </a:r>
          </a:p>
          <a:p>
            <a:pPr lvl="1"/>
            <a:r>
              <a:rPr lang="en-US" altLang="ko-KR" dirty="0"/>
              <a:t>Initialized to 0 when system is booted.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r>
              <a:rPr lang="en-US" altLang="ko-KR" dirty="0"/>
              <a:t> value is updated every second.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i="1" dirty="0"/>
          </a:p>
          <a:p>
            <a:pPr lvl="1"/>
            <a:r>
              <a:rPr lang="en-US" altLang="ko-KR" i="1" dirty="0" err="1"/>
              <a:t>ready_threads</a:t>
            </a:r>
            <a:r>
              <a:rPr lang="en-US" altLang="ko-KR" i="1" dirty="0"/>
              <a:t>  </a:t>
            </a:r>
            <a:r>
              <a:rPr lang="en-US" altLang="ko-KR" dirty="0"/>
              <a:t>: number of thread in READY or</a:t>
            </a:r>
            <a:r>
              <a:rPr lang="ko-KR" altLang="en-US" dirty="0"/>
              <a:t> </a:t>
            </a:r>
            <a:r>
              <a:rPr lang="en-US" altLang="ko-KR" dirty="0"/>
              <a:t>RUNNING state</a:t>
            </a:r>
            <a:r>
              <a:rPr lang="ko-KR" altLang="en-US" dirty="0"/>
              <a:t> </a:t>
            </a:r>
            <a:r>
              <a:rPr lang="en-US" altLang="ko-KR" dirty="0"/>
              <a:t>(Except for idle thread)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  <a:endParaRPr lang="en-US" altLang="ko-KR" dirty="0"/>
          </a:p>
          <a:p>
            <a:pPr lvl="1"/>
            <a:r>
              <a:rPr lang="en-US" altLang="ko-KR" sz="2000" dirty="0" err="1"/>
              <a:t>thread_get_load_avg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system load average,</a:t>
            </a:r>
          </a:p>
          <a:p>
            <a:pPr lvl="2"/>
            <a:r>
              <a:rPr lang="en-US" altLang="ko-KR" sz="1800" dirty="0"/>
              <a:t>Rounded to the nearest integer.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6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Thread can manage nice value in range from -20 to 20.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Range of priority: 0 (</a:t>
            </a:r>
            <a:r>
              <a:rPr lang="en-US" altLang="ko-KR" dirty="0" err="1"/>
              <a:t>PRI_MIN</a:t>
            </a:r>
            <a:r>
              <a:rPr lang="en-US" altLang="ko-KR" dirty="0"/>
              <a:t>) - 63 (</a:t>
            </a:r>
            <a:r>
              <a:rPr lang="en-US" altLang="ko-KR" dirty="0" err="1"/>
              <a:t>PRI_MAX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Recalculate priority in every 4 ticks (same as </a:t>
            </a:r>
            <a:r>
              <a:rPr lang="en-US" altLang="ko-KR" dirty="0" err="1"/>
              <a:t>TIME_SLICE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/>
              <a:t>priority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PRI_MAX</a:t>
            </a:r>
            <a:r>
              <a:rPr lang="en-US" altLang="ko-KR" sz="1800" dirty="0"/>
              <a:t>  –  (</a:t>
            </a:r>
            <a:r>
              <a:rPr lang="en-US" altLang="ko-KR" sz="1800" i="1" dirty="0" err="1"/>
              <a:t>recent_cpu</a:t>
            </a:r>
            <a:r>
              <a:rPr lang="en-US" altLang="ko-KR" sz="1800" dirty="0"/>
              <a:t>   /  4)  - (</a:t>
            </a:r>
            <a:r>
              <a:rPr lang="en-US" altLang="ko-KR" sz="1800" i="1" dirty="0"/>
              <a:t>nice</a:t>
            </a:r>
            <a:r>
              <a:rPr lang="en-US" altLang="ko-KR" sz="1800" dirty="0"/>
              <a:t>  *   2)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recent_cpu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i="1" dirty="0" err="1"/>
              <a:t>recent_cpu</a:t>
            </a:r>
            <a:r>
              <a:rPr lang="en-US" altLang="ko-KR" dirty="0"/>
              <a:t> indicates recent CPU time of the thread.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the thread in RUNNING state is increased by 1 in every tick.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all thread is updated in every second (</a:t>
            </a:r>
            <a:r>
              <a:rPr lang="en-US" altLang="ko-KR" dirty="0" err="1"/>
              <a:t>1sec</a:t>
            </a:r>
            <a:r>
              <a:rPr lang="en-US" altLang="ko-KR" dirty="0"/>
              <a:t> = </a:t>
            </a:r>
            <a:r>
              <a:rPr lang="en-US" altLang="ko-KR" dirty="0" err="1"/>
              <a:t>TIMER_FREQ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= 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) /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 + 1 ) * </a:t>
            </a:r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load_avg</a:t>
            </a:r>
            <a:endParaRPr lang="en-US" altLang="ko-KR" i="1" dirty="0"/>
          </a:p>
          <a:p>
            <a:pPr lvl="1"/>
            <a:r>
              <a:rPr lang="en-US" altLang="ko-KR" dirty="0"/>
              <a:t>Estimate the average of number of thread in READY state.</a:t>
            </a:r>
          </a:p>
          <a:p>
            <a:pPr lvl="1"/>
            <a:r>
              <a:rPr lang="en-US" altLang="ko-KR" dirty="0"/>
              <a:t>Initialized to 0 when it is booted.</a:t>
            </a:r>
          </a:p>
          <a:p>
            <a:pPr lvl="1"/>
            <a:r>
              <a:rPr lang="en-US" altLang="ko-KR" dirty="0" err="1"/>
              <a:t>load_avg</a:t>
            </a:r>
            <a:r>
              <a:rPr lang="en-US" altLang="ko-KR" dirty="0"/>
              <a:t> value is updated in every second.</a:t>
            </a:r>
          </a:p>
          <a:p>
            <a:pPr lvl="2"/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5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Fixed-Point Real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kernel doesn't support floating-point arithmetic.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But in BSD scheduler, real numbers such as </a:t>
            </a:r>
            <a:r>
              <a:rPr lang="en-US" altLang="ko-KR" sz="1600" dirty="0" err="1"/>
              <a:t>recent_cpu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are used.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Fixed-point format is used instead of floating-point arithmetic.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 err="1"/>
              <a:t>p.q</a:t>
            </a:r>
            <a:r>
              <a:rPr lang="en-US" altLang="ko-KR" sz="1400" dirty="0"/>
              <a:t> format: p is integer and q is fraction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For 32-bit, 1 bit for sign, 17 bits for integer (p) and 14 bits for fraction (q)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Example of fixed-point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12.50 -&gt; 1*2^3 + 1*2^2 + 1*2^(-1)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1FA29909-1208-46C3-9315-860028290DAB}"/>
              </a:ext>
            </a:extLst>
          </p:cNvPr>
          <p:cNvGrpSpPr>
            <a:grpSpLocks/>
          </p:cNvGrpSpPr>
          <p:nvPr/>
        </p:nvGrpSpPr>
        <p:grpSpPr bwMode="auto">
          <a:xfrm>
            <a:off x="2262592" y="3753221"/>
            <a:ext cx="7101550" cy="1695697"/>
            <a:chOff x="1633517" y="3071810"/>
            <a:chExt cx="5295937" cy="13573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DB909-3658-4226-9C05-4F824D8BECD0}"/>
                </a:ext>
              </a:extLst>
            </p:cNvPr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7" name="그룹 27">
              <a:extLst>
                <a:ext uri="{FF2B5EF4-FFF2-40B4-BE49-F238E27FC236}">
                  <a16:creationId xmlns:a16="http://schemas.microsoft.com/office/drawing/2014/main" id="{026C840E-5858-4BD0-87B6-17F2F7DF5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17" y="3429000"/>
              <a:ext cx="5295937" cy="1000132"/>
              <a:chOff x="1633517" y="2928934"/>
              <a:chExt cx="5295937" cy="1000132"/>
            </a:xfrm>
          </p:grpSpPr>
          <p:grpSp>
            <p:nvGrpSpPr>
              <p:cNvPr id="8" name="그룹 24">
                <a:extLst>
                  <a:ext uri="{FF2B5EF4-FFF2-40B4-BE49-F238E27FC236}">
                    <a16:creationId xmlns:a16="http://schemas.microsoft.com/office/drawing/2014/main" id="{3C585E93-AB0A-443C-98AC-A485DC227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sp>
              <p:nvSpPr>
                <p:cNvPr id="10" name="직사각형 13">
                  <a:extLst>
                    <a:ext uri="{FF2B5EF4-FFF2-40B4-BE49-F238E27FC236}">
                      <a16:creationId xmlns:a16="http://schemas.microsoft.com/office/drawing/2014/main" id="{E515DDC6-2398-4D7E-8038-CDB99EB9B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356" y="2857496"/>
                  <a:ext cx="5072098" cy="28575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0 0 0 0 0 0 0 0 0 0 0 0 0 0 1 1 0 0 . 1 0 0 0 0 0 0 0 0 0 0 0 0 0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19">
                  <a:extLst>
                    <a:ext uri="{FF2B5EF4-FFF2-40B4-BE49-F238E27FC236}">
                      <a16:creationId xmlns:a16="http://schemas.microsoft.com/office/drawing/2014/main" id="{5FE2B8EE-7E07-41E1-881A-3EEE7758E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66631" y="1968355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오른쪽 중괄호 20">
                  <a:extLst>
                    <a:ext uri="{FF2B5EF4-FFF2-40B4-BE49-F238E27FC236}">
                      <a16:creationId xmlns:a16="http://schemas.microsoft.com/office/drawing/2014/main" id="{BAFB358E-3E78-4EB0-8FF0-68DE4E34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780001" y="2171254"/>
                  <a:ext cx="155763" cy="2143141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66F66A0-5FF8-4745-A71E-82307593CA58}"/>
                    </a:ext>
                  </a:extLst>
                </p:cNvPr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91F8F-DC98-44B3-B73D-73C5B74F90F0}"/>
                    </a:ext>
                  </a:extLst>
                </p:cNvPr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5" name="오른쪽 중괄호 23">
                  <a:extLst>
                    <a:ext uri="{FF2B5EF4-FFF2-40B4-BE49-F238E27FC236}">
                      <a16:creationId xmlns:a16="http://schemas.microsoft.com/office/drawing/2014/main" id="{D63044F6-6489-421B-9D16-3E589C03B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3F0DC1-5C8F-4D08-81C9-9E59B0438699}"/>
                  </a:ext>
                </a:extLst>
              </p:cNvPr>
              <p:cNvSpPr/>
              <p:nvPr/>
            </p:nvSpPr>
            <p:spPr bwMode="auto">
              <a:xfrm>
                <a:off x="1633517" y="3640957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6" name="오른쪽 중괄호 19">
            <a:extLst>
              <a:ext uri="{FF2B5EF4-FFF2-40B4-BE49-F238E27FC236}">
                <a16:creationId xmlns:a16="http://schemas.microsoft.com/office/drawing/2014/main" id="{927DF3A8-09C3-44DC-BDA6-32E1838E9F41}"/>
              </a:ext>
            </a:extLst>
          </p:cNvPr>
          <p:cNvSpPr>
            <a:spLocks/>
          </p:cNvSpPr>
          <p:nvPr/>
        </p:nvSpPr>
        <p:spPr bwMode="auto">
          <a:xfrm rot="5400000">
            <a:off x="2597022" y="4867262"/>
            <a:ext cx="176800" cy="229759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4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r>
              <a:rPr lang="en-US" altLang="ko-KR" dirty="0"/>
              <a:t>Total score is 100 which consists of 80 for test cases and 20 for documentation.</a:t>
            </a:r>
          </a:p>
          <a:p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Rubric.alarm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Rubric.priority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3755"/>
              </p:ext>
            </p:extLst>
          </p:nvPr>
        </p:nvGraphicFramePr>
        <p:xfrm>
          <a:off x="1046210" y="1524826"/>
          <a:ext cx="48982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alarm-simultaneous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16966"/>
              </p:ext>
            </p:extLst>
          </p:nvPr>
        </p:nvGraphicFramePr>
        <p:xfrm>
          <a:off x="6175211" y="1524826"/>
          <a:ext cx="489823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priority-change2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fifo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priority-preempt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sema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78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</a:t>
                      </a:r>
                      <a:r>
                        <a:rPr lang="en-US" sz="1600" b="1" dirty="0" err="1"/>
                        <a:t>lifo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1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AFB-C4A1-9D48-B8AF-DB5A6C0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7824-845A-004A-BC01-5BF128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can't be checked by</a:t>
            </a:r>
            <a:r>
              <a:rPr lang="ko-KR" altLang="en-US" dirty="0"/>
              <a:t> </a:t>
            </a:r>
            <a:r>
              <a:rPr lang="en-US" altLang="ko-KR" dirty="0"/>
              <a:t>'make check'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Run the following command: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/>
              <a:t>pintos -v -- -q run priority-</a:t>
            </a:r>
            <a:r>
              <a:rPr lang="en-US" altLang="ko-KR" dirty="0" err="1"/>
              <a:t>lifo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Analyze the code and the result of priority-</a:t>
            </a:r>
            <a:r>
              <a:rPr lang="en-US" altLang="ko-KR" b="1" dirty="0" err="1">
                <a:solidFill>
                  <a:srgbClr val="FF0000"/>
                </a:solidFill>
              </a:rPr>
              <a:t>lifo</a:t>
            </a:r>
            <a:r>
              <a:rPr lang="en-US" altLang="ko-KR" b="1" dirty="0">
                <a:solidFill>
                  <a:srgbClr val="FF0000"/>
                </a:solidFill>
              </a:rPr>
              <a:t> test 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A297-1768-1D4A-BDA4-0002E894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0F38-DBF9-9D45-9430-75DDBB74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36512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5% additional point for BSD Scheduler implementation</a:t>
            </a:r>
          </a:p>
          <a:p>
            <a:pPr lvl="2"/>
            <a:r>
              <a:rPr lang="en-US" altLang="ko-KR" dirty="0"/>
              <a:t>Describe where and how you implemented the BSD scheduler in the documentation.</a:t>
            </a:r>
          </a:p>
          <a:p>
            <a:pPr lvl="2"/>
            <a:r>
              <a:rPr lang="en-US" altLang="ko-KR" dirty="0"/>
              <a:t>Tests related with </a:t>
            </a:r>
            <a:r>
              <a:rPr lang="en-US" altLang="ko-KR" b="1" dirty="0" err="1"/>
              <a:t>mlfqs</a:t>
            </a:r>
            <a:r>
              <a:rPr lang="en-US" altLang="ko-KR" dirty="0"/>
              <a:t> will pass when implementing BSD Scheduler.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3FAA9-A436-0C48-8532-0E8455A2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5539"/>
              </p:ext>
            </p:extLst>
          </p:nvPr>
        </p:nvGraphicFramePr>
        <p:xfrm>
          <a:off x="4188408" y="2485620"/>
          <a:ext cx="381518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98">
                  <a:extLst>
                    <a:ext uri="{9D8B030D-6E8A-4147-A177-3AD203B41FA5}">
                      <a16:colId xmlns:a16="http://schemas.microsoft.com/office/drawing/2014/main" val="273317737"/>
                    </a:ext>
                  </a:extLst>
                </a:gridCol>
                <a:gridCol w="1881958">
                  <a:extLst>
                    <a:ext uri="{9D8B030D-6E8A-4147-A177-3AD203B41FA5}">
                      <a16:colId xmlns:a16="http://schemas.microsoft.com/office/drawing/2014/main" val="192837527"/>
                    </a:ext>
                  </a:extLst>
                </a:gridCol>
                <a:gridCol w="1271728">
                  <a:extLst>
                    <a:ext uri="{9D8B030D-6E8A-4147-A177-3AD203B41FA5}">
                      <a16:colId xmlns:a16="http://schemas.microsoft.com/office/drawing/2014/main" val="1315583354"/>
                    </a:ext>
                  </a:extLst>
                </a:gridCol>
              </a:tblGrid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472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mlfqs-load-1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06919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mlfqs-load-60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22057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-load-avg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55389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mlfqs-recent-1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7187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0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42482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3243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84295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11467"/>
                  </a:ext>
                </a:extLst>
              </a:tr>
              <a:tr h="2414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79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</a:rPr>
                                <m:t>Alarm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Priority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Mlf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𝒒𝒔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2821" b="-2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F379-7C32-4617-BCB0-32CD8D3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Sketch of Pintos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2D11-8E2C-47D3-900D-96EC6FFA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257800" cy="745777"/>
          </a:xfrm>
        </p:spPr>
        <p:txBody>
          <a:bodyPr/>
          <a:lstStyle/>
          <a:p>
            <a:r>
              <a:rPr lang="en-US" altLang="ko-KR"/>
              <a:t>Until project #2, we focused on the things related with user programs.</a:t>
            </a:r>
          </a:p>
          <a:p>
            <a:pPr lvl="1"/>
            <a:r>
              <a:rPr lang="en-US" altLang="ko-KR"/>
              <a:t>User stack and argument passing</a:t>
            </a:r>
          </a:p>
          <a:p>
            <a:pPr lvl="1"/>
            <a:r>
              <a:rPr lang="en-US" altLang="ko-KR"/>
              <a:t>System call handler and system calls (using file system API)</a:t>
            </a:r>
          </a:p>
          <a:p>
            <a:pPr lvl="1"/>
            <a:r>
              <a:rPr lang="en-US" altLang="ko-KR"/>
              <a:t>Protecting inappropriate memory access</a:t>
            </a:r>
          </a:p>
          <a:p>
            <a:r>
              <a:rPr lang="en-US" altLang="ko-KR"/>
              <a:t>Due to your efforts, current Pintos can run most of user programs which resides in </a:t>
            </a:r>
            <a:r>
              <a:rPr lang="en-US" altLang="ko-KR" err="1"/>
              <a:t>src</a:t>
            </a:r>
            <a:r>
              <a:rPr lang="en-US" altLang="ko-KR"/>
              <a:t>/examples.</a:t>
            </a:r>
          </a:p>
          <a:p>
            <a:r>
              <a:rPr lang="en-US" altLang="ko-KR"/>
              <a:t>However, Pintos uses simple scheduler, round-robin scheduler.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It means Pintos doesn't consider the priority of each process or thread.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DF76-E31D-4A5E-83AC-A2B69E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EE7ADC-8DD7-4A2E-8859-EA924DD8AE7A}"/>
              </a:ext>
            </a:extLst>
          </p:cNvPr>
          <p:cNvGrpSpPr/>
          <p:nvPr/>
        </p:nvGrpSpPr>
        <p:grpSpPr>
          <a:xfrm>
            <a:off x="6249708" y="978004"/>
            <a:ext cx="5104092" cy="4457532"/>
            <a:chOff x="6249708" y="978004"/>
            <a:chExt cx="5104092" cy="4457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5A6C9-ACFF-4B3E-AD5E-EB29030760ED}"/>
                </a:ext>
              </a:extLst>
            </p:cNvPr>
            <p:cNvSpPr/>
            <p:nvPr/>
          </p:nvSpPr>
          <p:spPr>
            <a:xfrm>
              <a:off x="6249708" y="1799664"/>
              <a:ext cx="5104092" cy="36358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E7A9E7A-6891-4EB9-8673-F4A581951DCB}"/>
                </a:ext>
              </a:extLst>
            </p:cNvPr>
            <p:cNvSpPr/>
            <p:nvPr/>
          </p:nvSpPr>
          <p:spPr>
            <a:xfrm>
              <a:off x="9560470" y="2226049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App1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PRI=31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88D23-0818-4BE4-8969-4111C4AAA238}"/>
                </a:ext>
              </a:extLst>
            </p:cNvPr>
            <p:cNvSpPr/>
            <p:nvPr/>
          </p:nvSpPr>
          <p:spPr>
            <a:xfrm>
              <a:off x="9560470" y="3708557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App2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PRI=63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A1B4EC8-DA77-4B84-BFDC-BA06251BC36C}"/>
                </a:ext>
              </a:extLst>
            </p:cNvPr>
            <p:cNvSpPr/>
            <p:nvPr/>
          </p:nvSpPr>
          <p:spPr>
            <a:xfrm>
              <a:off x="6477817" y="1891742"/>
              <a:ext cx="2568482" cy="33614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8B21EE1-F8EB-443E-AB0E-87FEA19087DC}"/>
                </a:ext>
              </a:extLst>
            </p:cNvPr>
            <p:cNvSpPr/>
            <p:nvPr/>
          </p:nvSpPr>
          <p:spPr>
            <a:xfrm>
              <a:off x="6477818" y="2420900"/>
              <a:ext cx="2568481" cy="2260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4162A316-33A6-4636-82C4-A78E9F671784}"/>
                </a:ext>
              </a:extLst>
            </p:cNvPr>
            <p:cNvSpPr/>
            <p:nvPr/>
          </p:nvSpPr>
          <p:spPr>
            <a:xfrm>
              <a:off x="6664334" y="3674977"/>
              <a:ext cx="2156232" cy="10068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Kernel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C0EEEBDD-3080-4566-9E05-C56C6A44465A}"/>
                </a:ext>
              </a:extLst>
            </p:cNvPr>
            <p:cNvSpPr/>
            <p:nvPr/>
          </p:nvSpPr>
          <p:spPr>
            <a:xfrm>
              <a:off x="6664334" y="2420899"/>
              <a:ext cx="2156232" cy="125710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User Programs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07CF-BBED-4815-A2DC-94A063CE60ED}"/>
                </a:ext>
              </a:extLst>
            </p:cNvPr>
            <p:cNvSpPr txBox="1"/>
            <p:nvPr/>
          </p:nvSpPr>
          <p:spPr>
            <a:xfrm>
              <a:off x="7265741" y="47095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QEMU</a:t>
              </a: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D824F0-8531-4E8E-88A2-CB07BAF67F5B}"/>
                </a:ext>
              </a:extLst>
            </p:cNvPr>
            <p:cNvGrpSpPr/>
            <p:nvPr/>
          </p:nvGrpSpPr>
          <p:grpSpPr>
            <a:xfrm>
              <a:off x="7197357" y="3329660"/>
              <a:ext cx="1095172" cy="598557"/>
              <a:chOff x="6243128" y="3440448"/>
              <a:chExt cx="831808" cy="454618"/>
            </a:xfrm>
          </p:grpSpPr>
          <p:sp>
            <p:nvSpPr>
              <p:cNvPr id="18" name="Down Arrow 16">
                <a:extLst>
                  <a:ext uri="{FF2B5EF4-FFF2-40B4-BE49-F238E27FC236}">
                    <a16:creationId xmlns:a16="http://schemas.microsoft.com/office/drawing/2014/main" id="{A1FA7DA5-722A-4314-836F-74E06D4EEDED}"/>
                  </a:ext>
                </a:extLst>
              </p:cNvPr>
              <p:cNvSpPr/>
              <p:nvPr/>
            </p:nvSpPr>
            <p:spPr>
              <a:xfrm>
                <a:off x="6570578" y="3440448"/>
                <a:ext cx="173122" cy="4546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5C597F-21DB-4DA6-AE93-A93A75E70FA1}"/>
                  </a:ext>
                </a:extLst>
              </p:cNvPr>
              <p:cNvSpPr txBox="1"/>
              <p:nvPr/>
            </p:nvSpPr>
            <p:spPr>
              <a:xfrm>
                <a:off x="6243128" y="3507788"/>
                <a:ext cx="831808" cy="2103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</a:rPr>
                  <a:t>System Calls</a:t>
                </a:r>
              </a:p>
            </p:txBody>
          </p:sp>
        </p:grp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9B721EA6-7628-4631-95BC-AA6E3E6118F1}"/>
                </a:ext>
              </a:extLst>
            </p:cNvPr>
            <p:cNvSpPr/>
            <p:nvPr/>
          </p:nvSpPr>
          <p:spPr>
            <a:xfrm>
              <a:off x="9349483" y="2065106"/>
              <a:ext cx="1839074" cy="3188112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1302FB-6297-47EB-BA57-07938555CA4C}"/>
                </a:ext>
              </a:extLst>
            </p:cNvPr>
            <p:cNvSpPr txBox="1"/>
            <p:nvPr/>
          </p:nvSpPr>
          <p:spPr>
            <a:xfrm>
              <a:off x="9453605" y="978004"/>
              <a:ext cx="16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Round-Robin</a:t>
              </a:r>
            </a:p>
            <a:p>
              <a:pPr algn="ctr"/>
              <a:r>
                <a:rPr lang="en-US" b="1">
                  <a:solidFill>
                    <a:srgbClr val="0070C0"/>
                  </a:solidFill>
                </a:rPr>
                <a:t>Scheduling</a:t>
              </a:r>
            </a:p>
          </p:txBody>
        </p: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FC281402-3697-4AE0-9950-EED45353F879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10269020" y="1624335"/>
              <a:ext cx="1" cy="440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8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2020.</a:t>
            </a:r>
            <a:r>
              <a:rPr lang="ko-KR" altLang="en-US" b="1" dirty="0"/>
              <a:t> </a:t>
            </a:r>
            <a:r>
              <a:rPr lang="en-US" altLang="ko-KR" b="1" dirty="0"/>
              <a:t>12. 8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73917"/>
              </p:ext>
            </p:extLst>
          </p:nvPr>
        </p:nvGraphicFramePr>
        <p:xfrm>
          <a:off x="1749365" y="2985632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0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os_prj3_20189999.tar.gz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(~12/11) and 10% of point will be deducted per day.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B00-35DB-49AC-8770-A1CC5E3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0E63-B636-4626-8CC7-A600A9B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We’ve learned variety of schedulers</a:t>
            </a:r>
            <a:r>
              <a:rPr lang="ko-KR" altLang="en-US" dirty="0"/>
              <a:t> </a:t>
            </a:r>
            <a:r>
              <a:rPr lang="en-US" altLang="ko-KR" dirty="0"/>
              <a:t>in the class.</a:t>
            </a:r>
          </a:p>
          <a:p>
            <a:pPr lvl="1"/>
            <a:r>
              <a:rPr lang="en-US" altLang="ko-KR" dirty="0"/>
              <a:t>FIFO (First In, First Out)</a:t>
            </a:r>
          </a:p>
          <a:p>
            <a:pPr lvl="1"/>
            <a:r>
              <a:rPr lang="en-US" altLang="ko-KR" dirty="0"/>
              <a:t>SJF (Shortest Job First)</a:t>
            </a:r>
          </a:p>
          <a:p>
            <a:pPr lvl="1"/>
            <a:r>
              <a:rPr lang="en-US" altLang="ko-KR" dirty="0"/>
              <a:t>STCF (Shortest Time-to-Completion First)</a:t>
            </a:r>
          </a:p>
          <a:p>
            <a:pPr lvl="1"/>
            <a:r>
              <a:rPr lang="en-US" altLang="ko-KR" dirty="0"/>
              <a:t>RR (Round-Robin)</a:t>
            </a:r>
          </a:p>
          <a:p>
            <a:r>
              <a:rPr lang="en-US" altLang="ko-KR" dirty="0"/>
              <a:t>Pintos uses </a:t>
            </a:r>
            <a:r>
              <a:rPr lang="en-US" altLang="ko-KR" b="1" dirty="0">
                <a:solidFill>
                  <a:srgbClr val="0070C0"/>
                </a:solidFill>
              </a:rPr>
              <a:t>round-robin scheduler</a:t>
            </a:r>
            <a:r>
              <a:rPr lang="en-US" altLang="ko-KR" dirty="0"/>
              <a:t> as default scheduler.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F340-E537-4C39-A43B-2A9FF58C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2BC39-072B-42A5-9A6F-79E39D7B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419225"/>
            <a:ext cx="61245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56C0-88BC-42E8-815B-A4ADB87F8791}"/>
              </a:ext>
            </a:extLst>
          </p:cNvPr>
          <p:cNvSpPr txBox="1"/>
          <p:nvPr/>
        </p:nvSpPr>
        <p:spPr>
          <a:xfrm>
            <a:off x="1632246" y="5796366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thread_yield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push current thread at the end of the ready list and calls </a:t>
            </a:r>
            <a:r>
              <a:rPr lang="en-US" altLang="ko-KR" b="1">
                <a:latin typeface="Consolas" panose="020B0609020204030204" pitchFamily="49" charset="0"/>
              </a:rPr>
              <a:t>schedule()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5E1FA-98BB-47C1-A633-B98FBC739A8D}"/>
              </a:ext>
            </a:extLst>
          </p:cNvPr>
          <p:cNvCxnSpPr/>
          <p:nvPr/>
        </p:nvCxnSpPr>
        <p:spPr>
          <a:xfrm>
            <a:off x="3730752" y="4901184"/>
            <a:ext cx="1572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857DD8F-B3BD-1944-959E-139F200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65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423987"/>
            <a:ext cx="6210300" cy="401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2546535" y="5796366"/>
            <a:ext cx="781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Consolas" panose="020B0609020204030204" pitchFamily="49" charset="0"/>
              </a:rPr>
              <a:t>schedule() </a:t>
            </a:r>
            <a:r>
              <a:rPr lang="en-US" altLang="ko-KR"/>
              <a:t>calls</a:t>
            </a:r>
            <a:r>
              <a:rPr lang="en-US" altLang="ko-KR" b="1"/>
              <a:t> </a:t>
            </a:r>
            <a:r>
              <a:rPr lang="en-US" altLang="ko-KR" b="1" err="1">
                <a:latin typeface="Consolas" panose="020B0609020204030204" pitchFamily="49" charset="0"/>
              </a:rPr>
              <a:t>next_thread_to_run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to find next thread to be run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6382512" y="2761488"/>
            <a:ext cx="28186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100C14-E700-9449-AE7C-CC138BD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519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4EC382-83BA-4E00-86BD-6E7FF29F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347912"/>
            <a:ext cx="9705975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679946-1CB0-4BB5-A360-B08DA03E5C97}"/>
              </a:ext>
            </a:extLst>
          </p:cNvPr>
          <p:cNvSpPr txBox="1"/>
          <p:nvPr/>
        </p:nvSpPr>
        <p:spPr>
          <a:xfrm>
            <a:off x="2691894" y="4788976"/>
            <a:ext cx="680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next_thread_to_run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pops the first thread in the ready list 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2CBDCB-1FFC-49BE-A1F9-0FE6D798202A}"/>
              </a:ext>
            </a:extLst>
          </p:cNvPr>
          <p:cNvCxnSpPr>
            <a:cxnSpLocks/>
          </p:cNvCxnSpPr>
          <p:nvPr/>
        </p:nvCxnSpPr>
        <p:spPr>
          <a:xfrm>
            <a:off x="4517136" y="4261104"/>
            <a:ext cx="1920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189782F0-8B01-EF42-94CB-7B8B5216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49812119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3465</Words>
  <Application>Microsoft Macintosh PowerPoint</Application>
  <PresentationFormat>Widescreen</PresentationFormat>
  <Paragraphs>531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맑은 고딕</vt:lpstr>
      <vt:lpstr>Arial</vt:lpstr>
      <vt:lpstr>Cambria Math</vt:lpstr>
      <vt:lpstr>Consolas</vt:lpstr>
      <vt:lpstr>Hack</vt:lpstr>
      <vt:lpstr>Tahoma</vt:lpstr>
      <vt:lpstr>Wingdings</vt:lpstr>
      <vt:lpstr>1. Cover</vt:lpstr>
      <vt:lpstr>2. Body</vt:lpstr>
      <vt:lpstr>3. Blank</vt:lpstr>
      <vt:lpstr>Project #3: Threads</vt:lpstr>
      <vt:lpstr>Contents</vt:lpstr>
      <vt:lpstr>Notes</vt:lpstr>
      <vt:lpstr>PowerPoint Presentation</vt:lpstr>
      <vt:lpstr>Sketch of Pintos</vt:lpstr>
      <vt:lpstr>Schedulers</vt:lpstr>
      <vt:lpstr>Default Scheduler in Pintos</vt:lpstr>
      <vt:lpstr>Default Scheduler in Pintos</vt:lpstr>
      <vt:lpstr>Default Scheduler in Pintos</vt:lpstr>
      <vt:lpstr>Default Scheduler in Pintos</vt:lpstr>
      <vt:lpstr>Schedulers</vt:lpstr>
      <vt:lpstr>PowerPoint Presentation</vt:lpstr>
      <vt:lpstr>Threads</vt:lpstr>
      <vt:lpstr>Thread Status</vt:lpstr>
      <vt:lpstr>Thread Switching</vt:lpstr>
      <vt:lpstr>PowerPoint Presentation</vt:lpstr>
      <vt:lpstr>Semaphores</vt:lpstr>
      <vt:lpstr>Semaphores</vt:lpstr>
      <vt:lpstr>Semaphores</vt:lpstr>
      <vt:lpstr>Locks</vt:lpstr>
      <vt:lpstr>Locks</vt:lpstr>
      <vt:lpstr>Locks</vt:lpstr>
      <vt:lpstr>PowerPoint Presentation</vt:lpstr>
      <vt:lpstr>Requirements</vt:lpstr>
      <vt:lpstr>Alarm Clock</vt:lpstr>
      <vt:lpstr>Alarm Clock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 - Aging</vt:lpstr>
      <vt:lpstr>Priority Scheduling - Aging</vt:lpstr>
      <vt:lpstr>Priority Scheduling - Aging</vt:lpstr>
      <vt:lpstr>Advanced Scheduler - BSD Scheduler</vt:lpstr>
      <vt:lpstr>Advanced Scheduler - BSD Scheduler</vt:lpstr>
      <vt:lpstr>Advanced Scheduler - BSD Scheduler</vt:lpstr>
      <vt:lpstr>Advanced Scheduler - Niceness</vt:lpstr>
      <vt:lpstr>Advanced Scheduler - Calculating Priority</vt:lpstr>
      <vt:lpstr>Advanced Scheduler - Calculating recent_cpu</vt:lpstr>
      <vt:lpstr>Advanced Scheduler - Calculating load_avg</vt:lpstr>
      <vt:lpstr>Advanced Scheduler - Summary</vt:lpstr>
      <vt:lpstr>Advanced Scheduler - Fixed-Point Real Arithmetic</vt:lpstr>
      <vt:lpstr>Evaluation</vt:lpstr>
      <vt:lpstr>Evaluation</vt:lpstr>
      <vt:lpstr>Evaluation</vt:lpstr>
      <vt:lpstr>Evaluation</vt:lpstr>
      <vt:lpstr>Documentation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Microsoft Office User</cp:lastModifiedBy>
  <cp:revision>1504</cp:revision>
  <cp:lastPrinted>2018-09-20T18:51:01Z</cp:lastPrinted>
  <dcterms:created xsi:type="dcterms:W3CDTF">2018-08-21T08:38:57Z</dcterms:created>
  <dcterms:modified xsi:type="dcterms:W3CDTF">2020-11-11T20:13:23Z</dcterms:modified>
</cp:coreProperties>
</file>