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handoutMasterIdLst>
    <p:handoutMasterId r:id="rId29"/>
  </p:handoutMasterIdLst>
  <p:sldIdLst>
    <p:sldId id="355" r:id="rId4"/>
    <p:sldId id="518" r:id="rId5"/>
    <p:sldId id="537" r:id="rId6"/>
    <p:sldId id="519" r:id="rId7"/>
    <p:sldId id="521" r:id="rId8"/>
    <p:sldId id="522" r:id="rId9"/>
    <p:sldId id="523" r:id="rId10"/>
    <p:sldId id="535" r:id="rId11"/>
    <p:sldId id="524" r:id="rId12"/>
    <p:sldId id="525" r:id="rId13"/>
    <p:sldId id="526" r:id="rId14"/>
    <p:sldId id="527" r:id="rId15"/>
    <p:sldId id="528" r:id="rId16"/>
    <p:sldId id="530" r:id="rId17"/>
    <p:sldId id="536" r:id="rId18"/>
    <p:sldId id="532" r:id="rId19"/>
    <p:sldId id="534" r:id="rId20"/>
    <p:sldId id="403" r:id="rId21"/>
    <p:sldId id="404" r:id="rId22"/>
    <p:sldId id="405" r:id="rId23"/>
    <p:sldId id="406" r:id="rId24"/>
    <p:sldId id="356" r:id="rId25"/>
    <p:sldId id="407" r:id="rId26"/>
    <p:sldId id="408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1065E7"/>
    <a:srgbClr val="0432FF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2" autoAdjust="0"/>
    <p:restoredTop sz="94619"/>
  </p:normalViewPr>
  <p:slideViewPr>
    <p:cSldViewPr snapToGrid="0">
      <p:cViewPr varScale="1">
        <p:scale>
          <a:sx n="107" d="100"/>
          <a:sy n="107" d="100"/>
        </p:scale>
        <p:origin x="114" y="258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35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4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7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9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4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4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0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7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1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9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2020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#4: Virtual Memory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Prof. Youngjae Kim, Prof. </a:t>
            </a:r>
            <a:r>
              <a:rPr lang="en-US" dirty="0" err="1"/>
              <a:t>Sungyong</a:t>
            </a:r>
            <a:r>
              <a:rPr lang="en-US" dirty="0"/>
              <a:t> Park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altLang="ko-KR" dirty="0" err="1"/>
              <a:t>Hyeongu</a:t>
            </a:r>
            <a:r>
              <a:rPr lang="en-US" altLang="ko-KR" dirty="0"/>
              <a:t> Kang</a:t>
            </a:r>
          </a:p>
          <a:p>
            <a:r>
              <a:rPr lang="en-US" altLang="ko-KR" dirty="0" err="1"/>
              <a:t>Suyeon</a:t>
            </a:r>
            <a:r>
              <a:rPr lang="en-US" altLang="ko-KR" dirty="0"/>
              <a:t> Lee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Page Fault handling procedures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Processor </a:t>
            </a:r>
            <a:r>
              <a:rPr lang="en-US" altLang="ko-KR" sz="1800" dirty="0"/>
              <a:t>(CPU) triggers page fault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Control </a:t>
            </a:r>
            <a:r>
              <a:rPr lang="en-US" altLang="ko-KR" sz="1800" dirty="0"/>
              <a:t>is passed to the kernel, which calls the page fault handler (</a:t>
            </a:r>
            <a:r>
              <a:rPr lang="en-US" altLang="ko-KR" sz="1800" dirty="0" err="1"/>
              <a:t>userprog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exception.c:page_fault</a:t>
            </a:r>
            <a:r>
              <a:rPr lang="en-US" altLang="ko-KR" sz="1800" dirty="0"/>
              <a:t>())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Get </a:t>
            </a:r>
            <a:r>
              <a:rPr lang="en-US" altLang="ko-KR" sz="1800" dirty="0"/>
              <a:t>the faulted address from CR2 register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memory reference is 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Obtain a frame to store the page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Fetch the data into the frame, by reading it from the file system or swap, zeroing it, etc.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Point the page table entry for the faulting virtual address to the physical page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/>
              <a:t>If </a:t>
            </a:r>
            <a:r>
              <a:rPr lang="en-US" altLang="ko-KR" sz="1800" dirty="0"/>
              <a:t>the access is invalid 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Any invalid access terminates the process and thereby frees all of its </a:t>
            </a:r>
            <a:r>
              <a:rPr lang="en-US" altLang="ko-KR" sz="1400"/>
              <a:t>resources 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page_fault()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3957151" y="1461935"/>
            <a:ext cx="2103438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prstClr val="black"/>
                </a:solidFill>
                <a:ea typeface="맑은 고딕" panose="020B0503020000020004" pitchFamily="50" charset="-127"/>
              </a:rPr>
              <a:t>page_fault()</a:t>
            </a: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4008041" y="3212109"/>
            <a:ext cx="20066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Is valid</a:t>
            </a:r>
          </a:p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reference?</a:t>
            </a:r>
            <a:endParaRPr lang="en-US" altLang="ko-KR" sz="1600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6384528" y="3212109"/>
            <a:ext cx="208915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Growable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region</a:t>
            </a:r>
            <a:r>
              <a:rPr lang="en-US" altLang="ko-KR" sz="14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?</a:t>
            </a:r>
            <a:r>
              <a:rPr lang="en-US" altLang="ko-KR" sz="1600" kern="0" dirty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639617" y="4940897"/>
            <a:ext cx="23764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Call handle_mm_fault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6341667" y="4940897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Expand </a:t>
            </a:r>
            <a:r>
              <a:rPr lang="en-US" altLang="ko-KR" sz="1400" kern="0" dirty="0" err="1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Userstack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8473678" y="4148734"/>
            <a:ext cx="1511301" cy="536774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Kill process and </a:t>
            </a:r>
          </a:p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free resources</a:t>
            </a:r>
            <a:endParaRPr lang="en-US" altLang="ko-KR" sz="14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784203" y="2407247"/>
            <a:ext cx="2457450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Obtain fault_addr</a:t>
            </a:r>
          </a:p>
        </p:txBody>
      </p:sp>
      <p:cxnSp>
        <p:nvCxnSpPr>
          <p:cNvPr id="51" name="AutoShape 10"/>
          <p:cNvCxnSpPr>
            <a:cxnSpLocks noChangeShapeType="1"/>
            <a:stCxn id="44" idx="4"/>
            <a:endCxn id="50" idx="0"/>
          </p:cNvCxnSpPr>
          <p:nvPr/>
        </p:nvCxnSpPr>
        <p:spPr bwMode="auto">
          <a:xfrm>
            <a:off x="5008870" y="2038198"/>
            <a:ext cx="4058" cy="369049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2" name="AutoShape 11"/>
          <p:cNvCxnSpPr>
            <a:cxnSpLocks noChangeShapeType="1"/>
            <a:stCxn id="50" idx="2"/>
            <a:endCxn id="45" idx="0"/>
          </p:cNvCxnSpPr>
          <p:nvPr/>
        </p:nvCxnSpPr>
        <p:spPr bwMode="auto">
          <a:xfrm flipH="1">
            <a:off x="5011341" y="2696172"/>
            <a:ext cx="1587" cy="5159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/>
          </a:ln>
        </p:spPr>
      </p:cxnSp>
      <p:cxnSp>
        <p:nvCxnSpPr>
          <p:cNvPr id="53" name="AutoShape 12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6030517" y="3572471"/>
            <a:ext cx="338137" cy="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4" name="AutoShape 13"/>
          <p:cNvCxnSpPr>
            <a:cxnSpLocks noChangeShapeType="1"/>
            <a:stCxn id="46" idx="3"/>
            <a:endCxn id="49" idx="0"/>
          </p:cNvCxnSpPr>
          <p:nvPr/>
        </p:nvCxnSpPr>
        <p:spPr bwMode="auto">
          <a:xfrm>
            <a:off x="8473678" y="3572472"/>
            <a:ext cx="755651" cy="576262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5" name="AutoShape 14"/>
          <p:cNvCxnSpPr>
            <a:cxnSpLocks noChangeShapeType="1"/>
            <a:stCxn id="45" idx="1"/>
            <a:endCxn id="47" idx="0"/>
          </p:cNvCxnSpPr>
          <p:nvPr/>
        </p:nvCxnSpPr>
        <p:spPr bwMode="auto">
          <a:xfrm rot="10800000" flipV="1">
            <a:off x="3828654" y="3572471"/>
            <a:ext cx="163513" cy="1352550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15"/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7422753" y="3948709"/>
            <a:ext cx="6350" cy="976313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341667" y="5661622"/>
            <a:ext cx="2160587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4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58" name="AutoShape 17"/>
          <p:cNvCxnSpPr>
            <a:cxnSpLocks noChangeShapeType="1"/>
            <a:stCxn id="48" idx="2"/>
            <a:endCxn id="57" idx="0"/>
          </p:cNvCxnSpPr>
          <p:nvPr/>
        </p:nvCxnSpPr>
        <p:spPr bwMode="auto">
          <a:xfrm>
            <a:off x="7422753" y="5245696"/>
            <a:ext cx="0" cy="40005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3504803" y="3289896"/>
            <a:ext cx="64928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5808267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8319692" y="328989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6868717" y="3880446"/>
            <a:ext cx="6492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DBDB7B-C2BF-4CBA-AEA0-CA06B39B59F8}"/>
              </a:ext>
            </a:extLst>
          </p:cNvPr>
          <p:cNvSpPr/>
          <p:nvPr/>
        </p:nvSpPr>
        <p:spPr>
          <a:xfrm>
            <a:off x="3556173" y="1291976"/>
            <a:ext cx="2876551" cy="1548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53D6CA-D2E6-4471-93DF-F5EFEB273C2E}"/>
              </a:ext>
            </a:extLst>
          </p:cNvPr>
          <p:cNvCxnSpPr/>
          <p:nvPr/>
        </p:nvCxnSpPr>
        <p:spPr>
          <a:xfrm flipH="1">
            <a:off x="6457554" y="1982912"/>
            <a:ext cx="84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6FAAF5-341E-4337-9450-A36925CF67B5}"/>
              </a:ext>
            </a:extLst>
          </p:cNvPr>
          <p:cNvSpPr txBox="1"/>
          <p:nvPr/>
        </p:nvSpPr>
        <p:spPr>
          <a:xfrm>
            <a:off x="7329756" y="1786635"/>
            <a:ext cx="29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given in userprog/exception.c</a:t>
            </a:r>
            <a:endParaRPr lang="ko-KR" altLang="en-US" sz="16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305325-6878-4823-B478-C8C16A944AFB}"/>
              </a:ext>
            </a:extLst>
          </p:cNvPr>
          <p:cNvSpPr/>
          <p:nvPr/>
        </p:nvSpPr>
        <p:spPr>
          <a:xfrm>
            <a:off x="2366480" y="3158745"/>
            <a:ext cx="7779536" cy="2985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41847-6296-4547-96DC-C2C464B8AAB0}"/>
              </a:ext>
            </a:extLst>
          </p:cNvPr>
          <p:cNvSpPr txBox="1"/>
          <p:nvPr/>
        </p:nvSpPr>
        <p:spPr>
          <a:xfrm>
            <a:off x="7392825" y="2412165"/>
            <a:ext cx="2521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need to be implemented</a:t>
            </a:r>
            <a:endParaRPr lang="ko-KR" altLang="en-US" sz="16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E0CF8A8-F84F-4E02-BF8C-60777322B0F5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250921" y="1756047"/>
            <a:ext cx="408026" cy="239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6661EE-5A0E-4607-892A-68292DF0D7CC}"/>
              </a:ext>
            </a:extLst>
          </p:cNvPr>
          <p:cNvSpPr/>
          <p:nvPr/>
        </p:nvSpPr>
        <p:spPr>
          <a:xfrm>
            <a:off x="7160610" y="3129519"/>
            <a:ext cx="464431" cy="2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Fault Handler: </a:t>
            </a:r>
            <a:r>
              <a:rPr lang="en-US" altLang="ko-KR" sz="2000">
                <a:solidFill>
                  <a:prstClr val="black"/>
                </a:solidFill>
              </a:rPr>
              <a:t>handle_mm_fault()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4765020" y="1429365"/>
            <a:ext cx="1892634" cy="576263"/>
          </a:xfrm>
          <a:prstGeom prst="ellipse">
            <a:avLst/>
          </a:prstGeom>
          <a:solidFill>
            <a:srgbClr val="99CCFF"/>
          </a:solidFill>
          <a:ln w="38100" algn="ctr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ea typeface="맑은 고딕" panose="020B0503020000020004" pitchFamily="50" charset="-127"/>
              </a:rPr>
              <a:t>handle_mm</a:t>
            </a:r>
            <a:r>
              <a:rPr lang="en-US" altLang="ko-KR" sz="1400" err="1">
                <a:solidFill>
                  <a:prstClr val="black"/>
                </a:solidFill>
                <a:ea typeface="맑은 고딕" panose="020B0503020000020004" pitchFamily="50" charset="-127"/>
              </a:rPr>
              <a:t>_</a:t>
            </a:r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fault()</a:t>
            </a:r>
            <a:endParaRPr lang="en-US" altLang="ko-KR" sz="1400" dirty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4286200" y="2940665"/>
            <a:ext cx="2870200" cy="720725"/>
          </a:xfrm>
          <a:prstGeom prst="flowChartDecision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Is there remaining frame?</a:t>
            </a:r>
            <a:endParaRPr lang="en-US" altLang="ko-KR" kern="0" dirty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679828" y="3047028"/>
            <a:ext cx="2160588" cy="5048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Process replacement </a:t>
            </a:r>
          </a:p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algorithm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276675" y="2364403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Get empty frame</a:t>
            </a:r>
          </a:p>
        </p:txBody>
      </p:sp>
      <p:cxnSp>
        <p:nvCxnSpPr>
          <p:cNvPr id="42" name="AutoShape 7"/>
          <p:cNvCxnSpPr>
            <a:cxnSpLocks noChangeShapeType="1"/>
            <a:stCxn id="39" idx="3"/>
            <a:endCxn id="40" idx="1"/>
          </p:cNvCxnSpPr>
          <p:nvPr/>
        </p:nvCxnSpPr>
        <p:spPr bwMode="auto">
          <a:xfrm flipV="1">
            <a:off x="7156400" y="3299441"/>
            <a:ext cx="523428" cy="158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4101267" y="4309090"/>
            <a:ext cx="3255031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Swap page into frame from disk</a:t>
            </a: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885511" y="4956790"/>
            <a:ext cx="3686546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Modify page and swap manage tables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4286949" y="5604490"/>
            <a:ext cx="2881312" cy="288925"/>
          </a:xfrm>
          <a:prstGeom prst="flowChartProcess">
            <a:avLst/>
          </a:prstGeom>
          <a:solidFill>
            <a:srgbClr val="FFFF99"/>
          </a:solidFill>
          <a:ln w="317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Restart process</a:t>
            </a:r>
          </a:p>
        </p:txBody>
      </p:sp>
      <p:cxnSp>
        <p:nvCxnSpPr>
          <p:cNvPr id="46" name="AutoShape 11"/>
          <p:cNvCxnSpPr>
            <a:cxnSpLocks noChangeShapeType="1"/>
            <a:stCxn id="39" idx="2"/>
            <a:endCxn id="43" idx="0"/>
          </p:cNvCxnSpPr>
          <p:nvPr/>
        </p:nvCxnSpPr>
        <p:spPr bwMode="auto">
          <a:xfrm>
            <a:off x="5721300" y="3661390"/>
            <a:ext cx="7483" cy="647700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7" name="AutoShape 12"/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728783" y="4598015"/>
            <a:ext cx="1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8" name="AutoShape 13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27605" y="5245715"/>
            <a:ext cx="1179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49" name="AutoShape 14"/>
          <p:cNvCxnSpPr>
            <a:cxnSpLocks noChangeShapeType="1"/>
            <a:stCxn id="38" idx="4"/>
            <a:endCxn id="41" idx="0"/>
          </p:cNvCxnSpPr>
          <p:nvPr/>
        </p:nvCxnSpPr>
        <p:spPr bwMode="auto">
          <a:xfrm>
            <a:off x="5711337" y="2005628"/>
            <a:ext cx="5994" cy="358775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cxnSp>
        <p:nvCxnSpPr>
          <p:cNvPr id="50" name="AutoShape 15"/>
          <p:cNvCxnSpPr>
            <a:cxnSpLocks noChangeShapeType="1"/>
            <a:stCxn id="41" idx="2"/>
            <a:endCxn id="39" idx="0"/>
          </p:cNvCxnSpPr>
          <p:nvPr/>
        </p:nvCxnSpPr>
        <p:spPr bwMode="auto">
          <a:xfrm>
            <a:off x="5717332" y="2653328"/>
            <a:ext cx="3969" cy="287337"/>
          </a:xfrm>
          <a:prstGeom prst="straightConnector1">
            <a:avLst/>
          </a:prstGeom>
          <a:noFill/>
          <a:ln w="19050">
            <a:solidFill>
              <a:srgbClr val="3F3E00"/>
            </a:solidFill>
            <a:round/>
            <a:headEnd/>
            <a:tailEnd type="triangle" w="med" len="med"/>
          </a:ln>
        </p:spPr>
      </p:cxn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02898" y="3027977"/>
            <a:ext cx="649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NO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5202187" y="3612177"/>
            <a:ext cx="649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b="1" i="1">
                <a:solidFill>
                  <a:prstClr val="black"/>
                </a:solidFill>
                <a:ea typeface="맑은 고딕" panose="020B0503020000020004" pitchFamily="50" charset="-127"/>
              </a:rPr>
              <a:t>YES</a:t>
            </a:r>
          </a:p>
        </p:txBody>
      </p:sp>
      <p:cxnSp>
        <p:nvCxnSpPr>
          <p:cNvPr id="53" name="AutoShape 18"/>
          <p:cNvCxnSpPr>
            <a:cxnSpLocks noChangeShapeType="1"/>
            <a:stCxn id="40" idx="2"/>
          </p:cNvCxnSpPr>
          <p:nvPr/>
        </p:nvCxnSpPr>
        <p:spPr bwMode="auto">
          <a:xfrm rot="5400000">
            <a:off x="7040291" y="2228895"/>
            <a:ext cx="396875" cy="3042791"/>
          </a:xfrm>
          <a:prstGeom prst="bentConnector2">
            <a:avLst/>
          </a:prstGeom>
          <a:noFill/>
          <a:ln w="19050">
            <a:solidFill>
              <a:srgbClr val="3F3E00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447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to and from (swap) disk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Swap disk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Process</a:t>
            </a:r>
            <a:r>
              <a:rPr lang="ko-KR" altLang="en-US" dirty="0"/>
              <a:t>에 할당해 줄 </a:t>
            </a:r>
            <a:r>
              <a:rPr lang="en-US" altLang="ko-KR" dirty="0"/>
              <a:t>Physical memory</a:t>
            </a:r>
            <a:r>
              <a:rPr lang="ko-KR" altLang="en-US" dirty="0"/>
              <a:t>가 부족할 때</a:t>
            </a:r>
            <a:r>
              <a:rPr lang="en-US" altLang="ko-KR" dirty="0"/>
              <a:t>(User page pool</a:t>
            </a:r>
            <a:r>
              <a:rPr lang="ko-KR" altLang="en-US" dirty="0"/>
              <a:t>에 </a:t>
            </a:r>
            <a:r>
              <a:rPr lang="en-US" altLang="ko-KR" dirty="0"/>
              <a:t>free page</a:t>
            </a:r>
            <a:r>
              <a:rPr lang="ko-KR" altLang="en-US" dirty="0"/>
              <a:t>가 없을 때</a:t>
            </a:r>
            <a:r>
              <a:rPr lang="en-US" altLang="ko-KR" dirty="0"/>
              <a:t>) disk</a:t>
            </a:r>
            <a:r>
              <a:rPr lang="ko-KR" altLang="en-US" dirty="0"/>
              <a:t>로 </a:t>
            </a:r>
            <a:r>
              <a:rPr lang="en-US" altLang="ko-KR" dirty="0"/>
              <a:t>swap-out</a:t>
            </a:r>
            <a:r>
              <a:rPr lang="ko-KR" altLang="en-US" dirty="0"/>
              <a:t>이 일어남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Swap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의 결정은 </a:t>
            </a:r>
            <a:r>
              <a:rPr lang="en-US" altLang="ko-KR" dirty="0"/>
              <a:t>page replacement algorithm </a:t>
            </a:r>
            <a:r>
              <a:rPr lang="ko-KR" altLang="en-US" dirty="0"/>
              <a:t>사용</a:t>
            </a:r>
            <a:r>
              <a:rPr lang="en-US" altLang="ko-KR" dirty="0"/>
              <a:t>(LRU, LFU </a:t>
            </a:r>
            <a:r>
              <a:rPr lang="en-US" altLang="ko-KR" dirty="0">
                <a:latin typeface="Arial" charset="0"/>
              </a:rPr>
              <a:t>…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Swap table </a:t>
            </a:r>
            <a:r>
              <a:rPr lang="ko-KR" altLang="en-US" dirty="0"/>
              <a:t>작성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swap disk</a:t>
            </a:r>
            <a:r>
              <a:rPr lang="ko-KR" altLang="en-US" dirty="0"/>
              <a:t>가 현재 사용하고 있는 슬롯과 빈 슬롯 관리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devices/</a:t>
            </a:r>
            <a:r>
              <a:rPr lang="en-US" altLang="ko-KR" dirty="0" err="1"/>
              <a:t>block.c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block_read</a:t>
            </a:r>
            <a:r>
              <a:rPr lang="en-US" altLang="ko-KR" dirty="0"/>
              <a:t>() / </a:t>
            </a:r>
            <a:r>
              <a:rPr lang="en-US" altLang="ko-KR" dirty="0" err="1"/>
              <a:t>block_write</a:t>
            </a:r>
            <a:r>
              <a:rPr lang="en-US" altLang="ko-KR" dirty="0"/>
              <a:t>() </a:t>
            </a:r>
            <a:r>
              <a:rPr lang="ko-KR" altLang="en-US" dirty="0"/>
              <a:t>활용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You may use the </a:t>
            </a:r>
            <a:r>
              <a:rPr lang="en-US" altLang="ko-KR" b="1" dirty="0"/>
              <a:t>BLOCK_SWAP block device</a:t>
            </a:r>
            <a:r>
              <a:rPr lang="en-US" altLang="ko-KR" dirty="0"/>
              <a:t> for swapping, obtaining the </a:t>
            </a:r>
            <a:r>
              <a:rPr lang="en-US" altLang="ko-KR" b="1" dirty="0"/>
              <a:t>struct block</a:t>
            </a:r>
            <a:r>
              <a:rPr lang="en-US" altLang="ko-KR" dirty="0"/>
              <a:t> that represents it by calling </a:t>
            </a:r>
            <a:r>
              <a:rPr lang="en-US" altLang="ko-KR" b="1" dirty="0" err="1"/>
              <a:t>block_get_role</a:t>
            </a:r>
            <a:r>
              <a:rPr lang="en-US" altLang="ko-KR" b="1" dirty="0"/>
              <a:t>()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BLOCK_SWAP</a:t>
            </a:r>
            <a:r>
              <a:rPr lang="ko-KR" altLang="en-US" dirty="0"/>
              <a:t>에 대해서는 </a:t>
            </a:r>
            <a:r>
              <a:rPr lang="en-US" altLang="ko-KR" dirty="0"/>
              <a:t>devices/</a:t>
            </a:r>
            <a:r>
              <a:rPr lang="en-US" altLang="ko-KR" dirty="0" err="1"/>
              <a:t>partition.c</a:t>
            </a:r>
            <a:r>
              <a:rPr lang="en-US" altLang="ko-KR" dirty="0"/>
              <a:t>, thread/</a:t>
            </a:r>
            <a:r>
              <a:rPr lang="en-US" altLang="ko-KR" dirty="0" err="1"/>
              <a:t>init.c</a:t>
            </a:r>
            <a:r>
              <a:rPr lang="en-US" altLang="ko-KR" dirty="0"/>
              <a:t> </a:t>
            </a:r>
            <a:r>
              <a:rPr lang="ko-KR" altLang="en-US" dirty="0"/>
              <a:t>참조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dirty="0"/>
              <a:t>swap disk </a:t>
            </a:r>
            <a:r>
              <a:rPr lang="ko-KR" altLang="en-US" dirty="0"/>
              <a:t>생성 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vm</a:t>
            </a:r>
            <a:r>
              <a:rPr lang="en-US" altLang="ko-KR" dirty="0"/>
              <a:t>/build</a:t>
            </a:r>
            <a:r>
              <a:rPr lang="ko-KR" altLang="en-US" dirty="0"/>
              <a:t>에서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pintos-</a:t>
            </a:r>
            <a:r>
              <a:rPr lang="en-US" altLang="ko-KR" dirty="0" err="1"/>
              <a:t>mkdisk</a:t>
            </a:r>
            <a:r>
              <a:rPr lang="en-US" altLang="ko-KR" dirty="0"/>
              <a:t> </a:t>
            </a:r>
            <a:r>
              <a:rPr lang="en-US" altLang="ko-KR" dirty="0" err="1"/>
              <a:t>swap.dsk</a:t>
            </a:r>
            <a:r>
              <a:rPr lang="en-US" altLang="ko-KR" dirty="0"/>
              <a:t> --swap-size=</a:t>
            </a:r>
            <a:r>
              <a:rPr lang="en-US" altLang="ko-KR" i="1" dirty="0"/>
              <a:t>n</a:t>
            </a:r>
            <a:r>
              <a:rPr lang="en-US" altLang="ko-KR" dirty="0"/>
              <a:t>  --&gt; </a:t>
            </a:r>
            <a:r>
              <a:rPr lang="en-US" altLang="ko-KR" dirty="0" err="1"/>
              <a:t>swap.dsk</a:t>
            </a:r>
            <a:r>
              <a:rPr lang="en-US" altLang="ko-KR" dirty="0"/>
              <a:t> </a:t>
            </a:r>
            <a:r>
              <a:rPr lang="ko-KR" altLang="en-US" dirty="0"/>
              <a:t>라는 이름으로 </a:t>
            </a:r>
            <a:r>
              <a:rPr lang="en-US" altLang="ko-KR" i="1" dirty="0"/>
              <a:t>n</a:t>
            </a:r>
            <a:r>
              <a:rPr lang="en-US" altLang="ko-KR" dirty="0"/>
              <a:t> MB swap disk </a:t>
            </a:r>
            <a:r>
              <a:rPr lang="ko-KR" altLang="en-US" dirty="0"/>
              <a:t>생성 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swap.dsk</a:t>
            </a:r>
            <a:r>
              <a:rPr lang="ko-KR" altLang="en-US" dirty="0"/>
              <a:t>는 </a:t>
            </a:r>
            <a:r>
              <a:rPr lang="en-US" altLang="ko-KR" dirty="0"/>
              <a:t>pintos</a:t>
            </a:r>
            <a:r>
              <a:rPr lang="ko-KR" altLang="en-US" dirty="0"/>
              <a:t>의 실행 시 자동으로 </a:t>
            </a:r>
            <a:r>
              <a:rPr lang="en-US" altLang="ko-KR" dirty="0"/>
              <a:t>hd1:1</a:t>
            </a:r>
            <a:r>
              <a:rPr lang="ko-KR" altLang="en-US" dirty="0"/>
              <a:t>에 </a:t>
            </a:r>
            <a:r>
              <a:rPr lang="en-US" altLang="ko-KR" dirty="0"/>
              <a:t>attach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Pintos </a:t>
            </a:r>
            <a:r>
              <a:rPr lang="ko-KR" altLang="en-US" dirty="0"/>
              <a:t>실행 시 </a:t>
            </a:r>
            <a:r>
              <a:rPr lang="en-US" altLang="ko-KR" dirty="0"/>
              <a:t>argument</a:t>
            </a:r>
            <a:r>
              <a:rPr lang="ko-KR" altLang="en-US" dirty="0"/>
              <a:t>로 </a:t>
            </a:r>
            <a:r>
              <a:rPr lang="en-US" altLang="ko-KR" dirty="0"/>
              <a:t>'--swap-disk=</a:t>
            </a:r>
            <a:r>
              <a:rPr lang="en-US" altLang="ko-KR" i="1" dirty="0"/>
              <a:t>n</a:t>
            </a:r>
            <a:r>
              <a:rPr lang="en-US" altLang="ko-KR" i="1" dirty="0">
                <a:latin typeface="Arial" charset="0"/>
              </a:rPr>
              <a:t> ' </a:t>
            </a:r>
            <a:r>
              <a:rPr lang="ko-KR" altLang="en-US" dirty="0"/>
              <a:t>을 추가해도 </a:t>
            </a:r>
            <a:r>
              <a:rPr lang="en-US" altLang="ko-KR" dirty="0"/>
              <a:t>n-MB swap disk</a:t>
            </a:r>
            <a:r>
              <a:rPr lang="ko-KR" altLang="en-US" dirty="0"/>
              <a:t>가 생성됨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97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page faults on an address that "appears" to be a stack access, allocate another stack page</a:t>
            </a:r>
          </a:p>
          <a:p>
            <a:endParaRPr lang="en-US" altLang="ko-KR" dirty="0"/>
          </a:p>
          <a:p>
            <a:r>
              <a:rPr lang="en-US" altLang="ko-KR" dirty="0"/>
              <a:t>You should impose some absolute limit on stack size, as do most OSes.</a:t>
            </a:r>
            <a:br>
              <a:rPr lang="en-US" altLang="ko-KR" dirty="0"/>
            </a:br>
            <a:r>
              <a:rPr lang="en-US" altLang="ko-KR" dirty="0"/>
              <a:t>On many GNU/Linux systems, the default limit is 8 MB.</a:t>
            </a:r>
          </a:p>
          <a:p>
            <a:endParaRPr lang="en-US" altLang="ko-KR" dirty="0"/>
          </a:p>
          <a:p>
            <a:r>
              <a:rPr lang="en-US" altLang="ko-KR" dirty="0"/>
              <a:t>First stack page can still be loaded at process load time (in order to get arguments, etc.)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1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</a:t>
            </a:r>
            <a:r>
              <a:rPr lang="en-US" altLang="ko-KR"/>
              <a:t>(Example 1)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95550" y="1270000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3000375" y="1557338"/>
            <a:ext cx="48228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         User </a:t>
            </a:r>
            <a:r>
              <a:rPr lang="en-US" altLang="ko-KR" sz="1600" kern="0" dirty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Stack Growth</a:t>
            </a: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→                 .........</a:t>
            </a:r>
            <a:endParaRPr lang="en-US" altLang="ko-KR" sz="1600" kern="0" dirty="0">
              <a:solidFill>
                <a:sysClr val="windowText" lastClr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606830" y="1270000"/>
            <a:ext cx="433387" cy="28575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7896374" y="1557338"/>
            <a:ext cx="12239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3001963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67441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3" name="AutoShape 11"/>
          <p:cNvSpPr>
            <a:spLocks noChangeArrowheads="1"/>
          </p:cNvSpPr>
          <p:nvPr/>
        </p:nvSpPr>
        <p:spPr bwMode="auto">
          <a:xfrm>
            <a:off x="1919289" y="2636838"/>
            <a:ext cx="2447925" cy="609600"/>
          </a:xfrm>
          <a:prstGeom prst="wedgeRoundRectCallout">
            <a:avLst>
              <a:gd name="adj1" fmla="val -2528"/>
              <a:gd name="adj2" fmla="val -136981"/>
              <a:gd name="adj3" fmla="val 16667"/>
            </a:avLst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Initial stack page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(argument passing)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65282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3123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096496" y="1557338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32162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34321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3648075" y="1557338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7464426" y="2636838"/>
            <a:ext cx="1800225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0x08048000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(base boundary)</a:t>
            </a:r>
          </a:p>
        </p:txBody>
      </p:sp>
      <p:sp>
        <p:nvSpPr>
          <p:cNvPr id="61" name="Freeform 20"/>
          <p:cNvSpPr>
            <a:spLocks/>
          </p:cNvSpPr>
          <p:nvPr/>
        </p:nvSpPr>
        <p:spPr bwMode="auto">
          <a:xfrm>
            <a:off x="6096496" y="2276475"/>
            <a:ext cx="863600" cy="215900"/>
          </a:xfrm>
          <a:custGeom>
            <a:avLst/>
            <a:gdLst>
              <a:gd name="T0" fmla="*/ 0 w 544"/>
              <a:gd name="T1" fmla="*/ 0 h 136"/>
              <a:gd name="T2" fmla="*/ 431800 w 544"/>
              <a:gd name="T3" fmla="*/ 215900 h 136"/>
              <a:gd name="T4" fmla="*/ 863600 w 544"/>
              <a:gd name="T5" fmla="*/ 0 h 136"/>
              <a:gd name="T6" fmla="*/ 0 60000 65536"/>
              <a:gd name="T7" fmla="*/ 0 60000 65536"/>
              <a:gd name="T8" fmla="*/ 0 60000 65536"/>
              <a:gd name="T9" fmla="*/ 0 w 544"/>
              <a:gd name="T10" fmla="*/ 0 h 136"/>
              <a:gd name="T11" fmla="*/ 544 w 544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136">
                <a:moveTo>
                  <a:pt x="0" y="0"/>
                </a:moveTo>
                <a:cubicBezTo>
                  <a:pt x="90" y="68"/>
                  <a:pt x="181" y="136"/>
                  <a:pt x="272" y="136"/>
                </a:cubicBezTo>
                <a:cubicBezTo>
                  <a:pt x="363" y="136"/>
                  <a:pt x="453" y="68"/>
                  <a:pt x="544" y="0"/>
                </a:cubicBezTo>
              </a:path>
            </a:pathLst>
          </a:custGeom>
          <a:noFill/>
          <a:ln w="31750">
            <a:solidFill>
              <a:srgbClr val="3F3E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5951539" y="2636838"/>
            <a:ext cx="1296987" cy="647700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Code, Data</a:t>
            </a:r>
          </a:p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Segments</a:t>
            </a: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6990855" y="2230438"/>
            <a:ext cx="976808" cy="406400"/>
          </a:xfrm>
          <a:prstGeom prst="line">
            <a:avLst/>
          </a:prstGeom>
          <a:noFill/>
          <a:ln w="25400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 flipV="1">
            <a:off x="3216275" y="1341438"/>
            <a:ext cx="7191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3935413" y="112553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</a:t>
            </a: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3935414" y="2276475"/>
            <a:ext cx="1995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PHYS_BASE-PGSIZE*2</a:t>
            </a: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432175" y="2205038"/>
            <a:ext cx="503238" cy="215900"/>
          </a:xfrm>
          <a:prstGeom prst="line">
            <a:avLst/>
          </a:prstGeom>
          <a:noFill/>
          <a:ln w="9525">
            <a:solidFill>
              <a:srgbClr val="3F3E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530443" y="4599955"/>
            <a:ext cx="504827" cy="249411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69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651" y="3429000"/>
            <a:ext cx="2962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375276" y="3429000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 ;allocate stack memory</a:t>
            </a:r>
          </a:p>
        </p:txBody>
      </p:sp>
      <p:sp>
        <p:nvSpPr>
          <p:cNvPr id="71" name="Text Box 33"/>
          <p:cNvSpPr txBox="1">
            <a:spLocks noChangeArrowheads="1"/>
          </p:cNvSpPr>
          <p:nvPr/>
        </p:nvSpPr>
        <p:spPr bwMode="auto">
          <a:xfrm>
            <a:off x="1992314" y="4111625"/>
            <a:ext cx="6015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but the new esp, “esp-4096”, will cause page fault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2135189" y="4581525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2640014" y="4868863"/>
            <a:ext cx="5183186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75" name="Rectangle 38"/>
          <p:cNvSpPr>
            <a:spLocks noChangeArrowheads="1"/>
          </p:cNvSpPr>
          <p:nvPr/>
        </p:nvSpPr>
        <p:spPr bwMode="auto">
          <a:xfrm>
            <a:off x="2640014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67516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65357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63198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9" name="Rectangle 42"/>
          <p:cNvSpPr>
            <a:spLocks noChangeArrowheads="1"/>
          </p:cNvSpPr>
          <p:nvPr/>
        </p:nvSpPr>
        <p:spPr bwMode="auto">
          <a:xfrm>
            <a:off x="6103943" y="486886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0" name="Rectangle 43"/>
          <p:cNvSpPr>
            <a:spLocks noChangeArrowheads="1"/>
          </p:cNvSpPr>
          <p:nvPr/>
        </p:nvSpPr>
        <p:spPr bwMode="auto">
          <a:xfrm>
            <a:off x="2855914" y="4868863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1" name="Rectangle 44"/>
          <p:cNvSpPr>
            <a:spLocks noChangeArrowheads="1"/>
          </p:cNvSpPr>
          <p:nvPr/>
        </p:nvSpPr>
        <p:spPr bwMode="auto">
          <a:xfrm>
            <a:off x="30718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2" name="Rectangle 45"/>
          <p:cNvSpPr>
            <a:spLocks noChangeArrowheads="1"/>
          </p:cNvSpPr>
          <p:nvPr/>
        </p:nvSpPr>
        <p:spPr bwMode="auto">
          <a:xfrm>
            <a:off x="3287714" y="4868863"/>
            <a:ext cx="215900" cy="647700"/>
          </a:xfrm>
          <a:prstGeom prst="rect">
            <a:avLst/>
          </a:prstGeom>
          <a:noFill/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793933" y="5876925"/>
            <a:ext cx="1152526" cy="360362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</a:t>
            </a:r>
          </a:p>
        </p:txBody>
      </p:sp>
      <p:sp>
        <p:nvSpPr>
          <p:cNvPr id="85" name="Rectangle 49"/>
          <p:cNvSpPr>
            <a:spLocks noChangeArrowheads="1"/>
          </p:cNvSpPr>
          <p:nvPr/>
        </p:nvSpPr>
        <p:spPr bwMode="auto">
          <a:xfrm>
            <a:off x="1729627" y="5876925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E18529-B2EE-42C6-B8C9-EA09AEF4B451}"/>
              </a:ext>
            </a:extLst>
          </p:cNvPr>
          <p:cNvGrpSpPr/>
          <p:nvPr/>
        </p:nvGrpSpPr>
        <p:grpSpPr>
          <a:xfrm>
            <a:off x="9562458" y="1557164"/>
            <a:ext cx="1154558" cy="647700"/>
            <a:chOff x="7667625" y="1268413"/>
            <a:chExt cx="1154558" cy="647700"/>
          </a:xfrm>
        </p:grpSpPr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7667625" y="1268413"/>
              <a:ext cx="215900" cy="647700"/>
            </a:xfrm>
            <a:prstGeom prst="rect">
              <a:avLst/>
            </a:prstGeom>
            <a:solidFill>
              <a:srgbClr val="99CCFF"/>
            </a:solidFill>
            <a:ln w="12700" algn="ctr">
              <a:solidFill>
                <a:srgbClr val="3F3E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7911356" y="1296413"/>
              <a:ext cx="9108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1 Page</a:t>
              </a:r>
            </a:p>
            <a:p>
              <a:r>
                <a:rPr lang="en-US" altLang="ko-KR" sz="1600">
                  <a:solidFill>
                    <a:prstClr val="black"/>
                  </a:solidFill>
                  <a:ea typeface="맑은 고딕" panose="020B0503020000020004" pitchFamily="50" charset="-127"/>
                </a:rPr>
                <a:t>(</a:t>
              </a:r>
              <a:r>
                <a:rPr lang="en-US" altLang="ko-KR" sz="1600" dirty="0">
                  <a:solidFill>
                    <a:prstClr val="black"/>
                  </a:solidFill>
                  <a:ea typeface="맑은 고딕" panose="020B0503020000020004" pitchFamily="50" charset="-127"/>
                </a:rPr>
                <a:t>4096B)</a:t>
              </a:r>
            </a:p>
          </p:txBody>
        </p:sp>
      </p:grpSp>
      <p:sp>
        <p:nvSpPr>
          <p:cNvPr id="89" name="Rectangle 13">
            <a:extLst>
              <a:ext uri="{FF2B5EF4-FFF2-40B4-BE49-F238E27FC236}">
                <a16:creationId xmlns:a16="http://schemas.microsoft.com/office/drawing/2014/main" id="{60D1873C-788E-4450-9427-9F7331A7E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395" y="5876925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</a:t>
            </a:r>
          </a:p>
        </p:txBody>
      </p:sp>
      <p:cxnSp>
        <p:nvCxnSpPr>
          <p:cNvPr id="90" name="AutoShape 25">
            <a:extLst>
              <a:ext uri="{FF2B5EF4-FFF2-40B4-BE49-F238E27FC236}">
                <a16:creationId xmlns:a16="http://schemas.microsoft.com/office/drawing/2014/main" id="{71668CDF-392F-43AB-8D3A-DEFBC3E25C6F}"/>
              </a:ext>
            </a:extLst>
          </p:cNvPr>
          <p:cNvCxnSpPr>
            <a:cxnSpLocks noChangeShapeType="1"/>
            <a:stCxn id="89" idx="1"/>
          </p:cNvCxnSpPr>
          <p:nvPr/>
        </p:nvCxnSpPr>
        <p:spPr bwMode="auto">
          <a:xfrm flipH="1" flipV="1">
            <a:off x="3107533" y="5192711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73B6285-378E-428E-9712-281AD2496186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2186827" y="5516562"/>
            <a:ext cx="453187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DE31AC-6B91-4B60-A588-BEF4472BB0E9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2855914" y="5516562"/>
            <a:ext cx="514282" cy="3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Growth (Example 2)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9" y="1844675"/>
            <a:ext cx="3400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351088" y="1268413"/>
            <a:ext cx="82159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if user program tries to allocate more than a single PAGE size?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591175" y="1844675"/>
            <a:ext cx="4465638" cy="647700"/>
          </a:xfrm>
          <a:prstGeom prst="rect">
            <a:avLst/>
          </a:prstGeom>
          <a:solidFill>
            <a:srgbClr val="CC99FF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 = esp-4096*3 ;allocate 3 stack pages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3244396" y="2709863"/>
            <a:ext cx="576263" cy="28733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078288" y="4005264"/>
            <a:ext cx="1370012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esp-4096*3</a:t>
            </a: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74938" y="4005264"/>
            <a:ext cx="914400" cy="333375"/>
          </a:xfrm>
          <a:prstGeom prst="rect">
            <a:avLst/>
          </a:prstGeom>
          <a:solidFill>
            <a:srgbClr val="FFFF99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esp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880100" y="4005264"/>
            <a:ext cx="2808288" cy="333375"/>
          </a:xfrm>
          <a:prstGeom prst="rect">
            <a:avLst/>
          </a:prstGeom>
          <a:solidFill>
            <a:srgbClr val="FF9900"/>
          </a:solidFill>
          <a:ln w="9525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Newly allocated stack pages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3576639" y="2997200"/>
            <a:ext cx="5414958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1600" kern="0">
                <a:solidFill>
                  <a:sysClr val="windowText" lastClr="000000"/>
                </a:solidFill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76638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68718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66559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4400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6224133" y="2997200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925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084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4224338" y="2997200"/>
            <a:ext cx="215900" cy="64770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3F3E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kern="0">
              <a:solidFill>
                <a:sysClr val="windowText" lastClr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8" name="AutoShape 25"/>
          <p:cNvCxnSpPr>
            <a:cxnSpLocks noChangeShapeType="1"/>
            <a:stCxn id="38" idx="1"/>
            <a:endCxn id="47" idx="3"/>
          </p:cNvCxnSpPr>
          <p:nvPr/>
        </p:nvCxnSpPr>
        <p:spPr bwMode="auto">
          <a:xfrm flipH="1" flipV="1">
            <a:off x="4440238" y="3321050"/>
            <a:ext cx="1439862" cy="8509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2495550" y="5119688"/>
            <a:ext cx="3499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prstClr val="black"/>
                </a:solidFill>
                <a:ea typeface="맑은 고딕" panose="020B0503020000020004" pitchFamily="50" charset="-127"/>
              </a:rPr>
              <a:t>What about page shrinking?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5951538" y="5119688"/>
            <a:ext cx="39901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Do not consider about shrinking</a:t>
            </a:r>
          </a:p>
          <a:p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Consider</a:t>
            </a:r>
            <a:r>
              <a:rPr lang="ko-KR" altLang="en-US" sz="2000">
                <a:solidFill>
                  <a:srgbClr val="99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solidFill>
                  <a:srgbClr val="990000"/>
                </a:solidFill>
                <a:ea typeface="맑은 고딕" panose="020B0503020000020004" pitchFamily="50" charset="-127"/>
              </a:rPr>
              <a:t>only expanding!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908DE898-CCB4-4230-AC45-4699C345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465" y="2690814"/>
            <a:ext cx="576263" cy="28733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528D1-576F-454F-96FC-C396F9519C34}"/>
              </a:ext>
            </a:extLst>
          </p:cNvPr>
          <p:cNvSpPr txBox="1"/>
          <p:nvPr/>
        </p:nvSpPr>
        <p:spPr>
          <a:xfrm>
            <a:off x="6459071" y="263235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0x08048000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5A2ADA-815E-4C4C-AED6-DB769024C91B}"/>
              </a:ext>
            </a:extLst>
          </p:cNvPr>
          <p:cNvCxnSpPr>
            <a:stCxn id="36" idx="0"/>
          </p:cNvCxnSpPr>
          <p:nvPr/>
        </p:nvCxnSpPr>
        <p:spPr>
          <a:xfrm flipV="1">
            <a:off x="3132138" y="3644900"/>
            <a:ext cx="444500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67580-F0B4-4C64-82D3-07ABA057EDDD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224338" y="3644900"/>
            <a:ext cx="538956" cy="36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5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dirty="0"/>
              <a:t>You can add new files to</a:t>
            </a:r>
            <a:r>
              <a:rPr lang="ko-KR" altLang="en-US" sz="2200" dirty="0"/>
              <a:t> </a:t>
            </a:r>
            <a:r>
              <a:rPr lang="en-US" altLang="ko-KR" sz="2200" dirty="0" err="1"/>
              <a:t>src</a:t>
            </a:r>
            <a:r>
              <a:rPr lang="en-US" altLang="ko-KR" sz="2200" dirty="0"/>
              <a:t>/</a:t>
            </a:r>
            <a:r>
              <a:rPr lang="en-US" altLang="ko-KR" sz="2200" dirty="0" err="1"/>
              <a:t>vm</a:t>
            </a:r>
            <a:r>
              <a:rPr lang="en-US" altLang="ko-KR" sz="2200" dirty="0"/>
              <a:t>/ if it is required.</a:t>
            </a:r>
            <a:r>
              <a:rPr lang="ko-KR" altLang="en-US" sz="22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800" b="1" dirty="0"/>
              <a:t>Newl</a:t>
            </a:r>
            <a:r>
              <a:rPr lang="en-US" altLang="ko-KR" b="1" dirty="0"/>
              <a:t>y added files should be written to </a:t>
            </a:r>
            <a:r>
              <a:rPr lang="en-US" altLang="ko-KR" sz="1800" b="1" dirty="0" err="1"/>
              <a:t>src</a:t>
            </a:r>
            <a:r>
              <a:rPr lang="en-US" altLang="ko-KR" sz="1800" b="1" dirty="0"/>
              <a:t>/</a:t>
            </a:r>
            <a:r>
              <a:rPr lang="en-US" altLang="ko-KR" sz="1800" b="1" dirty="0" err="1"/>
              <a:t>Makefile.build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FE22D6-3667-4BA3-9C6D-FCA180A5C783}"/>
              </a:ext>
            </a:extLst>
          </p:cNvPr>
          <p:cNvGrpSpPr/>
          <p:nvPr/>
        </p:nvGrpSpPr>
        <p:grpSpPr>
          <a:xfrm>
            <a:off x="499240" y="2074282"/>
            <a:ext cx="8098774" cy="3509554"/>
            <a:chOff x="499240" y="2372232"/>
            <a:chExt cx="8098774" cy="350955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08C646C-EF8F-4AB9-B70C-DA78D0CBC005}"/>
                </a:ext>
              </a:extLst>
            </p:cNvPr>
            <p:cNvGrpSpPr/>
            <p:nvPr/>
          </p:nvGrpSpPr>
          <p:grpSpPr>
            <a:xfrm>
              <a:off x="3593987" y="2372232"/>
              <a:ext cx="5004027" cy="3509554"/>
              <a:chOff x="3225573" y="2317803"/>
              <a:chExt cx="5004027" cy="350955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67E730E-0323-42D7-94A6-08A6E56F3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5573" y="2317803"/>
                <a:ext cx="5004027" cy="3150907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DFBDC4-4C75-46CD-93BA-C3836C53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0889" y="5390948"/>
                <a:ext cx="4459740" cy="436409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998388-2B7B-4DA5-9DB9-82B3DFAC6772}"/>
                </a:ext>
              </a:extLst>
            </p:cNvPr>
            <p:cNvSpPr/>
            <p:nvPr/>
          </p:nvSpPr>
          <p:spPr>
            <a:xfrm>
              <a:off x="3593987" y="4517571"/>
              <a:ext cx="1152184" cy="1132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4DE09-DAC3-4F8A-A35C-FB2632240A05}"/>
                </a:ext>
              </a:extLst>
            </p:cNvPr>
            <p:cNvSpPr txBox="1"/>
            <p:nvPr/>
          </p:nvSpPr>
          <p:spPr>
            <a:xfrm>
              <a:off x="499240" y="4760462"/>
              <a:ext cx="24179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You can follow this </a:t>
              </a:r>
            </a:p>
            <a:p>
              <a:r>
                <a:rPr lang="en-US" altLang="ko-KR"/>
                <a:t>approach if you want</a:t>
              </a:r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7C2EB85-8FB7-4B17-A17C-A42ABA11545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2917146" y="5083628"/>
              <a:ext cx="67684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7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16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Total score is 100 which consists of 80 for test cases and 20 for documentation.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Rubric.functionality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Rubric.robustness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8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2498"/>
              </p:ext>
            </p:extLst>
          </p:nvPr>
        </p:nvGraphicFramePr>
        <p:xfrm>
          <a:off x="1046210" y="1297218"/>
          <a:ext cx="4898235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-grow-stack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</a:t>
                      </a:r>
                      <a:r>
                        <a:rPr lang="en-US" altLang="ko-KR" sz="1600" dirty="0" err="1"/>
                        <a:t>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-big-</a:t>
                      </a:r>
                      <a:r>
                        <a:rPr lang="en-US" altLang="ko-KR" sz="1600" dirty="0" err="1"/>
                        <a:t>stk</a:t>
                      </a:r>
                      <a:r>
                        <a:rPr lang="en-US" altLang="ko-KR" sz="1600" dirty="0"/>
                        <a:t>-obj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</a:t>
                      </a:r>
                      <a:r>
                        <a:rPr lang="en-US" altLang="ko-KR" sz="1600" dirty="0" err="1"/>
                        <a:t>pusha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page-linear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page-parallel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page-shuffle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1840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page-merge-seq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440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page-merge-par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79455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page-merge-mm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1966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page-merge-</a:t>
                      </a:r>
                      <a:r>
                        <a:rPr lang="en-US" altLang="ko-KR" sz="1600" dirty="0" err="1"/>
                        <a:t>stk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95272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09527"/>
              </p:ext>
            </p:extLst>
          </p:nvPr>
        </p:nvGraphicFramePr>
        <p:xfrm>
          <a:off x="6175211" y="1297218"/>
          <a:ext cx="489823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</a:t>
                      </a:r>
                      <a:r>
                        <a:rPr lang="en-US" altLang="ko-KR" sz="1600" dirty="0" err="1"/>
                        <a:t>addr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-bad-read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-write-code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pt-write-code2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pt</a:t>
                      </a:r>
                      <a:r>
                        <a:rPr lang="en-US" altLang="ko-KR" sz="1600" dirty="0"/>
                        <a:t>-grow-bad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7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Reading pintos document is highly recommended especially for this project (pp. 39-49)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Basically, the '</a:t>
            </a:r>
            <a:r>
              <a:rPr lang="en-US" altLang="ko-KR" dirty="0" err="1"/>
              <a:t>vm</a:t>
            </a:r>
            <a:r>
              <a:rPr lang="en-US" altLang="ko-KR" dirty="0"/>
              <a:t>' directory contains only '</a:t>
            </a:r>
            <a:r>
              <a:rPr lang="en-US" altLang="ko-KR" dirty="0" err="1"/>
              <a:t>Makefile's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dirty="0"/>
              <a:t>In project 1, 2 and 3, a program was terminated when a page fault occurs</a:t>
            </a:r>
          </a:p>
          <a:p>
            <a:pPr marL="0" indent="0">
              <a:buNone/>
            </a:pPr>
            <a:endParaRPr lang="en-US" altLang="ko-KR" b="0" dirty="0"/>
          </a:p>
          <a:p>
            <a:pPr marL="381000" indent="-381000"/>
            <a:r>
              <a:rPr lang="en-US" altLang="ko-KR" b="0" dirty="0"/>
              <a:t>In this project, you will </a:t>
            </a:r>
            <a:r>
              <a:rPr lang="en-US" altLang="ko-KR" dirty="0"/>
              <a:t>make the pintos to be more reliable from page faults and to run the programs properly</a:t>
            </a:r>
            <a:endParaRPr lang="en-US" altLang="ko-KR" b="0" dirty="0"/>
          </a:p>
          <a:p>
            <a:pPr marL="0" indent="0">
              <a:buNone/>
            </a:pPr>
            <a:endParaRPr lang="en-US" altLang="ko-KR" dirty="0"/>
          </a:p>
          <a:p>
            <a:pPr marL="381000" indent="-381000"/>
            <a:r>
              <a:rPr lang="en-US" altLang="ko-KR" dirty="0"/>
              <a:t>All code you write will be in new files or in files introduced in earlier projects</a:t>
            </a:r>
          </a:p>
          <a:p>
            <a:pPr marL="381000" indent="-38100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3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6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/>
              <a:t>2020.</a:t>
            </a:r>
            <a:r>
              <a:rPr lang="ko-KR" altLang="en-US" b="1" dirty="0"/>
              <a:t> </a:t>
            </a:r>
            <a:r>
              <a:rPr lang="en-US" altLang="ko-KR" b="1" dirty="0"/>
              <a:t>12. 23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23607"/>
              </p:ext>
            </p:extLst>
          </p:nvPr>
        </p:nvGraphicFramePr>
        <p:xfrm>
          <a:off x="1749365" y="2986799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os_prj4_2018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os_prj4_20189999.tar.gz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os_prj4_20189999.tar.gz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os_prj4_[ID].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(~12/26)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ko-KR" b="1" dirty="0">
                <a:solidFill>
                  <a:srgbClr val="FF0000"/>
                </a:solidFill>
              </a:rPr>
              <a:t>Use the code implemented in 'User Programs' project.</a:t>
            </a:r>
            <a:endParaRPr lang="en-US" altLang="ko-KR" dirty="0"/>
          </a:p>
          <a:p>
            <a:pPr marL="381000" indent="-381000"/>
            <a:endParaRPr lang="en-US" altLang="ko-KR" dirty="0"/>
          </a:p>
          <a:p>
            <a:pPr marL="381000" indent="-381000"/>
            <a:r>
              <a:rPr lang="en-US" altLang="ko-KR" dirty="0"/>
              <a:t>Refer 2</a:t>
            </a:r>
            <a:r>
              <a:rPr lang="en-US" altLang="ko-KR" baseline="30000" dirty="0"/>
              <a:t>nd</a:t>
            </a:r>
            <a:r>
              <a:rPr lang="en-US" altLang="ko-KR" dirty="0"/>
              <a:t> paragraph in pg.39.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7686D-C7A3-E545-8133-9D76A140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65" y="2397094"/>
            <a:ext cx="8536204" cy="1169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0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Requirement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Page Table Management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Supplemental page table and page fault handling</a:t>
            </a: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endParaRPr lang="en-US" altLang="ko-KR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Paging to and from (swap) disk</a:t>
            </a:r>
          </a:p>
          <a:p>
            <a:pPr marL="762000" lvl="1" indent="-304800">
              <a:lnSpc>
                <a:spcPct val="150000"/>
              </a:lnSpc>
            </a:pPr>
            <a:r>
              <a:rPr lang="en-US" altLang="ko-KR"/>
              <a:t>Implement </a:t>
            </a:r>
            <a:r>
              <a:rPr lang="en-US" altLang="ko-KR" dirty="0"/>
              <a:t>pseudo-LRU policies (second chance)</a:t>
            </a:r>
          </a:p>
          <a:p>
            <a:pPr marL="381000" indent="-381000">
              <a:lnSpc>
                <a:spcPct val="150000"/>
              </a:lnSpc>
            </a:pPr>
            <a:endParaRPr lang="en-US" altLang="ko-KR" sz="2200" dirty="0"/>
          </a:p>
          <a:p>
            <a:pPr marL="381000" indent="-381000">
              <a:lnSpc>
                <a:spcPct val="150000"/>
              </a:lnSpc>
            </a:pPr>
            <a:r>
              <a:rPr lang="en-US" altLang="ko-KR" sz="2200" dirty="0"/>
              <a:t>Stack Growth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Memory Overview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82889" y="2276623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PHY_BASE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480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63975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81463" y="1413023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97363" y="1413023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13263" y="1413023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29163" y="1413023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943475" y="1413023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59375" y="1413023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376863" y="1413023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27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8086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60245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2404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563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6738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897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71056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73215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5358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751763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9692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1851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401050" y="1413023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616950" y="141302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8312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047163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92646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4805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6964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912350" y="1413023"/>
            <a:ext cx="215900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703389" y="1413023"/>
            <a:ext cx="180022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Physical Memory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4584701" y="2133749"/>
            <a:ext cx="2232025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Memory Pool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680325" y="2133749"/>
            <a:ext cx="2160588" cy="288925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User Memory Pool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359151" y="2565548"/>
            <a:ext cx="3744913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33591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1774826" y="2565548"/>
            <a:ext cx="1439863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Kernel Pages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(Global)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35750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3790950" y="2565548"/>
            <a:ext cx="215900" cy="647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5" name="AutoShape 43"/>
          <p:cNvCxnSpPr>
            <a:cxnSpLocks noChangeShapeType="1"/>
            <a:stCxn id="43" idx="0"/>
            <a:endCxn id="8" idx="2"/>
          </p:cNvCxnSpPr>
          <p:nvPr/>
        </p:nvCxnSpPr>
        <p:spPr bwMode="auto">
          <a:xfrm flipV="1">
            <a:off x="3683001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162455" y="2924358"/>
            <a:ext cx="10810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Max 1GB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4008438" y="2565548"/>
            <a:ext cx="215900" cy="647700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4224338" y="2565548"/>
            <a:ext cx="215900" cy="647700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927351" y="3500586"/>
            <a:ext cx="1008063" cy="1439862"/>
          </a:xfrm>
          <a:prstGeom prst="rect">
            <a:avLst/>
          </a:prstGeom>
          <a:solidFill>
            <a:srgbClr val="99CC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Thread A</a:t>
            </a: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 dirty="0" err="1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  <a:endParaRPr lang="en-US" altLang="ko-KR" dirty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4859789" y="3716486"/>
            <a:ext cx="3022595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             </a:t>
            </a:r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2927351" y="5013474"/>
            <a:ext cx="1008063" cy="1439863"/>
          </a:xfrm>
          <a:prstGeom prst="rect">
            <a:avLst/>
          </a:prstGeom>
          <a:solidFill>
            <a:srgbClr val="33CCCC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Thread B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{…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pagedir</a:t>
            </a:r>
          </a:p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…}</a:t>
            </a:r>
          </a:p>
        </p:txBody>
      </p:sp>
      <p:cxnSp>
        <p:nvCxnSpPr>
          <p:cNvPr id="52" name="AutoShape 50"/>
          <p:cNvCxnSpPr>
            <a:cxnSpLocks noChangeShapeType="1"/>
            <a:stCxn id="47" idx="2"/>
            <a:endCxn id="49" idx="0"/>
          </p:cNvCxnSpPr>
          <p:nvPr/>
        </p:nvCxnSpPr>
        <p:spPr bwMode="auto">
          <a:xfrm flipH="1">
            <a:off x="3432176" y="3213248"/>
            <a:ext cx="684213" cy="287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3" name="AutoShape 51"/>
          <p:cNvCxnSpPr>
            <a:cxnSpLocks noChangeShapeType="1"/>
            <a:stCxn id="10" idx="2"/>
            <a:endCxn id="47" idx="0"/>
          </p:cNvCxnSpPr>
          <p:nvPr/>
        </p:nvCxnSpPr>
        <p:spPr bwMode="auto">
          <a:xfrm flipH="1">
            <a:off x="41163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4" name="AutoShape 52"/>
          <p:cNvCxnSpPr>
            <a:cxnSpLocks noChangeShapeType="1"/>
            <a:stCxn id="11" idx="2"/>
            <a:endCxn id="48" idx="0"/>
          </p:cNvCxnSpPr>
          <p:nvPr/>
        </p:nvCxnSpPr>
        <p:spPr bwMode="auto">
          <a:xfrm flipH="1">
            <a:off x="4332289" y="2060724"/>
            <a:ext cx="288925" cy="504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55" name="AutoShape 53"/>
          <p:cNvCxnSpPr>
            <a:cxnSpLocks noChangeShapeType="1"/>
            <a:stCxn id="48" idx="2"/>
            <a:endCxn id="51" idx="0"/>
          </p:cNvCxnSpPr>
          <p:nvPr/>
        </p:nvCxnSpPr>
        <p:spPr bwMode="auto">
          <a:xfrm flipH="1">
            <a:off x="3431383" y="3213248"/>
            <a:ext cx="900905" cy="180022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4859791" y="5013473"/>
            <a:ext cx="3024187" cy="6477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Stack Growth→   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4354966" y="4437211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7485514" y="5719626"/>
            <a:ext cx="504826" cy="230472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3790950" y="4076847"/>
            <a:ext cx="1044577" cy="286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3792540" y="5355971"/>
            <a:ext cx="1042988" cy="5211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7955414" y="3716487"/>
            <a:ext cx="1223963" cy="64928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7955415" y="5013473"/>
            <a:ext cx="1223962" cy="6477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User Pages</a:t>
            </a:r>
          </a:p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(per thread)</a:t>
            </a: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48597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5077277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52915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5507490" y="3716486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Rectangle 65"/>
          <p:cNvSpPr>
            <a:spLocks noChangeArrowheads="1"/>
          </p:cNvSpPr>
          <p:nvPr/>
        </p:nvSpPr>
        <p:spPr bwMode="auto">
          <a:xfrm>
            <a:off x="7595049" y="3715727"/>
            <a:ext cx="215900" cy="647700"/>
          </a:xfrm>
          <a:prstGeom prst="rect">
            <a:avLst/>
          </a:prstGeom>
          <a:solidFill>
            <a:srgbClr val="CC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Rectangle 66"/>
          <p:cNvSpPr>
            <a:spLocks noChangeArrowheads="1"/>
          </p:cNvSpPr>
          <p:nvPr/>
        </p:nvSpPr>
        <p:spPr bwMode="auto">
          <a:xfrm>
            <a:off x="48613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5077277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7595052" y="5013473"/>
            <a:ext cx="215900" cy="647700"/>
          </a:xfrm>
          <a:prstGeom prst="rect">
            <a:avLst/>
          </a:prstGeom>
          <a:solidFill>
            <a:srgbClr val="99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441825" y="2565548"/>
            <a:ext cx="215900" cy="647700"/>
          </a:xfrm>
          <a:prstGeom prst="rect">
            <a:avLst/>
          </a:prstGeom>
          <a:solidFill>
            <a:srgbClr val="6666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4656138" y="2565548"/>
            <a:ext cx="215900" cy="647700"/>
          </a:xfrm>
          <a:prstGeom prst="rect">
            <a:avLst/>
          </a:prstGeom>
          <a:solidFill>
            <a:srgbClr val="FF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872038" y="2565548"/>
            <a:ext cx="215900" cy="647700"/>
          </a:xfrm>
          <a:prstGeom prst="rect">
            <a:avLst/>
          </a:prstGeom>
          <a:solidFill>
            <a:srgbClr val="FF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5089525" y="2565548"/>
            <a:ext cx="215900" cy="647700"/>
          </a:xfrm>
          <a:prstGeom prst="rect">
            <a:avLst/>
          </a:prstGeom>
          <a:solidFill>
            <a:srgbClr val="CC66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4354966" y="5734198"/>
            <a:ext cx="1081087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3GB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560128" y="4399181"/>
            <a:ext cx="395286" cy="180146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>
                <a:solidFill>
                  <a:prstClr val="black"/>
                </a:solidFill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5507490" y="4437212"/>
            <a:ext cx="0" cy="50323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5578927" y="4573736"/>
            <a:ext cx="323850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switching – process_activate()</a:t>
            </a:r>
          </a:p>
        </p:txBody>
      </p:sp>
      <p:sp>
        <p:nvSpPr>
          <p:cNvPr id="79" name="AutoShape 77"/>
          <p:cNvSpPr>
            <a:spLocks noChangeArrowheads="1"/>
          </p:cNvSpPr>
          <p:nvPr/>
        </p:nvSpPr>
        <p:spPr bwMode="auto">
          <a:xfrm>
            <a:off x="9263856" y="2638573"/>
            <a:ext cx="1728787" cy="1079500"/>
          </a:xfrm>
          <a:prstGeom prst="can">
            <a:avLst>
              <a:gd name="adj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Swap Disk</a:t>
            </a:r>
          </a:p>
        </p:txBody>
      </p:sp>
      <p:cxnSp>
        <p:nvCxnSpPr>
          <p:cNvPr id="80" name="AutoShape 78"/>
          <p:cNvCxnSpPr>
            <a:cxnSpLocks noChangeShapeType="1"/>
          </p:cNvCxnSpPr>
          <p:nvPr/>
        </p:nvCxnSpPr>
        <p:spPr bwMode="auto">
          <a:xfrm>
            <a:off x="9981804" y="2021578"/>
            <a:ext cx="146844" cy="656141"/>
          </a:xfrm>
          <a:prstGeom prst="straightConnector1">
            <a:avLst/>
          </a:prstGeom>
          <a:noFill/>
          <a:ln w="63500">
            <a:solidFill>
              <a:srgbClr val="0000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7104063" y="1124098"/>
            <a:ext cx="0" cy="1225550"/>
          </a:xfrm>
          <a:prstGeom prst="line">
            <a:avLst/>
          </a:prstGeom>
          <a:noFill/>
          <a:ln w="1143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Table 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55913" y="1484313"/>
            <a:ext cx="2087562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 Index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94347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 </a:t>
            </a:r>
            <a:r>
              <a:rPr lang="en-US" altLang="ko-KR" sz="1400">
                <a:solidFill>
                  <a:prstClr val="black"/>
                </a:solidFill>
              </a:rPr>
              <a:t>Index</a:t>
            </a:r>
            <a:endParaRPr lang="en-US" altLang="ko-KR" sz="140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32626" y="1484313"/>
            <a:ext cx="2087563" cy="431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Offset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11451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31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8311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4347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72263" y="1196975"/>
            <a:ext cx="360362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326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11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759826" y="1196975"/>
            <a:ext cx="360363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359151" y="2565400"/>
            <a:ext cx="1223963" cy="3024188"/>
            <a:chOff x="1156" y="1480"/>
            <a:chExt cx="771" cy="190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PDE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5591176" y="2565400"/>
            <a:ext cx="1223963" cy="3024188"/>
            <a:chOff x="1156" y="1480"/>
            <a:chExt cx="771" cy="1905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>
                  <a:solidFill>
                    <a:prstClr val="black"/>
                  </a:solidFill>
                  <a:ea typeface="맑은 고딕" panose="020B0503020000020004" pitchFamily="50" charset="-127"/>
                </a:rPr>
                <a:t>PTE</a:t>
              </a: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7824788" y="2565400"/>
            <a:ext cx="1223962" cy="3024188"/>
            <a:chOff x="1156" y="1480"/>
            <a:chExt cx="771" cy="1905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156" y="148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156" y="161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156" y="175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156" y="188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156" y="216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156" y="202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56" y="229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56" y="2432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56" y="2568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56" y="2704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56" y="2840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1156" y="2976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1156" y="3113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56" y="3249"/>
              <a:ext cx="771" cy="136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7824788" y="2205039"/>
            <a:ext cx="1223962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Data Page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5591176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Table</a:t>
            </a:r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3359151" y="2205039"/>
            <a:ext cx="1223963" cy="287337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solidFill>
                  <a:prstClr val="black"/>
                </a:solidFill>
                <a:ea typeface="맑은 고딕" panose="020B0503020000020004" pitchFamily="50" charset="-127"/>
              </a:rPr>
              <a:t>Page Directory</a:t>
            </a:r>
          </a:p>
        </p:txBody>
      </p:sp>
      <p:cxnSp>
        <p:nvCxnSpPr>
          <p:cNvPr id="63" name="AutoShape 61"/>
          <p:cNvCxnSpPr>
            <a:cxnSpLocks noChangeShapeType="1"/>
            <a:stCxn id="6" idx="1"/>
            <a:endCxn id="24" idx="1"/>
          </p:cNvCxnSpPr>
          <p:nvPr/>
        </p:nvCxnSpPr>
        <p:spPr bwMode="auto">
          <a:xfrm rot="10800000" flipH="1" flipV="1">
            <a:off x="2855914" y="1700214"/>
            <a:ext cx="503237" cy="2700337"/>
          </a:xfrm>
          <a:prstGeom prst="bentConnector3">
            <a:avLst>
              <a:gd name="adj1" fmla="val -4542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4" name="AutoShape 62"/>
          <p:cNvCxnSpPr>
            <a:cxnSpLocks noChangeShapeType="1"/>
            <a:stCxn id="7" idx="2"/>
          </p:cNvCxnSpPr>
          <p:nvPr/>
        </p:nvCxnSpPr>
        <p:spPr bwMode="auto">
          <a:xfrm flipH="1">
            <a:off x="4727576" y="1916114"/>
            <a:ext cx="1260475" cy="720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63"/>
          <p:cNvCxnSpPr>
            <a:cxnSpLocks noChangeShapeType="1"/>
            <a:endCxn id="38" idx="1"/>
          </p:cNvCxnSpPr>
          <p:nvPr/>
        </p:nvCxnSpPr>
        <p:spPr bwMode="auto">
          <a:xfrm rot="16200000" flipH="1">
            <a:off x="4385469" y="2978944"/>
            <a:ext cx="1547812" cy="863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6" name="AutoShape 64"/>
          <p:cNvCxnSpPr>
            <a:cxnSpLocks noChangeShapeType="1"/>
            <a:stCxn id="8" idx="2"/>
          </p:cNvCxnSpPr>
          <p:nvPr/>
        </p:nvCxnSpPr>
        <p:spPr bwMode="auto">
          <a:xfrm flipH="1">
            <a:off x="7319964" y="1916114"/>
            <a:ext cx="757237" cy="8651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AutoShape 65"/>
          <p:cNvCxnSpPr>
            <a:cxnSpLocks noChangeShapeType="1"/>
            <a:endCxn id="51" idx="1"/>
          </p:cNvCxnSpPr>
          <p:nvPr/>
        </p:nvCxnSpPr>
        <p:spPr bwMode="auto">
          <a:xfrm rot="16200000" flipH="1">
            <a:off x="7194551" y="2906713"/>
            <a:ext cx="755650" cy="50482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8" name="AutoShape 66"/>
          <p:cNvCxnSpPr>
            <a:cxnSpLocks noChangeShapeType="1"/>
            <a:stCxn id="24" idx="3"/>
            <a:endCxn id="44" idx="1"/>
          </p:cNvCxnSpPr>
          <p:nvPr/>
        </p:nvCxnSpPr>
        <p:spPr bwMode="auto">
          <a:xfrm>
            <a:off x="4583113" y="4400550"/>
            <a:ext cx="1008062" cy="1081088"/>
          </a:xfrm>
          <a:prstGeom prst="bentConnector3">
            <a:avLst>
              <a:gd name="adj1" fmla="val 4992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9" name="AutoShape 67"/>
          <p:cNvCxnSpPr>
            <a:cxnSpLocks noChangeShapeType="1"/>
            <a:stCxn id="38" idx="3"/>
            <a:endCxn id="59" idx="1"/>
          </p:cNvCxnSpPr>
          <p:nvPr/>
        </p:nvCxnSpPr>
        <p:spPr bwMode="auto">
          <a:xfrm>
            <a:off x="6815138" y="4184650"/>
            <a:ext cx="1009650" cy="1296988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2638425" y="2565400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4872038" y="2565400"/>
            <a:ext cx="647700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1023</a:t>
            </a:r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2711450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943475" y="5589588"/>
            <a:ext cx="649288" cy="215900"/>
          </a:xfrm>
          <a:prstGeom prst="rect">
            <a:avLst/>
          </a:prstGeom>
          <a:solidFill>
            <a:srgbClr val="FFFFFF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3359151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5" name="Rectangle 73"/>
          <p:cNvSpPr>
            <a:spLocks noChangeArrowheads="1"/>
          </p:cNvSpPr>
          <p:nvPr/>
        </p:nvSpPr>
        <p:spPr bwMode="auto">
          <a:xfrm>
            <a:off x="5591176" y="5805488"/>
            <a:ext cx="1223963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1K entries</a:t>
            </a:r>
          </a:p>
        </p:txBody>
      </p:sp>
      <p:sp>
        <p:nvSpPr>
          <p:cNvPr id="76" name="Rectangle 74"/>
          <p:cNvSpPr>
            <a:spLocks noChangeArrowheads="1"/>
          </p:cNvSpPr>
          <p:nvPr/>
        </p:nvSpPr>
        <p:spPr bwMode="auto">
          <a:xfrm>
            <a:off x="7824788" y="5805488"/>
            <a:ext cx="1223962" cy="215900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>
                <a:solidFill>
                  <a:prstClr val="black"/>
                </a:solidFill>
                <a:ea typeface="맑은 고딕" panose="020B0503020000020004" pitchFamily="50" charset="-127"/>
              </a:rPr>
              <a:t>4K data</a:t>
            </a:r>
          </a:p>
        </p:txBody>
      </p:sp>
    </p:spTree>
    <p:extLst>
      <p:ext uri="{BB962C8B-B14F-4D97-AF65-F5344CB8AC3E}">
        <p14:creationId xmlns:p14="http://schemas.microsoft.com/office/powerpoint/2010/main" val="61223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Table Management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기존 </a:t>
            </a:r>
            <a:r>
              <a:rPr lang="en-US" altLang="ko-KR" sz="2200" dirty="0"/>
              <a:t>Page Table</a:t>
            </a:r>
            <a:r>
              <a:rPr lang="ko-KR" altLang="en-US" sz="2200" dirty="0"/>
              <a:t>에 필요한 정보 추가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주로 </a:t>
            </a:r>
            <a:r>
              <a:rPr lang="en-US" altLang="ko-KR" sz="1800"/>
              <a:t>Page fault</a:t>
            </a:r>
            <a:r>
              <a:rPr lang="ko-KR" altLang="en-US" sz="1800"/>
              <a:t> </a:t>
            </a:r>
            <a:r>
              <a:rPr lang="en-US" altLang="ko-KR" sz="1800"/>
              <a:t>handling</a:t>
            </a:r>
            <a:r>
              <a:rPr lang="ko-KR" altLang="en-US" sz="1800"/>
              <a:t>을 위한 정보를 추가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200"/>
              <a:t>Page Fault handler </a:t>
            </a:r>
            <a:r>
              <a:rPr lang="ko-KR" altLang="en-US" sz="2200"/>
              <a:t>구현</a:t>
            </a:r>
            <a:r>
              <a:rPr lang="en-US" altLang="ko-KR" sz="220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5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17C80DC-620B-4ECC-B321-FB792581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Supplemental Page Table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2673C-D679-4FB7-B3F8-AC4B1998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/>
              <a:t>Since the given page table in pintos has limitations, we need to supplement the page table with additional data about each page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You can exploit the functions in userprog/pagedir.c to implement supplemental page table</a:t>
            </a:r>
          </a:p>
          <a:p>
            <a:pPr>
              <a:lnSpc>
                <a:spcPct val="100000"/>
              </a:lnSpc>
            </a:pPr>
            <a:r>
              <a:rPr lang="en-US" altLang="ko-KR"/>
              <a:t>Page table entry format (flags are defined in threads/pte.h)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48C22B-3F84-4465-B3D9-33CC9CA58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871330-A94C-4373-BB9A-9E2AE2D62F07}"/>
              </a:ext>
            </a:extLst>
          </p:cNvPr>
          <p:cNvGrpSpPr/>
          <p:nvPr/>
        </p:nvGrpSpPr>
        <p:grpSpPr>
          <a:xfrm>
            <a:off x="1002388" y="2792057"/>
            <a:ext cx="9844234" cy="1150296"/>
            <a:chOff x="970304" y="3337485"/>
            <a:chExt cx="9844234" cy="11502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777EC-D078-481A-84CD-F74DC288F961}"/>
                </a:ext>
              </a:extLst>
            </p:cNvPr>
            <p:cNvSpPr/>
            <p:nvPr/>
          </p:nvSpPr>
          <p:spPr>
            <a:xfrm>
              <a:off x="1189273" y="3733802"/>
              <a:ext cx="9625265" cy="75397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401D5-6833-4EE7-9069-478F1836A5C2}"/>
                </a:ext>
              </a:extLst>
            </p:cNvPr>
            <p:cNvSpPr/>
            <p:nvPr/>
          </p:nvSpPr>
          <p:spPr>
            <a:xfrm>
              <a:off x="1189274" y="3733802"/>
              <a:ext cx="4892842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Physical Address(20 bits)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DA8761-F05A-489C-AB5E-43F3BBFB9B97}"/>
                </a:ext>
              </a:extLst>
            </p:cNvPr>
            <p:cNvSpPr/>
            <p:nvPr/>
          </p:nvSpPr>
          <p:spPr>
            <a:xfrm>
              <a:off x="6082116" y="3733802"/>
              <a:ext cx="1042737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AVL</a:t>
              </a:r>
            </a:p>
            <a:p>
              <a:pPr algn="ctr"/>
              <a:r>
                <a:rPr lang="en-US" altLang="ko-KR" sz="1400"/>
                <a:t>(not used)</a:t>
              </a:r>
              <a:endParaRPr lang="ko-KR" altLang="en-US" sz="14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4922BD-F59B-4F15-919C-4AA5587EE91F}"/>
                </a:ext>
              </a:extLst>
            </p:cNvPr>
            <p:cNvSpPr/>
            <p:nvPr/>
          </p:nvSpPr>
          <p:spPr>
            <a:xfrm>
              <a:off x="7878834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4FC81-06DD-4925-B659-6EEBF8988CFA}"/>
                </a:ext>
              </a:extLst>
            </p:cNvPr>
            <p:cNvSpPr/>
            <p:nvPr/>
          </p:nvSpPr>
          <p:spPr>
            <a:xfrm>
              <a:off x="8328013" y="3733801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C7F061-304D-4F03-80AC-C35AF2D6ACAC}"/>
                </a:ext>
              </a:extLst>
            </p:cNvPr>
            <p:cNvSpPr/>
            <p:nvPr/>
          </p:nvSpPr>
          <p:spPr>
            <a:xfrm>
              <a:off x="9467001" y="3733802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</a:t>
              </a: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EBA2C29-9597-4D13-B9D7-C47B2F305469}"/>
                </a:ext>
              </a:extLst>
            </p:cNvPr>
            <p:cNvSpPr/>
            <p:nvPr/>
          </p:nvSpPr>
          <p:spPr>
            <a:xfrm>
              <a:off x="9916180" y="3733800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975558-8468-44E0-8A71-97FA5830EB56}"/>
                </a:ext>
              </a:extLst>
            </p:cNvPr>
            <p:cNvSpPr/>
            <p:nvPr/>
          </p:nvSpPr>
          <p:spPr>
            <a:xfrm>
              <a:off x="10365359" y="3733798"/>
              <a:ext cx="449179" cy="7539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</a:t>
              </a:r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1F366-8525-45C0-96C6-A1CFEFEE5AFF}"/>
                </a:ext>
              </a:extLst>
            </p:cNvPr>
            <p:cNvSpPr txBox="1"/>
            <p:nvPr/>
          </p:nvSpPr>
          <p:spPr>
            <a:xfrm>
              <a:off x="970304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31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21082B-D1F7-4021-A7C4-C174FC5A7857}"/>
                </a:ext>
              </a:extLst>
            </p:cNvPr>
            <p:cNvSpPr txBox="1"/>
            <p:nvPr/>
          </p:nvSpPr>
          <p:spPr>
            <a:xfrm>
              <a:off x="5662376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0BD29B-126F-4DE8-9A85-7060C40F3A4D}"/>
                </a:ext>
              </a:extLst>
            </p:cNvPr>
            <p:cNvSpPr txBox="1"/>
            <p:nvPr/>
          </p:nvSpPr>
          <p:spPr>
            <a:xfrm>
              <a:off x="6037051" y="33374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11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D752C-FC2C-4C49-93AF-8DC241DE6198}"/>
                </a:ext>
              </a:extLst>
            </p:cNvPr>
            <p:cNvSpPr txBox="1"/>
            <p:nvPr/>
          </p:nvSpPr>
          <p:spPr>
            <a:xfrm>
              <a:off x="6849353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9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FD0C-4125-49CE-9448-307EB8B3EB90}"/>
                </a:ext>
              </a:extLst>
            </p:cNvPr>
            <p:cNvSpPr txBox="1"/>
            <p:nvPr/>
          </p:nvSpPr>
          <p:spPr>
            <a:xfrm>
              <a:off x="7947771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6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921BD-FC77-4A67-8CA9-1F5C1D09E26A}"/>
                </a:ext>
              </a:extLst>
            </p:cNvPr>
            <p:cNvSpPr txBox="1"/>
            <p:nvPr/>
          </p:nvSpPr>
          <p:spPr>
            <a:xfrm>
              <a:off x="8396950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DDE2B7-F537-4BBF-B6DD-49931B6FD991}"/>
                </a:ext>
              </a:extLst>
            </p:cNvPr>
            <p:cNvSpPr txBox="1"/>
            <p:nvPr/>
          </p:nvSpPr>
          <p:spPr>
            <a:xfrm>
              <a:off x="9986008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7A2231-F998-4AA3-A8F1-B40A89E0387A}"/>
                </a:ext>
              </a:extLst>
            </p:cNvPr>
            <p:cNvSpPr txBox="1"/>
            <p:nvPr/>
          </p:nvSpPr>
          <p:spPr>
            <a:xfrm>
              <a:off x="952446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4535B-8BFB-4818-92E9-0DD215E2AFE1}"/>
                </a:ext>
              </a:extLst>
            </p:cNvPr>
            <p:cNvSpPr txBox="1"/>
            <p:nvPr/>
          </p:nvSpPr>
          <p:spPr>
            <a:xfrm>
              <a:off x="10434296" y="33374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9000C4B-49AE-4526-B471-C4194D9DE5CA}"/>
              </a:ext>
            </a:extLst>
          </p:cNvPr>
          <p:cNvGraphicFramePr>
            <a:graphicFrameLocks noGrp="1"/>
          </p:cNvGraphicFramePr>
          <p:nvPr/>
        </p:nvGraphicFramePr>
        <p:xfrm>
          <a:off x="6236576" y="4135552"/>
          <a:ext cx="463205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56">
                  <a:extLst>
                    <a:ext uri="{9D8B030D-6E8A-4147-A177-3AD203B41FA5}">
                      <a16:colId xmlns:a16="http://schemas.microsoft.com/office/drawing/2014/main" val="2765086963"/>
                    </a:ext>
                  </a:extLst>
                </a:gridCol>
                <a:gridCol w="3243896">
                  <a:extLst>
                    <a:ext uri="{9D8B030D-6E8A-4147-A177-3AD203B41FA5}">
                      <a16:colId xmlns:a16="http://schemas.microsoft.com/office/drawing/2014/main" val="2630983060"/>
                    </a:ext>
                  </a:extLst>
                </a:gridCol>
              </a:tblGrid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PTE_P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present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979701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PTE_W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read(0)/write(1)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76117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PTE_U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kernel(0)/user(1)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79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accessed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9315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PTE_D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dirty bit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39312"/>
                  </a:ext>
                </a:extLst>
              </a:tr>
              <a:tr h="281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PTE_AVL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not used in pintos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0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en-US" altLang="ko-KR"/>
              <a:t>Fault Handler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200" dirty="0" err="1"/>
              <a:t>userprog</a:t>
            </a:r>
            <a:r>
              <a:rPr lang="en-US" altLang="ko-KR" sz="2200" dirty="0"/>
              <a:t>/</a:t>
            </a:r>
            <a:r>
              <a:rPr lang="en-US" altLang="ko-KR" sz="2200" dirty="0" err="1"/>
              <a:t>exception.c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Page Fault situation 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page from a file or swap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Access is invalid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page is unmapped, that is, if there</a:t>
            </a:r>
            <a:r>
              <a:rPr lang="en-US" altLang="ko-KR" sz="1800" dirty="0">
                <a:latin typeface="Arial" charset="0"/>
              </a:rPr>
              <a:t>’</a:t>
            </a:r>
            <a:r>
              <a:rPr lang="en-US" altLang="ko-KR" sz="1800" dirty="0"/>
              <a:t>s </a:t>
            </a:r>
            <a:r>
              <a:rPr lang="en-US" altLang="ko-KR" sz="1800"/>
              <a:t>no data where the page is referenced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If the access is an attempt to write to a read-only </a:t>
            </a:r>
            <a:r>
              <a:rPr lang="en-US" altLang="ko-KR" sz="1800"/>
              <a:t>page (unprivileged access)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200" dirty="0"/>
              <a:t>CR2 : register storing faulted address</a:t>
            </a:r>
          </a:p>
          <a:p>
            <a:pPr>
              <a:lnSpc>
                <a:spcPct val="100000"/>
              </a:lnSpc>
            </a:pPr>
            <a:r>
              <a:rPr lang="en-US" altLang="ko-KR" sz="2200" dirty="0"/>
              <a:t>Some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variables in </a:t>
            </a:r>
            <a:r>
              <a:rPr lang="en-US" altLang="ko-KR" sz="2200" dirty="0" err="1"/>
              <a:t>page_fault</a:t>
            </a:r>
            <a:r>
              <a:rPr lang="en-US" altLang="ko-KR" sz="2200" dirty="0"/>
              <a:t>() will help you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not_present</a:t>
            </a:r>
            <a:r>
              <a:rPr lang="en-US" altLang="ko-KR" sz="1800" dirty="0"/>
              <a:t>; // not present in memory or rights violation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write; // write or read fault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bool</a:t>
            </a:r>
            <a:r>
              <a:rPr lang="en-US" altLang="ko-KR" sz="1800" dirty="0"/>
              <a:t> user; // fault from user or kernel space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B0F3-92B3-4490-BD3F-F9C92A1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49" y="1112520"/>
            <a:ext cx="6513945" cy="15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25865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1973</Words>
  <Application>Microsoft Office PowerPoint</Application>
  <PresentationFormat>와이드스크린</PresentationFormat>
  <Paragraphs>386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Tahoma</vt:lpstr>
      <vt:lpstr>Wingdings</vt:lpstr>
      <vt:lpstr>1. Cover</vt:lpstr>
      <vt:lpstr>2. Body</vt:lpstr>
      <vt:lpstr>3. Blank</vt:lpstr>
      <vt:lpstr>Project #4: Virtual Memory</vt:lpstr>
      <vt:lpstr>Overview</vt:lpstr>
      <vt:lpstr>Overview</vt:lpstr>
      <vt:lpstr>Project Requirement</vt:lpstr>
      <vt:lpstr>Virtual Memory Overview</vt:lpstr>
      <vt:lpstr>Page Table </vt:lpstr>
      <vt:lpstr>Page Table Management</vt:lpstr>
      <vt:lpstr>Supplemental Page Table</vt:lpstr>
      <vt:lpstr>Page Fault Handler</vt:lpstr>
      <vt:lpstr>Page Fault Handler</vt:lpstr>
      <vt:lpstr>Page Fault Handler: page_fault()</vt:lpstr>
      <vt:lpstr>Page Fault Handler: handle_mm_fault()</vt:lpstr>
      <vt:lpstr>Paging to and from (swap) disk</vt:lpstr>
      <vt:lpstr>Stack Growth</vt:lpstr>
      <vt:lpstr>Stack Growth (Example 1)</vt:lpstr>
      <vt:lpstr>Stack Growth (Example 2)</vt:lpstr>
      <vt:lpstr>Reference</vt:lpstr>
      <vt:lpstr>Evaluation</vt:lpstr>
      <vt:lpstr>Evaluation</vt:lpstr>
      <vt:lpstr>Documentation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강 현구</cp:lastModifiedBy>
  <cp:revision>1532</cp:revision>
  <cp:lastPrinted>2018-09-20T18:51:01Z</cp:lastPrinted>
  <dcterms:created xsi:type="dcterms:W3CDTF">2018-08-21T08:38:57Z</dcterms:created>
  <dcterms:modified xsi:type="dcterms:W3CDTF">2020-11-13T13:33:35Z</dcterms:modified>
</cp:coreProperties>
</file>