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90" r:id="rId17"/>
    <p:sldId id="291" r:id="rId18"/>
    <p:sldId id="292" r:id="rId19"/>
    <p:sldId id="293" r:id="rId20"/>
    <p:sldId id="288" r:id="rId21"/>
    <p:sldId id="295" r:id="rId22"/>
    <p:sldId id="296" r:id="rId23"/>
    <p:sldId id="289" r:id="rId24"/>
    <p:sldId id="275" r:id="rId25"/>
    <p:sldId id="294" r:id="rId26"/>
    <p:sldId id="276"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90847" autoAdjust="0"/>
  </p:normalViewPr>
  <p:slideViewPr>
    <p:cSldViewPr snapToGrid="0">
      <p:cViewPr varScale="1">
        <p:scale>
          <a:sx n="87" d="100"/>
          <a:sy n="87" d="100"/>
        </p:scale>
        <p:origin x="9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t>23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EB1EC-7644-46B1-B043-E77E363DD1BF}" type="datetime5">
              <a:rPr lang="en-US" smtClean="0"/>
              <a:t>4-Jun-25</a:t>
            </a:fld>
            <a:endParaRPr lang="en-IN"/>
          </a:p>
        </p:txBody>
      </p:sp>
      <p:sp>
        <p:nvSpPr>
          <p:cNvPr id="3" name="Footer Placeholder 2"/>
          <p:cNvSpPr>
            <a:spLocks noGrp="1"/>
          </p:cNvSpPr>
          <p:nvPr>
            <p:ph type="ftr" sz="quarter" idx="11"/>
          </p:nvPr>
        </p:nvSpPr>
        <p:spPr/>
        <p:txBody>
          <a:bodyPr/>
          <a:lstStyle/>
          <a:p>
            <a:r>
              <a:rPr lang="en-IN"/>
              <a:t>20CS8504 - PROJECT WORK</a:t>
            </a:r>
          </a:p>
        </p:txBody>
      </p:sp>
      <p:sp>
        <p:nvSpPr>
          <p:cNvPr id="4" name="Slide Number Placeholder 3"/>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24307-004F-4D63-97B7-8D6DE685304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4-Jun-25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4-Jun-25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4-Jun-25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4-Jun-25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z="1100" dirty="0"/>
              <a:t>20CS6202 - DESIGN PROJECT 2</a:t>
            </a:r>
          </a:p>
        </p:txBody>
      </p:sp>
      <p:sp>
        <p:nvSpPr>
          <p:cNvPr id="4" name="Slide Number Placeholder 3"/>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p:cNvPicPr>
            <a:picLocks noChangeAspect="1"/>
          </p:cNvPicPr>
          <p:nvPr/>
        </p:nvPicPr>
        <p:blipFill>
          <a:blip r:embed="rId3"/>
          <a:stretch>
            <a:fillRect/>
          </a:stretch>
        </p:blipFill>
        <p:spPr>
          <a:xfrm>
            <a:off x="466690" y="310700"/>
            <a:ext cx="1218593" cy="1187673"/>
          </a:xfrm>
          <a:prstGeom prst="rect">
            <a:avLst/>
          </a:prstGeom>
        </p:spPr>
      </p:pic>
      <p:sp>
        <p:nvSpPr>
          <p:cNvPr id="7" name="TextBox 6"/>
          <p:cNvSpPr txBox="1"/>
          <p:nvPr/>
        </p:nvSpPr>
        <p:spPr>
          <a:xfrm>
            <a:off x="1828800" y="2119233"/>
            <a:ext cx="8646160" cy="1200329"/>
          </a:xfrm>
          <a:prstGeom prst="rect">
            <a:avLst/>
          </a:prstGeom>
          <a:noFill/>
        </p:spPr>
        <p:txBody>
          <a:bodyPr wrap="square" rtlCol="0">
            <a:spAutoFit/>
          </a:bodyPr>
          <a:lstStyle/>
          <a:p>
            <a:pPr algn="ctr"/>
            <a:r>
              <a:rPr lang="en-US" sz="3600" b="0" i="0" dirty="0">
                <a:solidFill>
                  <a:srgbClr val="0D0D0D"/>
                </a:solidFill>
                <a:effectLst/>
                <a:latin typeface="Arial Narrow" panose="020B0606020202030204" pitchFamily="34" charset="0"/>
              </a:rPr>
              <a:t>Assistant of Business Analytics and Content Provider for Improvement</a:t>
            </a:r>
            <a:endParaRPr lang="en-US" sz="3600" b="1" dirty="0">
              <a:latin typeface="Arial Narrow" panose="020B0606020202030204" pitchFamily="34" charset="0"/>
              <a:cs typeface="Times New Roman" panose="02020603050405020304" pitchFamily="18" charset="0"/>
            </a:endParaRPr>
          </a:p>
        </p:txBody>
      </p:sp>
      <p:sp>
        <p:nvSpPr>
          <p:cNvPr id="9" name="TextBox 8"/>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a:latin typeface="Arial Narrow" panose="020B0606020202030204" pitchFamily="34" charset="0"/>
                <a:cs typeface="Arial" panose="020B0604020202020204" pitchFamily="34" charset="0"/>
              </a:rPr>
              <a:t>Ms. V .Sowmiya, M.E., </a:t>
            </a:r>
          </a:p>
        </p:txBody>
      </p:sp>
      <p:sp>
        <p:nvSpPr>
          <p:cNvPr id="10" name="TextBox 9"/>
          <p:cNvSpPr txBox="1"/>
          <p:nvPr/>
        </p:nvSpPr>
        <p:spPr>
          <a:xfrm>
            <a:off x="7052176" y="3550845"/>
            <a:ext cx="4822804" cy="209288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a:latin typeface="Arial Narrow" panose="020B0606020202030204" pitchFamily="34" charset="0"/>
                <a:cs typeface="Arial" panose="020B0604020202020204" pitchFamily="34" charset="0"/>
              </a:rPr>
              <a:t>Seralathan S (811722104136)</a:t>
            </a:r>
          </a:p>
          <a:p>
            <a:r>
              <a:rPr lang="en-IN" sz="2600" dirty="0">
                <a:latin typeface="Arial Narrow" panose="020B0606020202030204" pitchFamily="34" charset="0"/>
                <a:cs typeface="Arial" panose="020B0604020202020204" pitchFamily="34" charset="0"/>
              </a:rPr>
              <a:t>Uma Maheswari M (811722104171)</a:t>
            </a:r>
          </a:p>
          <a:p>
            <a:r>
              <a:rPr lang="en-IN" sz="2600" dirty="0">
                <a:latin typeface="Arial Narrow" panose="020B0606020202030204" pitchFamily="34" charset="0"/>
                <a:cs typeface="Arial" panose="020B0604020202020204" pitchFamily="34" charset="0"/>
              </a:rPr>
              <a:t>Vasan S (811722104177)</a:t>
            </a:r>
          </a:p>
          <a:p>
            <a:endParaRPr lang="en-IN" sz="2600" dirty="0">
              <a:latin typeface="Arial Narrow" panose="020B0606020202030204" pitchFamily="34" charset="0"/>
              <a:cs typeface="Arial" panose="020B0604020202020204" pitchFamily="34" charset="0"/>
            </a:endParaRPr>
          </a:p>
        </p:txBody>
      </p:sp>
      <p:sp>
        <p:nvSpPr>
          <p:cNvPr id="13" name="TextBox 12"/>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55213"/>
            <a:ext cx="10058400" cy="1450757"/>
          </a:xfrm>
        </p:spPr>
        <p:txBody>
          <a:bodyPr anchor="ctr" anchorCtr="0">
            <a:normAutofit fontScale="90000"/>
          </a:bodyPr>
          <a:lstStyle/>
          <a:p>
            <a:pPr algn="ctr"/>
            <a:r>
              <a:rPr lang="en-IN" sz="4400" b="1" dirty="0">
                <a:latin typeface="Arial Narrow" panose="020B0606020202030204" pitchFamily="34" charset="0"/>
              </a:rPr>
              <a:t>MODULE 1 : </a:t>
            </a:r>
            <a:r>
              <a:rPr lang="en-IN" sz="4900" b="1" i="0" dirty="0">
                <a:solidFill>
                  <a:srgbClr val="0D0D0D"/>
                </a:solidFill>
                <a:effectLst/>
                <a:latin typeface="Arial Narrow" panose="020B0606020202030204" pitchFamily="34" charset="0"/>
              </a:rPr>
              <a:t>Data Collection and Preparation</a:t>
            </a:r>
            <a:br>
              <a:rPr lang="en-IN" sz="4900" b="1" i="0" dirty="0">
                <a:solidFill>
                  <a:srgbClr val="0D0D0D"/>
                </a:solidFill>
                <a:effectLst/>
                <a:latin typeface="Arial Narrow" panose="020B0606020202030204" pitchFamily="34" charset="0"/>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442193" y="526664"/>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p:cNvSpPr>
            <a:spLocks noGrp="1" noChangeArrowheads="1"/>
          </p:cNvSpPr>
          <p:nvPr>
            <p:ph idx="1"/>
          </p:nvPr>
        </p:nvSpPr>
        <p:spPr bwMode="auto">
          <a:xfrm>
            <a:off x="733306" y="1945109"/>
            <a:ext cx="10982114" cy="477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spcAft>
                <a:spcPts val="1200"/>
              </a:spcAft>
              <a:buFont typeface="Wingdings" panose="05000000000000000000" pitchFamily="2" charset="2"/>
              <a:buChar char="Ø"/>
            </a:pPr>
            <a:r>
              <a:rPr lang="en-IN" sz="2400" b="0" i="0" dirty="0">
                <a:solidFill>
                  <a:srgbClr val="0D0D0D"/>
                </a:solidFill>
                <a:effectLst/>
                <a:latin typeface="Arial Narrow" panose="020B0606020202030204" pitchFamily="34" charset="0"/>
              </a:rPr>
              <a:t>Collects POS retail data in CSV format (fields like Date, Product, Sales, Region, </a:t>
            </a:r>
          </a:p>
          <a:p>
            <a:pPr marL="0" indent="0" algn="l">
              <a:spcAft>
                <a:spcPts val="1200"/>
              </a:spcAft>
              <a:buNone/>
            </a:pPr>
            <a:r>
              <a:rPr lang="en-IN" sz="2400" dirty="0">
                <a:solidFill>
                  <a:srgbClr val="0D0D0D"/>
                </a:solidFill>
                <a:latin typeface="Arial Narrow" panose="020B0606020202030204" pitchFamily="34" charset="0"/>
              </a:rPr>
              <a:t>    </a:t>
            </a:r>
            <a:r>
              <a:rPr lang="en-IN" sz="2400" b="0" i="0" dirty="0">
                <a:solidFill>
                  <a:srgbClr val="0D0D0D"/>
                </a:solidFill>
                <a:effectLst/>
                <a:latin typeface="Arial Narrow" panose="020B0606020202030204" pitchFamily="34" charset="0"/>
              </a:rPr>
              <a:t>Customer Age).</a:t>
            </a:r>
          </a:p>
          <a:p>
            <a:pPr algn="l">
              <a:spcAft>
                <a:spcPts val="1200"/>
              </a:spcAft>
              <a:buFont typeface="Wingdings" panose="05000000000000000000" pitchFamily="2" charset="2"/>
              <a:buChar char="Ø"/>
            </a:pPr>
            <a:r>
              <a:rPr lang="en-IN" sz="2400" b="0" i="0" dirty="0">
                <a:solidFill>
                  <a:srgbClr val="0D0D0D"/>
                </a:solidFill>
                <a:effectLst/>
                <a:latin typeface="Arial Narrow" panose="020B0606020202030204" pitchFamily="34" charset="0"/>
              </a:rPr>
              <a:t>Validates structure, converts date formats, handles missing values.</a:t>
            </a:r>
          </a:p>
          <a:p>
            <a:pPr algn="l">
              <a:spcAft>
                <a:spcPts val="1200"/>
              </a:spcAft>
              <a:buFont typeface="Wingdings" panose="05000000000000000000" pitchFamily="2" charset="2"/>
              <a:buChar char="Ø"/>
            </a:pPr>
            <a:r>
              <a:rPr lang="en-IN" sz="2400" b="0" i="0" dirty="0">
                <a:solidFill>
                  <a:srgbClr val="0D0D0D"/>
                </a:solidFill>
                <a:effectLst/>
                <a:latin typeface="Arial Narrow" panose="020B0606020202030204" pitchFamily="34" charset="0"/>
              </a:rPr>
              <a:t>Generates HTML previews for user verification.</a:t>
            </a:r>
          </a:p>
          <a:p>
            <a:pPr algn="l">
              <a:spcAft>
                <a:spcPts val="1200"/>
              </a:spcAft>
              <a:buFont typeface="Wingdings" panose="05000000000000000000" pitchFamily="2" charset="2"/>
              <a:buChar char="Ø"/>
            </a:pPr>
            <a:r>
              <a:rPr lang="en-IN" sz="2400" b="0" i="0" dirty="0">
                <a:solidFill>
                  <a:srgbClr val="0D0D0D"/>
                </a:solidFill>
                <a:effectLst/>
                <a:latin typeface="Arial Narrow" panose="020B0606020202030204" pitchFamily="34" charset="0"/>
              </a:rPr>
              <a:t>Provides error feedback for invalid files.</a:t>
            </a:r>
          </a:p>
          <a:p>
            <a:pPr algn="l">
              <a:spcAft>
                <a:spcPts val="1200"/>
              </a:spcAft>
              <a:buFont typeface="Wingdings" panose="05000000000000000000" pitchFamily="2" charset="2"/>
              <a:buChar char="Ø"/>
            </a:pPr>
            <a:r>
              <a:rPr lang="en-IN" sz="2400" b="0" i="0" dirty="0">
                <a:solidFill>
                  <a:srgbClr val="0D0D0D"/>
                </a:solidFill>
                <a:effectLst/>
                <a:latin typeface="Arial Narrow" panose="020B0606020202030204" pitchFamily="34" charset="0"/>
              </a:rPr>
              <a:t>Can be extended with outlier detection, real-time anomaly alerts, and GDPR compliance.</a:t>
            </a:r>
          </a:p>
          <a:p>
            <a:pPr algn="just">
              <a:buClr>
                <a:schemeClr val="tx1"/>
              </a:buClr>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19" y="785042"/>
            <a:ext cx="10058400" cy="1450757"/>
          </a:xfrm>
        </p:spPr>
        <p:txBody>
          <a:bodyPr anchor="ctr" anchorCtr="0">
            <a:normAutofit/>
          </a:bodyPr>
          <a:lstStyle/>
          <a:p>
            <a:pPr algn="ctr"/>
            <a:r>
              <a:rPr lang="en-IN" sz="4400" b="1" dirty="0">
                <a:latin typeface="Arial Narrow" panose="020B0606020202030204" pitchFamily="34" charset="0"/>
              </a:rPr>
              <a:t>MODULE 2 : </a:t>
            </a:r>
            <a:r>
              <a:rPr lang="en-IN" sz="4400" b="1" i="0" dirty="0">
                <a:solidFill>
                  <a:srgbClr val="0D0D0D"/>
                </a:solidFill>
                <a:effectLst/>
                <a:latin typeface="Arial Narrow" panose="020B0606020202030204" pitchFamily="34" charset="0"/>
              </a:rPr>
              <a:t>Column Mapping</a:t>
            </a:r>
            <a:br>
              <a:rPr lang="en-IN" sz="1600" b="1"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p:cNvSpPr>
            <a:spLocks noGrp="1" noChangeArrowheads="1"/>
          </p:cNvSpPr>
          <p:nvPr>
            <p:ph idx="1"/>
          </p:nvPr>
        </p:nvSpPr>
        <p:spPr bwMode="auto">
          <a:xfrm>
            <a:off x="871405" y="1929657"/>
            <a:ext cx="9965089" cy="465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spcAft>
                <a:spcPts val="1200"/>
              </a:spcAft>
              <a:buFont typeface="Wingdings" panose="05000000000000000000" pitchFamily="2" charset="2"/>
              <a:buChar char="Ø"/>
            </a:pPr>
            <a:r>
              <a:rPr lang="en-US" sz="2400" b="0" i="0" dirty="0">
                <a:solidFill>
                  <a:srgbClr val="0D0D0D"/>
                </a:solidFill>
                <a:effectLst/>
                <a:latin typeface="Arial Narrow" panose="020B0606020202030204" pitchFamily="34" charset="0"/>
              </a:rPr>
              <a:t>Automatically detects and maps dataset columns to business terms </a:t>
            </a:r>
          </a:p>
          <a:p>
            <a:pPr marL="0" indent="0" algn="l">
              <a:spcAft>
                <a:spcPts val="1200"/>
              </a:spcAft>
              <a:buNone/>
            </a:pPr>
            <a:r>
              <a:rPr lang="en-US" sz="2400" b="0" i="0" dirty="0">
                <a:solidFill>
                  <a:srgbClr val="0D0D0D"/>
                </a:solidFill>
                <a:effectLst/>
                <a:latin typeface="Arial Narrow" panose="020B0606020202030204" pitchFamily="34" charset="0"/>
              </a:rPr>
              <a:t>   (e.g., date,  product, sales).</a:t>
            </a:r>
          </a:p>
          <a:p>
            <a:pPr algn="l">
              <a:spcAft>
                <a:spcPts val="1200"/>
              </a:spcAft>
              <a:buFont typeface="Wingdings" panose="05000000000000000000" pitchFamily="2" charset="2"/>
              <a:buChar char="Ø"/>
            </a:pPr>
            <a:r>
              <a:rPr lang="en-US" sz="2400" b="0" i="0" dirty="0">
                <a:solidFill>
                  <a:srgbClr val="0D0D0D"/>
                </a:solidFill>
                <a:effectLst/>
                <a:latin typeface="Arial Narrow" panose="020B0606020202030204" pitchFamily="34" charset="0"/>
              </a:rPr>
              <a:t>Does not depend on exact column names (e.g., maps both "order_date" </a:t>
            </a:r>
          </a:p>
          <a:p>
            <a:pPr marL="0" indent="0" algn="l">
              <a:spcAft>
                <a:spcPts val="1200"/>
              </a:spcAft>
              <a:buNone/>
            </a:pPr>
            <a:r>
              <a:rPr lang="en-US" sz="2400" dirty="0">
                <a:solidFill>
                  <a:srgbClr val="0D0D0D"/>
                </a:solidFill>
                <a:latin typeface="Arial Narrow" panose="020B0606020202030204" pitchFamily="34" charset="0"/>
              </a:rPr>
              <a:t>    </a:t>
            </a:r>
            <a:r>
              <a:rPr lang="en-US" sz="2400" b="0" i="0" dirty="0">
                <a:solidFill>
                  <a:srgbClr val="0D0D0D"/>
                </a:solidFill>
                <a:effectLst/>
                <a:latin typeface="Arial Narrow" panose="020B0606020202030204" pitchFamily="34" charset="0"/>
              </a:rPr>
              <a:t>and "sale_date" to "date").</a:t>
            </a:r>
          </a:p>
          <a:p>
            <a:pPr algn="l">
              <a:spcAft>
                <a:spcPts val="1200"/>
              </a:spcAft>
              <a:buFont typeface="Wingdings" panose="05000000000000000000" pitchFamily="2" charset="2"/>
              <a:buChar char="Ø"/>
            </a:pPr>
            <a:r>
              <a:rPr lang="en-US" sz="2400" b="0" i="0" dirty="0">
                <a:solidFill>
                  <a:srgbClr val="0D0D0D"/>
                </a:solidFill>
                <a:effectLst/>
                <a:latin typeface="Arial Narrow" panose="020B0606020202030204" pitchFamily="34" charset="0"/>
              </a:rPr>
              <a:t>Uses lowercase conversion and keyword matching.</a:t>
            </a:r>
          </a:p>
          <a:p>
            <a:pPr algn="l">
              <a:spcAft>
                <a:spcPts val="1200"/>
              </a:spcAft>
              <a:buFont typeface="Wingdings" panose="05000000000000000000" pitchFamily="2" charset="2"/>
              <a:buChar char="Ø"/>
            </a:pPr>
            <a:r>
              <a:rPr lang="en-IN" sz="2400" b="0" i="0" dirty="0">
                <a:solidFill>
                  <a:srgbClr val="0D0D0D"/>
                </a:solidFill>
                <a:effectLst/>
                <a:latin typeface="Arial Narrow" panose="020B0606020202030204" pitchFamily="34" charset="0"/>
              </a:rPr>
              <a:t>Built using </a:t>
            </a:r>
            <a:r>
              <a:rPr lang="en-US" sz="2400" dirty="0">
                <a:solidFill>
                  <a:srgbClr val="0D0D0D"/>
                </a:solidFill>
                <a:latin typeface="Arial Narrow" panose="020B0606020202030204" pitchFamily="34" charset="0"/>
              </a:rPr>
              <a:t>pandas </a:t>
            </a:r>
            <a:r>
              <a:rPr lang="en-US" sz="2400" b="0" i="0" dirty="0">
                <a:solidFill>
                  <a:srgbClr val="0D0D0D"/>
                </a:solidFill>
                <a:effectLst/>
                <a:latin typeface="Arial Narrow" panose="020B0606020202030204" pitchFamily="34" charset="0"/>
              </a:rPr>
              <a:t>and Python regex for flexibility across datasets.</a:t>
            </a:r>
          </a:p>
          <a:p>
            <a:pPr marL="0" indent="0">
              <a:buNone/>
            </a:pPr>
            <a:br>
              <a:rPr lang="en-US" sz="2400" dirty="0">
                <a:latin typeface="Arial Narrow" panose="020B0606020202030204" pitchFamily="34" charset="0"/>
              </a:rPr>
            </a:br>
            <a:endParaRPr lang="en-US" sz="2800" dirty="0">
              <a:latin typeface="Arial Narrow" panose="020B0606020202030204" pitchFamily="34" charset="0"/>
            </a:endParaRPr>
          </a:p>
        </p:txBody>
      </p:sp>
      <p:sp>
        <p:nvSpPr>
          <p:cNvPr id="5"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879" y="489803"/>
            <a:ext cx="10058400" cy="1450757"/>
          </a:xfrm>
        </p:spPr>
        <p:txBody>
          <a:bodyPr anchor="ctr" anchorCtr="0">
            <a:normAutofit fontScale="90000"/>
          </a:bodyPr>
          <a:lstStyle/>
          <a:p>
            <a:pPr algn="ctr"/>
            <a:r>
              <a:rPr lang="en-IN" sz="4400" b="1" dirty="0">
                <a:latin typeface="Arial Narrow" panose="020B0606020202030204" pitchFamily="34" charset="0"/>
              </a:rPr>
              <a:t>MODULE 3 : </a:t>
            </a:r>
            <a:r>
              <a:rPr lang="en-IN" sz="4400" b="1" i="0" dirty="0">
                <a:solidFill>
                  <a:srgbClr val="0D0D0D"/>
                </a:solidFill>
                <a:effectLst/>
                <a:latin typeface="Arial Narrow" panose="020B0606020202030204" pitchFamily="34" charset="0"/>
              </a:rPr>
              <a:t>Statistical Summary </a:t>
            </a:r>
            <a:br>
              <a:rPr lang="en-IN" sz="4400" b="1" i="0" dirty="0">
                <a:solidFill>
                  <a:srgbClr val="0D0D0D"/>
                </a:solidFill>
                <a:effectLst/>
                <a:latin typeface="Arial Narrow" panose="020B0606020202030204" pitchFamily="34" charset="0"/>
              </a:rPr>
            </a:br>
            <a:r>
              <a:rPr lang="en-IN" sz="4400" b="1" i="0" dirty="0">
                <a:solidFill>
                  <a:srgbClr val="0D0D0D"/>
                </a:solidFill>
                <a:effectLst/>
                <a:latin typeface="Arial Narrow" panose="020B0606020202030204" pitchFamily="34" charset="0"/>
              </a:rPr>
              <a:t>       Generation</a:t>
            </a:r>
            <a:br>
              <a:rPr lang="en-IN" sz="4400" b="1" i="0" dirty="0">
                <a:solidFill>
                  <a:srgbClr val="0D0D0D"/>
                </a:solidFill>
                <a:effectLst/>
                <a:latin typeface="Arial Narrow" panose="020B0606020202030204" pitchFamily="34" charset="0"/>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6481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6470" y="564819"/>
            <a:ext cx="835001" cy="1078748"/>
          </a:xfrm>
          <a:prstGeom prst="rect">
            <a:avLst/>
          </a:prstGeom>
        </p:spPr>
      </p:pic>
      <p:sp>
        <p:nvSpPr>
          <p:cNvPr id="4" name="Footer Placeholder 2"/>
          <p:cNvSpPr>
            <a:spLocks noGrp="1"/>
          </p:cNvSpPr>
          <p:nvPr>
            <p:ph type="ftr" sz="quarter" idx="11"/>
          </p:nvPr>
        </p:nvSpPr>
        <p:spPr>
          <a:xfrm>
            <a:off x="3686185" y="644962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49625"/>
            <a:ext cx="1312025" cy="365125"/>
          </a:xfrm>
        </p:spPr>
        <p:txBody>
          <a:bodyPr/>
          <a:lstStyle/>
          <a:p>
            <a:fld id="{963B2B34-D4BB-400B-9ED9-C7A04F52518B}" type="slidenum">
              <a:rPr lang="en-IN" smtClean="0"/>
              <a:t>12</a:t>
            </a:fld>
            <a:endParaRPr lang="en-IN" dirty="0"/>
          </a:p>
        </p:txBody>
      </p:sp>
      <p:sp>
        <p:nvSpPr>
          <p:cNvPr id="9" name="TextBox 8"/>
          <p:cNvSpPr txBox="1"/>
          <p:nvPr/>
        </p:nvSpPr>
        <p:spPr>
          <a:xfrm>
            <a:off x="871405" y="6493687"/>
            <a:ext cx="2369128" cy="276999"/>
          </a:xfrm>
          <a:prstGeom prst="rect">
            <a:avLst/>
          </a:prstGeom>
          <a:noFill/>
        </p:spPr>
        <p:txBody>
          <a:bodyPr wrap="square" rtlCol="0">
            <a:spAutoFit/>
          </a:bodyPr>
          <a:lstStyle/>
          <a:p>
            <a:r>
              <a:rPr lang="en-IN" sz="1200" dirty="0">
                <a:solidFill>
                  <a:schemeClr val="bg1"/>
                </a:solidFill>
              </a:rPr>
              <a:t>11/06/2025</a:t>
            </a:r>
          </a:p>
        </p:txBody>
      </p:sp>
      <p:sp>
        <p:nvSpPr>
          <p:cNvPr id="10" name="Rectangle 2"/>
          <p:cNvSpPr>
            <a:spLocks noGrp="1" noChangeArrowheads="1"/>
          </p:cNvSpPr>
          <p:nvPr>
            <p:ph idx="1"/>
          </p:nvPr>
        </p:nvSpPr>
        <p:spPr bwMode="auto">
          <a:xfrm>
            <a:off x="707906" y="1932477"/>
            <a:ext cx="10982114" cy="285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spcAft>
                <a:spcPts val="1200"/>
              </a:spcAft>
              <a:buFont typeface="Wingdings" panose="05000000000000000000" pitchFamily="2" charset="2"/>
              <a:buChar char="Ø"/>
            </a:pPr>
            <a:r>
              <a:rPr lang="en-US" sz="2400" b="0" i="0" dirty="0">
                <a:solidFill>
                  <a:srgbClr val="0D0D0D"/>
                </a:solidFill>
                <a:effectLst/>
                <a:latin typeface="Arial Narrow" panose="020B0606020202030204" pitchFamily="34" charset="0"/>
              </a:rPr>
              <a:t>Analyzes data for key metrics: product performance, trends, outliers, and missing data.</a:t>
            </a:r>
          </a:p>
          <a:p>
            <a:pPr algn="l">
              <a:spcAft>
                <a:spcPts val="1200"/>
              </a:spcAft>
              <a:buFont typeface="Wingdings" panose="05000000000000000000" pitchFamily="2" charset="2"/>
              <a:buChar char="Ø"/>
            </a:pPr>
            <a:r>
              <a:rPr lang="en-US" sz="2400" b="0" i="0" dirty="0">
                <a:solidFill>
                  <a:srgbClr val="0D0D0D"/>
                </a:solidFill>
                <a:effectLst/>
                <a:latin typeface="Arial Narrow" panose="020B0606020202030204" pitchFamily="34" charset="0"/>
              </a:rPr>
              <a:t>Produces summaries for user understanding and later LLM-based insights.</a:t>
            </a:r>
          </a:p>
          <a:p>
            <a:pPr algn="l">
              <a:spcAft>
                <a:spcPts val="1200"/>
              </a:spcAft>
              <a:buFont typeface="Wingdings" panose="05000000000000000000" pitchFamily="2" charset="2"/>
              <a:buChar char="Ø"/>
            </a:pPr>
            <a:r>
              <a:rPr lang="en-US" sz="2400" b="0" i="0" dirty="0">
                <a:solidFill>
                  <a:srgbClr val="0D0D0D"/>
                </a:solidFill>
                <a:effectLst/>
                <a:latin typeface="Arial Narrow" panose="020B0606020202030204" pitchFamily="34" charset="0"/>
              </a:rPr>
              <a:t>Built using libraries like pandas ,numpy and scipy</a:t>
            </a:r>
          </a:p>
          <a:p>
            <a:pPr algn="just">
              <a:buClr>
                <a:schemeClr val="tx1"/>
              </a:buClr>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806" y="714866"/>
            <a:ext cx="10058400" cy="1450757"/>
          </a:xfrm>
        </p:spPr>
        <p:txBody>
          <a:bodyPr anchor="ctr" anchorCtr="0">
            <a:normAutofit fontScale="90000"/>
          </a:bodyPr>
          <a:lstStyle/>
          <a:p>
            <a:pPr algn="l">
              <a:spcBef>
                <a:spcPts val="1200"/>
              </a:spcBef>
              <a:spcAft>
                <a:spcPts val="600"/>
              </a:spcAft>
              <a:buNone/>
            </a:pPr>
            <a:r>
              <a:rPr lang="en-IN" sz="4400" b="1" dirty="0">
                <a:latin typeface="Arial Narrow" panose="020B0606020202030204" pitchFamily="34" charset="0"/>
              </a:rPr>
              <a:t>MODULE 4 : </a:t>
            </a:r>
            <a:r>
              <a:rPr lang="en-US" sz="4900" b="1" i="0" dirty="0">
                <a:solidFill>
                  <a:srgbClr val="0D0D0D"/>
                </a:solidFill>
                <a:effectLst/>
                <a:latin typeface="Arial Narrow" panose="020B0606020202030204" pitchFamily="34" charset="0"/>
              </a:rPr>
              <a:t>Embedding and Vector </a:t>
            </a:r>
            <a:br>
              <a:rPr lang="en-US" sz="4900" b="1" i="0" dirty="0">
                <a:solidFill>
                  <a:srgbClr val="0D0D0D"/>
                </a:solidFill>
                <a:effectLst/>
                <a:latin typeface="Arial Narrow" panose="020B0606020202030204" pitchFamily="34" charset="0"/>
              </a:rPr>
            </a:br>
            <a:r>
              <a:rPr lang="en-US" sz="4900" b="1" i="0" dirty="0">
                <a:solidFill>
                  <a:srgbClr val="0D0D0D"/>
                </a:solidFill>
                <a:effectLst/>
                <a:latin typeface="Arial Narrow" panose="020B0606020202030204" pitchFamily="34" charset="0"/>
              </a:rPr>
              <a:t>                    Store Creation</a:t>
            </a:r>
            <a:br>
              <a:rPr lang="en-US" sz="4900" b="1" i="0" dirty="0">
                <a:solidFill>
                  <a:srgbClr val="0D0D0D"/>
                </a:solidFill>
                <a:effectLst/>
                <a:latin typeface="Arial Narrow" panose="020B0606020202030204" pitchFamily="34" charset="0"/>
              </a:rPr>
            </a:br>
            <a:br>
              <a:rPr lang="en-US" sz="1600" b="0"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625043"/>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871405" y="2075800"/>
            <a:ext cx="10982114" cy="349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Converts textual summaries into searchable vector embeddings.</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Uses Sentence Transformers (e.g., all-mpnet-base-v2) for embedding.</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Stores in FAISS vector database for fast semantic search.</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Tools used: sentence-transformers, FAISS, NLTK, spaCy</a:t>
            </a:r>
          </a:p>
          <a:p>
            <a:pPr algn="just">
              <a:buClr>
                <a:schemeClr val="tx1"/>
              </a:buClr>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93" y="779099"/>
            <a:ext cx="10058400" cy="1450757"/>
          </a:xfrm>
        </p:spPr>
        <p:txBody>
          <a:bodyPr anchor="ctr" anchorCtr="0">
            <a:normAutofit/>
          </a:bodyPr>
          <a:lstStyle/>
          <a:p>
            <a:pPr algn="ctr"/>
            <a:r>
              <a:rPr lang="en-IN" sz="4400" b="1" dirty="0">
                <a:latin typeface="Arial Narrow" panose="020B0606020202030204" pitchFamily="34" charset="0"/>
              </a:rPr>
              <a:t>MODULE 5 : </a:t>
            </a:r>
            <a:r>
              <a:rPr lang="en-IN" sz="4400" b="1" i="0" dirty="0">
                <a:solidFill>
                  <a:srgbClr val="0D0D0D"/>
                </a:solidFill>
                <a:effectLst/>
                <a:latin typeface="Arial Narrow" panose="020B0606020202030204" pitchFamily="34" charset="0"/>
              </a:rPr>
              <a:t>Dashboard Development</a:t>
            </a:r>
            <a:br>
              <a:rPr lang="en-IN" sz="1600" b="1"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871405" y="1871848"/>
            <a:ext cx="10982114" cy="349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Creates an intuitive, multi-tab dashboard for data upload, query input, </a:t>
            </a:r>
          </a:p>
          <a:p>
            <a:pPr marL="0" indent="0">
              <a:spcAft>
                <a:spcPts val="1200"/>
              </a:spcAft>
              <a:buNone/>
            </a:pPr>
            <a:r>
              <a:rPr lang="en-IN" sz="2400" dirty="0">
                <a:solidFill>
                  <a:srgbClr val="0D0D0D"/>
                </a:solidFill>
                <a:latin typeface="Arial Narrow" panose="020B0606020202030204" pitchFamily="34" charset="0"/>
              </a:rPr>
              <a:t>    and visualization.</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Displays status updates, formatted outputs, and allows interactive data analysis.</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Tools used: Gradio, Dash, pandas.</a:t>
            </a:r>
          </a:p>
          <a:p>
            <a:pPr algn="just">
              <a:buClr>
                <a:schemeClr val="tx1"/>
              </a:buClr>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880" y="873016"/>
            <a:ext cx="10058400" cy="1450757"/>
          </a:xfrm>
        </p:spPr>
        <p:txBody>
          <a:bodyPr anchor="ctr" anchorCtr="0">
            <a:normAutofit fontScale="90000"/>
          </a:bodyPr>
          <a:lstStyle/>
          <a:p>
            <a:pPr>
              <a:spcBef>
                <a:spcPts val="1200"/>
              </a:spcBef>
              <a:spcAft>
                <a:spcPts val="600"/>
              </a:spcAft>
            </a:pPr>
            <a:r>
              <a:rPr lang="en-IN" sz="4400" b="1" dirty="0">
                <a:latin typeface="Arial Narrow" panose="020B0606020202030204" pitchFamily="34" charset="0"/>
              </a:rPr>
              <a:t>MODULE 6 : </a:t>
            </a:r>
            <a:r>
              <a:rPr lang="en-IN" sz="4900" b="1" dirty="0">
                <a:solidFill>
                  <a:srgbClr val="0D0D0D"/>
                </a:solidFill>
                <a:latin typeface="Arial Narrow" panose="020B0606020202030204" pitchFamily="34" charset="0"/>
              </a:rPr>
              <a:t>Language Model Initialization</a:t>
            </a:r>
            <a:br>
              <a:rPr lang="en-IN" sz="1600" b="1" dirty="0">
                <a:solidFill>
                  <a:srgbClr val="0D0D0D"/>
                </a:solidFill>
                <a:latin typeface="ui-sans-serif"/>
              </a:rPr>
            </a:br>
            <a:br>
              <a:rPr lang="en-IN" sz="1600" dirty="0">
                <a:solidFill>
                  <a:srgbClr val="0D0D0D"/>
                </a:solidFill>
                <a:latin typeface="ui-sans-serif"/>
              </a:rPr>
            </a:br>
            <a:br>
              <a:rPr lang="en-IN" sz="1600" b="1"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871405" y="2025736"/>
            <a:ext cx="10982114" cy="362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Loads pre-trained GPT-2 model with a tokenizer for text generation.</a:t>
            </a:r>
          </a:p>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Initializes pipeline for efficient and consistent natural language responses.</a:t>
            </a:r>
          </a:p>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Supports GPU acceleration.</a:t>
            </a:r>
          </a:p>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Tools used: transformers, torch.</a:t>
            </a:r>
          </a:p>
          <a:p>
            <a:pPr>
              <a:spcAft>
                <a:spcPts val="1200"/>
              </a:spcAft>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20" y="919105"/>
            <a:ext cx="10058400" cy="1450757"/>
          </a:xfrm>
        </p:spPr>
        <p:txBody>
          <a:bodyPr anchor="ctr" anchorCtr="0">
            <a:normAutofit fontScale="90000"/>
          </a:bodyPr>
          <a:lstStyle/>
          <a:p>
            <a:pPr>
              <a:spcBef>
                <a:spcPts val="1200"/>
              </a:spcBef>
              <a:spcAft>
                <a:spcPts val="600"/>
              </a:spcAft>
            </a:pPr>
            <a:r>
              <a:rPr lang="en-IN" sz="4400" b="1" dirty="0">
                <a:latin typeface="Arial Narrow" panose="020B0606020202030204" pitchFamily="34" charset="0"/>
              </a:rPr>
              <a:t>MODULE 7 : </a:t>
            </a:r>
            <a:r>
              <a:rPr lang="en-IN" sz="4900" b="1" dirty="0">
                <a:solidFill>
                  <a:srgbClr val="0D0D0D"/>
                </a:solidFill>
                <a:latin typeface="Arial Narrow" panose="020B0606020202030204" pitchFamily="34" charset="0"/>
              </a:rPr>
              <a:t>Question Answering</a:t>
            </a:r>
            <a:br>
              <a:rPr lang="en-IN" sz="1600" b="1" dirty="0">
                <a:solidFill>
                  <a:srgbClr val="0D0D0D"/>
                </a:solidFill>
                <a:latin typeface="ui-sans-serif"/>
              </a:rPr>
            </a:br>
            <a:br>
              <a:rPr lang="en-IN" sz="1600" dirty="0">
                <a:solidFill>
                  <a:srgbClr val="0D0D0D"/>
                </a:solidFill>
                <a:latin typeface="ui-sans-serif"/>
              </a:rPr>
            </a:br>
            <a:br>
              <a:rPr lang="en-IN" sz="1600" b="1"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946666" y="2120222"/>
            <a:ext cx="10982114" cy="362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Handles natural language queries using RAG (Retrieval-Augmented Generation).</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Retrieves relevant data chunks and generates structured answers.</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Provides summaries, top products, key metrics, and recommendations.</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Tools used: transformers, FAISS, sentence-transformers.</a:t>
            </a:r>
          </a:p>
          <a:p>
            <a:pPr>
              <a:spcAft>
                <a:spcPts val="1200"/>
              </a:spcAft>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93" y="687677"/>
            <a:ext cx="10058400" cy="1450757"/>
          </a:xfrm>
        </p:spPr>
        <p:txBody>
          <a:bodyPr anchor="ctr" anchorCtr="0">
            <a:normAutofit/>
          </a:bodyPr>
          <a:lstStyle/>
          <a:p>
            <a:pPr algn="ctr"/>
            <a:r>
              <a:rPr lang="en-IN" sz="4400" b="1" dirty="0">
                <a:latin typeface="Arial Narrow" panose="020B0606020202030204" pitchFamily="34" charset="0"/>
              </a:rPr>
              <a:t>MODULE 8 : </a:t>
            </a:r>
            <a:r>
              <a:rPr lang="en-IN" sz="4400" b="1" i="0" dirty="0">
                <a:solidFill>
                  <a:srgbClr val="0D0D0D"/>
                </a:solidFill>
                <a:effectLst/>
                <a:latin typeface="Arial Narrow" panose="020B0606020202030204" pitchFamily="34" charset="0"/>
              </a:rPr>
              <a:t>Data Visualization</a:t>
            </a:r>
            <a:br>
              <a:rPr lang="en-IN" sz="800" b="1" i="0" dirty="0">
                <a:solidFill>
                  <a:srgbClr val="0D0D0D"/>
                </a:solidFill>
                <a:effectLst/>
                <a:latin typeface="ui-sans-serif"/>
              </a:rPr>
            </a:br>
            <a:br>
              <a:rPr lang="en-IN" sz="1600" b="1"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871405" y="2138434"/>
            <a:ext cx="10982114" cy="318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Generates dynamic, auto-formatted charts (bar, line, pie) based on user input.</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Adapts visualization to dataset structure with consistent styling.</a:t>
            </a:r>
          </a:p>
          <a:p>
            <a:pPr>
              <a:spcAft>
                <a:spcPts val="1200"/>
              </a:spcAft>
              <a:buFont typeface="Wingdings" panose="05000000000000000000" pitchFamily="2" charset="2"/>
              <a:buChar char="Ø"/>
            </a:pPr>
            <a:r>
              <a:rPr lang="en-IN" sz="2400" dirty="0">
                <a:solidFill>
                  <a:srgbClr val="0D0D0D"/>
                </a:solidFill>
                <a:latin typeface="Arial Narrow" panose="020B0606020202030204" pitchFamily="34" charset="0"/>
              </a:rPr>
              <a:t>Tools used: Matplotlib, Seaborn, Plotly.</a:t>
            </a:r>
          </a:p>
          <a:p>
            <a:pPr marL="0" indent="0">
              <a:buNone/>
            </a:pPr>
            <a:br>
              <a:rPr lang="en-IN" sz="2400" dirty="0">
                <a:latin typeface="Arial Narrow" panose="020B0606020202030204" pitchFamily="34" charset="0"/>
              </a:rPr>
            </a:b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99799"/>
            <a:ext cx="10058400" cy="1450757"/>
          </a:xfrm>
        </p:spPr>
        <p:txBody>
          <a:bodyPr anchor="ctr" anchorCtr="0">
            <a:normAutofit/>
          </a:bodyPr>
          <a:lstStyle/>
          <a:p>
            <a:pPr algn="ctr"/>
            <a:r>
              <a:rPr lang="en-IN" sz="4400" b="1" dirty="0">
                <a:latin typeface="Arial Narrow" panose="020B0606020202030204" pitchFamily="34" charset="0"/>
              </a:rPr>
              <a:t>MODULE 9 : </a:t>
            </a:r>
            <a:r>
              <a:rPr lang="en-IN" sz="4400" b="1" i="0" dirty="0">
                <a:solidFill>
                  <a:srgbClr val="0D0D0D"/>
                </a:solidFill>
                <a:effectLst/>
                <a:latin typeface="Arial Narrow" panose="020B0606020202030204" pitchFamily="34" charset="0"/>
              </a:rPr>
              <a:t>User Interface (Gradio)</a:t>
            </a:r>
            <a:br>
              <a:rPr lang="en-IN" sz="800" b="1" i="0" dirty="0">
                <a:solidFill>
                  <a:srgbClr val="0D0D0D"/>
                </a:solidFill>
                <a:effectLst/>
                <a:latin typeface="ui-sans-serif"/>
              </a:rPr>
            </a:br>
            <a:br>
              <a:rPr lang="en-IN" sz="1600" b="1" i="0" dirty="0">
                <a:solidFill>
                  <a:srgbClr val="0D0D0D"/>
                </a:solidFill>
                <a:effectLst/>
                <a:latin typeface="ui-sans-serif"/>
              </a:rPr>
            </a:br>
            <a:endParaRPr lang="en-IN" sz="4400" b="1" dirty="0">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753626" y="2025736"/>
            <a:ext cx="10982114" cy="362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Provides a web-based UI with separate tabs for each function.</a:t>
            </a:r>
          </a:p>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Enables file upload, question input, and visualization selection.</a:t>
            </a:r>
          </a:p>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Includes responsive event handling and real-time feedback.</a:t>
            </a:r>
          </a:p>
          <a:p>
            <a:pPr>
              <a:spcAft>
                <a:spcPts val="1200"/>
              </a:spcAft>
              <a:buFont typeface="Wingdings" panose="05000000000000000000" pitchFamily="2" charset="2"/>
              <a:buChar char="Ø"/>
            </a:pPr>
            <a:r>
              <a:rPr lang="en-US" sz="2400" dirty="0">
                <a:solidFill>
                  <a:srgbClr val="0D0D0D"/>
                </a:solidFill>
                <a:latin typeface="Arial Narrow" panose="020B0606020202030204" pitchFamily="34" charset="0"/>
              </a:rPr>
              <a:t>Built entirely using the Gradio Python library.</a:t>
            </a:r>
          </a:p>
          <a:p>
            <a:pPr>
              <a:spcAft>
                <a:spcPts val="1200"/>
              </a:spcAft>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4" name="image4.png"/>
          <p:cNvPicPr>
            <a:picLocks noGrp="1"/>
          </p:cNvPicPr>
          <p:nvPr>
            <p:ph idx="1"/>
          </p:nvPr>
        </p:nvPicPr>
        <p:blipFill>
          <a:blip r:embed="rId4"/>
          <a:srcRect/>
          <a:stretch>
            <a:fillRect/>
          </a:stretch>
        </p:blipFill>
        <p:spPr>
          <a:xfrm>
            <a:off x="1872615" y="1980565"/>
            <a:ext cx="8027670" cy="4184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p:cNvPicPr>
            <a:picLocks noChangeAspect="1"/>
          </p:cNvPicPr>
          <p:nvPr/>
        </p:nvPicPr>
        <p:blipFill>
          <a:blip r:embed="rId2"/>
          <a:stretch>
            <a:fillRect/>
          </a:stretch>
        </p:blipFill>
        <p:spPr>
          <a:xfrm>
            <a:off x="382024" y="571520"/>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p:cNvSpPr txBox="1"/>
          <p:nvPr/>
        </p:nvSpPr>
        <p:spPr>
          <a:xfrm>
            <a:off x="382025" y="1865341"/>
            <a:ext cx="11120712" cy="3913892"/>
          </a:xfrm>
          <a:prstGeom prst="rect">
            <a:avLst/>
          </a:prstGeom>
          <a:noFill/>
        </p:spPr>
        <p:txBody>
          <a:bodyPr wrap="square">
            <a:spAutoFit/>
          </a:bodyPr>
          <a:lstStyle/>
          <a:p>
            <a:pPr marL="457200" indent="-457200" algn="just">
              <a:spcAft>
                <a:spcPts val="1000"/>
              </a:spcAft>
              <a:buClr>
                <a:schemeClr val="accent1"/>
              </a:buClr>
              <a:buFont typeface="Wingdings" panose="05000000000000000000" pitchFamily="2" charset="2"/>
              <a:buChar char="Ø"/>
            </a:pPr>
            <a:r>
              <a:rPr lang="en-IN" sz="2000" dirty="0">
                <a:effectLst/>
                <a:latin typeface="Arial Narrow" panose="020B0606020202030204" pitchFamily="34" charset="0"/>
                <a:ea typeface="Calibri" panose="020F0502020204030204" pitchFamily="34" charset="0"/>
                <a:cs typeface="Arial" panose="020B0604020202020204" pitchFamily="34" charset="0"/>
              </a:rPr>
              <a:t>BIA revolutionizes business intelligence by enabling natural language-driven data analysis, eliminating the need for technical expertise. Leveraging AI technologies like Retrieval-Augmented Generation (RAG), Hugging Face LLMs, and FAISS vector databases, the system transforms raw datasets into actionable insights through intuitive conversations. Users upload CSV files to a streamlined interface, where automated preprocessing handles column detection, missing values, and statistical summaries (e.g., sales trends, product rankings). Natural language queries (e.g., “Top products in Q3”) trigger semantic searches to retrieve relevant metadata, synthesized by LLMs into structured responses with summaries, metrics, and recommendations. A one-click visualization module generates charts (line, bar) without coding, while dynamic column mapping ensures adaptability to diverse datasets.</a:t>
            </a:r>
          </a:p>
          <a:p>
            <a:pPr marL="457200" indent="-457200" algn="just">
              <a:spcAft>
                <a:spcPts val="1000"/>
              </a:spcAft>
              <a:buClr>
                <a:schemeClr val="accent1"/>
              </a:buClr>
              <a:buFont typeface="Wingdings" panose="05000000000000000000" pitchFamily="2" charset="2"/>
              <a:buChar char="Ø"/>
            </a:pPr>
            <a:r>
              <a:rPr lang="en-IN" sz="2000" dirty="0">
                <a:effectLst/>
                <a:latin typeface="Arial Narrow" panose="020B0606020202030204" pitchFamily="34" charset="0"/>
                <a:ea typeface="Calibri" panose="020F0502020204030204" pitchFamily="34" charset="0"/>
                <a:cs typeface="Arial" panose="020B0604020202020204" pitchFamily="34" charset="0"/>
              </a:rPr>
              <a:t>By democratizing data analytics, BIA empowers non-technical users to generate reports, identify trends, and drive decisions independently, accelerating organizational agility and reducing reliance on specialized teams. This framework showcases AI’s potential to make data-driven cultures inclusive and actionable.</a:t>
            </a:r>
          </a:p>
        </p:txBody>
      </p:sp>
      <p:sp>
        <p:nvSpPr>
          <p:cNvPr id="9"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20</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12" name="image2.png"/>
          <p:cNvPicPr>
            <a:picLocks noGrp="1"/>
          </p:cNvPicPr>
          <p:nvPr>
            <p:ph idx="1"/>
          </p:nvPr>
        </p:nvPicPr>
        <p:blipFill>
          <a:blip r:embed="rId4"/>
          <a:srcRect/>
          <a:stretch>
            <a:fillRect/>
          </a:stretch>
        </p:blipFill>
        <p:spPr>
          <a:xfrm>
            <a:off x="1878965" y="1950720"/>
            <a:ext cx="8307705" cy="41478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21</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12" name="image3.png"/>
          <p:cNvPicPr>
            <a:picLocks noGrp="1"/>
          </p:cNvPicPr>
          <p:nvPr>
            <p:ph idx="1"/>
          </p:nvPr>
        </p:nvPicPr>
        <p:blipFill>
          <a:blip r:embed="rId4"/>
          <a:srcRect/>
          <a:stretch>
            <a:fillRect/>
          </a:stretch>
        </p:blipFill>
        <p:spPr>
          <a:xfrm>
            <a:off x="2013585" y="2000250"/>
            <a:ext cx="8263255" cy="41001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p:cNvPicPr>
            <a:picLocks noChangeAspect="1"/>
          </p:cNvPicPr>
          <p:nvPr/>
        </p:nvPicPr>
        <p:blipFill>
          <a:blip r:embed="rId2"/>
          <a:stretch>
            <a:fillRect/>
          </a:stretch>
        </p:blipFill>
        <p:spPr>
          <a:xfrm>
            <a:off x="579498" y="57497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22</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12" name="image1.png"/>
          <p:cNvPicPr/>
          <p:nvPr/>
        </p:nvPicPr>
        <p:blipFill>
          <a:blip r:embed="rId4"/>
          <a:srcRect/>
          <a:stretch>
            <a:fillRect/>
          </a:stretch>
        </p:blipFill>
        <p:spPr>
          <a:xfrm>
            <a:off x="1903730" y="1915795"/>
            <a:ext cx="8351520" cy="4266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p:cNvPicPr>
            <a:picLocks noChangeAspect="1"/>
          </p:cNvPicPr>
          <p:nvPr/>
        </p:nvPicPr>
        <p:blipFill>
          <a:blip r:embed="rId3"/>
          <a:stretch>
            <a:fillRect/>
          </a:stretch>
        </p:blipFill>
        <p:spPr>
          <a:xfrm>
            <a:off x="382024" y="710059"/>
            <a:ext cx="978762" cy="95392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23</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690880" y="1892322"/>
            <a:ext cx="11082020" cy="591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l">
              <a:spcAft>
                <a:spcPts val="1200"/>
              </a:spcAft>
              <a:buClr>
                <a:srgbClr val="FFC000"/>
              </a:buClr>
              <a:buNone/>
            </a:pPr>
            <a:r>
              <a:rPr lang="en-US" sz="2400" b="1" dirty="0">
                <a:solidFill>
                  <a:srgbClr val="0D0D0D"/>
                </a:solidFill>
                <a:latin typeface="Arial Narrow" panose="020B0606020202030204" pitchFamily="34" charset="0"/>
                <a:cs typeface="Times New Roman" panose="02020603050405020304" pitchFamily="18" charset="0"/>
              </a:rPr>
              <a:t>Conclusion:</a:t>
            </a:r>
          </a:p>
          <a:p>
            <a:pPr marL="342900" indent="-342900">
              <a:spcAft>
                <a:spcPts val="1200"/>
              </a:spcAft>
              <a:buClr>
                <a:srgbClr val="FFC000"/>
              </a:buClr>
              <a:buFont typeface="Wingdings" panose="05000000000000000000" pitchFamily="2" charset="2"/>
              <a:buChar char="Ø"/>
            </a:pPr>
            <a:r>
              <a:rPr lang="en-US" sz="2400" dirty="0">
                <a:solidFill>
                  <a:srgbClr val="0D0D0D"/>
                </a:solidFill>
                <a:latin typeface="Arial Narrow" panose="020B0606020202030204" pitchFamily="34" charset="0"/>
                <a:cs typeface="Times New Roman" panose="02020603050405020304" pitchFamily="18" charset="0"/>
              </a:rPr>
              <a:t>The Business Intelligence Assistant (BIA) system presents a transformative approach to data analysis by enabling users to interact with business data using natural language, without requiring technical expertise. By integrating advanced AI technologies such as Large Language Models, Retrieval-Augmented Generation, semantic embeddings, and vector databases, the system simplifies complex analytics into a seamless and intuitive experience. Users can effortlessly upload datasets, ask business-related questions, and receive insightful responses along with dynamic visualizations. This democratization of data analysis not only accelerates decision-making but also fosters a data-driven culture across all levels of an organization, ultimately transforming raw data into strategic value.</a:t>
            </a:r>
          </a:p>
          <a:p>
            <a:pPr marL="342900" indent="-342900" algn="l">
              <a:spcAft>
                <a:spcPts val="1200"/>
              </a:spcAft>
              <a:buClr>
                <a:srgbClr val="FFC000"/>
              </a:buClr>
              <a:buFont typeface="Wingdings" panose="05000000000000000000" pitchFamily="2" charset="2"/>
              <a:buChar char="Ø"/>
            </a:pPr>
            <a:endParaRPr lang="en-US" sz="2400" dirty="0">
              <a:solidFill>
                <a:srgbClr val="0D0D0D"/>
              </a:solidFill>
              <a:latin typeface="Arial Narrow" panose="020B0606020202030204" pitchFamily="34" charset="0"/>
              <a:cs typeface="Times New Roman" panose="02020603050405020304" pitchFamily="18" charset="0"/>
            </a:endParaRPr>
          </a:p>
          <a:p>
            <a:pPr>
              <a:buNone/>
            </a:pPr>
            <a:br>
              <a:rPr lang="en-US" sz="2400" dirty="0">
                <a:latin typeface="Arial Narrow" panose="020B0606020202030204" pitchFamily="34" charset="0"/>
                <a:cs typeface="Times New Roman" panose="02020603050405020304" pitchFamily="18" charset="0"/>
              </a:rPr>
            </a:br>
            <a:endParaRPr lang="en-IN" sz="2400" b="0" i="0" dirty="0">
              <a:solidFill>
                <a:srgbClr val="0D0D0D"/>
              </a:solidFill>
              <a:effectLst/>
              <a:latin typeface="Arial Narrow" panose="020B0606020202030204" pitchFamily="34"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p:cNvPicPr>
            <a:picLocks noChangeAspect="1"/>
          </p:cNvPicPr>
          <p:nvPr/>
        </p:nvPicPr>
        <p:blipFill>
          <a:blip r:embed="rId3"/>
          <a:stretch>
            <a:fillRect/>
          </a:stretch>
        </p:blipFill>
        <p:spPr>
          <a:xfrm>
            <a:off x="382024" y="710059"/>
            <a:ext cx="978762" cy="95392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24</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p:cNvSpPr>
            <a:spLocks noGrp="1" noChangeArrowheads="1"/>
          </p:cNvSpPr>
          <p:nvPr>
            <p:ph idx="1"/>
          </p:nvPr>
        </p:nvSpPr>
        <p:spPr bwMode="auto">
          <a:xfrm>
            <a:off x="690880" y="2004082"/>
            <a:ext cx="11082020" cy="298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l">
              <a:spcAft>
                <a:spcPts val="1200"/>
              </a:spcAft>
              <a:buClr>
                <a:srgbClr val="FFC000"/>
              </a:buClr>
              <a:buFont typeface="Wingdings" panose="05000000000000000000" pitchFamily="2" charset="2"/>
              <a:buNone/>
            </a:pPr>
            <a:r>
              <a:rPr lang="en-US" sz="2400" b="1" i="0" dirty="0">
                <a:solidFill>
                  <a:srgbClr val="0D0D0D"/>
                </a:solidFill>
                <a:effectLst/>
                <a:latin typeface="Arial Narrow" panose="020B0606020202030204" pitchFamily="34" charset="0"/>
                <a:cs typeface="Times New Roman" panose="02020603050405020304" pitchFamily="18" charset="0"/>
              </a:rPr>
              <a:t>Future Enhancement:</a:t>
            </a:r>
          </a:p>
          <a:p>
            <a:pPr marL="342900" indent="-342900" algn="l">
              <a:spcAft>
                <a:spcPts val="1200"/>
              </a:spcAft>
              <a:buClr>
                <a:srgbClr val="FFC000"/>
              </a:buClr>
              <a:buFont typeface="Wingdings" panose="05000000000000000000" pitchFamily="2" charset="2"/>
              <a:buChar char="Ø"/>
            </a:pPr>
            <a:r>
              <a:rPr kumimoji="0" lang="en-US" altLang="en-GB"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Expand support to Excel, APIs, SQL.</a:t>
            </a:r>
          </a:p>
          <a:p>
            <a:pPr marL="342900" indent="-342900" algn="l">
              <a:spcAft>
                <a:spcPts val="1200"/>
              </a:spcAft>
              <a:buClr>
                <a:srgbClr val="FFC000"/>
              </a:buClr>
              <a:buFont typeface="Wingdings" panose="05000000000000000000" pitchFamily="2" charset="2"/>
              <a:buChar char="Ø"/>
            </a:pPr>
            <a:r>
              <a:rPr kumimoji="0" lang="en-US" altLang="en-GB"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Add real-time streaming, domain-specific tuning.</a:t>
            </a:r>
          </a:p>
          <a:p>
            <a:pPr marL="342900" indent="-342900" algn="l">
              <a:spcAft>
                <a:spcPts val="1200"/>
              </a:spcAft>
              <a:buClr>
                <a:srgbClr val="FFC000"/>
              </a:buClr>
              <a:buFont typeface="Wingdings" panose="05000000000000000000" pitchFamily="2" charset="2"/>
              <a:buChar char="Ø"/>
            </a:pPr>
            <a:r>
              <a:rPr kumimoji="0" lang="en-US" altLang="en-GB"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Develop mobile, voice, and multilingual interfaces.</a:t>
            </a:r>
          </a:p>
          <a:p>
            <a:pPr marL="342900" indent="-342900" algn="l">
              <a:spcAft>
                <a:spcPts val="1200"/>
              </a:spcAft>
              <a:buClr>
                <a:srgbClr val="FFC000"/>
              </a:buClr>
              <a:buFont typeface="Wingdings" panose="05000000000000000000" pitchFamily="2" charset="2"/>
              <a:buChar char="Ø"/>
            </a:pPr>
            <a:r>
              <a:rPr kumimoji="0" lang="en-US" altLang="en-GB"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Enable collaboration, shared dashboards, and adaptive learning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p:cNvSpPr>
            <a:spLocks noGrp="1"/>
          </p:cNvSpPr>
          <p:nvPr>
            <p:ph idx="1"/>
          </p:nvPr>
        </p:nvSpPr>
        <p:spPr>
          <a:xfrm>
            <a:off x="706583" y="1845733"/>
            <a:ext cx="11035144" cy="4405599"/>
          </a:xfrm>
        </p:spPr>
        <p:txBody>
          <a:bodyPr>
            <a:noAutofit/>
          </a:bodyPr>
          <a:lstStyle/>
          <a:p>
            <a:pPr marL="457200" indent="-457200" algn="just" eaLnBrk="0" fontAlgn="base" hangingPunct="0">
              <a:lnSpc>
                <a:spcPct val="120000"/>
              </a:lnSpc>
              <a:spcBef>
                <a:spcPct val="0"/>
              </a:spcBef>
              <a:spcAft>
                <a:spcPct val="0"/>
              </a:spcAft>
              <a:buClrTx/>
              <a:buSzTx/>
              <a:buFont typeface="+mj-lt"/>
              <a:buAutoNum type="arabicPeriod"/>
            </a:pPr>
            <a:r>
              <a:rPr lang="en-IN" sz="2400" dirty="0">
                <a:latin typeface="Arial Narrow" panose="020B0606020202030204" pitchFamily="34" charset="0"/>
              </a:rPr>
              <a:t>Hybrid LLM/Rule-based Approaches to Business Insights Generation from Structured Data, Aliaksei </a:t>
            </a:r>
            <a:r>
              <a:rPr lang="en-IN" sz="2400" dirty="0" err="1">
                <a:latin typeface="Arial Narrow" panose="020B0606020202030204" pitchFamily="34" charset="0"/>
              </a:rPr>
              <a:t>Vertsel</a:t>
            </a:r>
            <a:r>
              <a:rPr lang="en-IN" sz="2400" dirty="0">
                <a:latin typeface="Arial Narrow" panose="020B0606020202030204" pitchFamily="34" charset="0"/>
              </a:rPr>
              <a:t> and Mikhail </a:t>
            </a:r>
            <a:r>
              <a:rPr lang="en-IN" sz="2400" dirty="0" err="1">
                <a:latin typeface="Arial Narrow" panose="020B0606020202030204" pitchFamily="34" charset="0"/>
              </a:rPr>
              <a:t>Rumiantsau</a:t>
            </a:r>
            <a:r>
              <a:rPr lang="en-IN" sz="2400" dirty="0">
                <a:latin typeface="Arial Narrow" panose="020B0606020202030204" pitchFamily="34" charset="0"/>
              </a:rPr>
              <a:t> – 2024 </a:t>
            </a:r>
          </a:p>
          <a:p>
            <a:pPr marL="457200" indent="-457200" algn="just" eaLnBrk="0" fontAlgn="base" hangingPunct="0">
              <a:lnSpc>
                <a:spcPct val="120000"/>
              </a:lnSpc>
              <a:spcBef>
                <a:spcPct val="0"/>
              </a:spcBef>
              <a:spcAft>
                <a:spcPct val="0"/>
              </a:spcAft>
              <a:buClrTx/>
              <a:buSzTx/>
              <a:buFont typeface="+mj-lt"/>
              <a:buAutoNum type="arabicPeriod"/>
            </a:pPr>
            <a:r>
              <a:rPr lang="en-IN" sz="2400" dirty="0">
                <a:latin typeface="Arial Narrow" panose="020B0606020202030204" pitchFamily="34" charset="0"/>
              </a:rPr>
              <a:t>Harnessing Business and Media Insights with Large Language Models, </a:t>
            </a:r>
            <a:r>
              <a:rPr lang="en-IN" sz="2400" dirty="0" err="1">
                <a:latin typeface="Arial Narrow" panose="020B0606020202030204" pitchFamily="34" charset="0"/>
              </a:rPr>
              <a:t>Yujia</a:t>
            </a:r>
            <a:r>
              <a:rPr lang="en-IN" sz="2400" dirty="0">
                <a:latin typeface="Arial Narrow" panose="020B0606020202030204" pitchFamily="34" charset="0"/>
              </a:rPr>
              <a:t> Bao, Ankit Parag Shah, Neeru Narang, Jonathan Rivers, Rajeev </a:t>
            </a:r>
            <a:r>
              <a:rPr lang="en-IN" sz="2400" dirty="0" err="1">
                <a:latin typeface="Arial Narrow" panose="020B0606020202030204" pitchFamily="34" charset="0"/>
              </a:rPr>
              <a:t>Maksey</a:t>
            </a:r>
            <a:r>
              <a:rPr lang="en-IN" sz="2400" dirty="0">
                <a:latin typeface="Arial Narrow" panose="020B0606020202030204" pitchFamily="34" charset="0"/>
              </a:rPr>
              <a:t>, Lan Guan, and colleagues from Accenture and Fortune Media – 2024 </a:t>
            </a:r>
          </a:p>
          <a:p>
            <a:pPr marL="457200" indent="-457200" algn="just" eaLnBrk="0" fontAlgn="base" hangingPunct="0">
              <a:lnSpc>
                <a:spcPct val="120000"/>
              </a:lnSpc>
              <a:spcBef>
                <a:spcPct val="0"/>
              </a:spcBef>
              <a:spcAft>
                <a:spcPct val="0"/>
              </a:spcAft>
              <a:buClrTx/>
              <a:buSzTx/>
              <a:buFont typeface="+mj-lt"/>
              <a:buAutoNum type="arabicPeriod"/>
            </a:pPr>
            <a:r>
              <a:rPr lang="en-IN" sz="2400" dirty="0">
                <a:latin typeface="Arial Narrow" panose="020B0606020202030204" pitchFamily="34" charset="0"/>
              </a:rPr>
              <a:t>AI Business Model Innovation, Philip </a:t>
            </a:r>
            <a:r>
              <a:rPr lang="en-IN" sz="2400" dirty="0" err="1">
                <a:latin typeface="Arial Narrow" panose="020B0606020202030204" pitchFamily="34" charset="0"/>
              </a:rPr>
              <a:t>Jorzik</a:t>
            </a:r>
            <a:r>
              <a:rPr lang="en-IN" sz="2400" dirty="0">
                <a:latin typeface="Arial Narrow" panose="020B0606020202030204" pitchFamily="34" charset="0"/>
              </a:rPr>
              <a:t>, Sascha P. Klein, Sascha Kraus – 2024</a:t>
            </a:r>
          </a:p>
          <a:p>
            <a:pPr marL="457200" indent="-457200" algn="just" eaLnBrk="0" fontAlgn="base" hangingPunct="0">
              <a:lnSpc>
                <a:spcPct val="120000"/>
              </a:lnSpc>
              <a:spcBef>
                <a:spcPct val="0"/>
              </a:spcBef>
              <a:spcAft>
                <a:spcPct val="0"/>
              </a:spcAft>
              <a:buClrTx/>
              <a:buSzTx/>
              <a:buFont typeface="+mj-lt"/>
              <a:buAutoNum type="arabicPeriod"/>
            </a:pPr>
            <a:r>
              <a:rPr lang="en-IN" sz="2400" dirty="0">
                <a:latin typeface="Arial Narrow" panose="020B0606020202030204" pitchFamily="34" charset="0"/>
              </a:rPr>
              <a:t>Structure-Aware Language Model Pretraining Improves Dense Retrieval on Structured Data, </a:t>
            </a:r>
            <a:r>
              <a:rPr lang="en-IN" sz="2400" dirty="0" err="1">
                <a:latin typeface="Arial Narrow" panose="020B0606020202030204" pitchFamily="34" charset="0"/>
              </a:rPr>
              <a:t>Xinze</a:t>
            </a:r>
            <a:r>
              <a:rPr lang="en-IN" sz="2400" dirty="0">
                <a:latin typeface="Arial Narrow" panose="020B0606020202030204" pitchFamily="34" charset="0"/>
              </a:rPr>
              <a:t> Li, Zhenghao Liu, </a:t>
            </a:r>
            <a:r>
              <a:rPr lang="en-IN" sz="2400" dirty="0" err="1">
                <a:latin typeface="Arial Narrow" panose="020B0606020202030204" pitchFamily="34" charset="0"/>
              </a:rPr>
              <a:t>Chenyan</a:t>
            </a:r>
            <a:r>
              <a:rPr lang="en-IN" sz="2400" dirty="0">
                <a:latin typeface="Arial Narrow" panose="020B0606020202030204" pitchFamily="34" charset="0"/>
              </a:rPr>
              <a:t> Xiong, Shi Yu, Yu Gu, Zhiyuan Liu, Ge Yu - 2023 </a:t>
            </a:r>
          </a:p>
          <a:p>
            <a:pPr marL="457200" indent="-457200" algn="just" eaLnBrk="0" fontAlgn="base" hangingPunct="0">
              <a:lnSpc>
                <a:spcPct val="120000"/>
              </a:lnSpc>
              <a:spcBef>
                <a:spcPct val="0"/>
              </a:spcBef>
              <a:spcAft>
                <a:spcPct val="0"/>
              </a:spcAft>
              <a:buClrTx/>
              <a:buSzTx/>
              <a:buFont typeface="+mj-lt"/>
              <a:buAutoNum type="arabicPeriod"/>
            </a:pPr>
            <a:r>
              <a:rPr lang="en-IN" sz="2400" dirty="0">
                <a:latin typeface="Arial Narrow" panose="020B0606020202030204" pitchFamily="34" charset="0"/>
              </a:rPr>
              <a:t>Business Analytics in Industry 4.0: A Systematic Review, António João Silva, Paulo Cortez, Carlos Pereira, André </a:t>
            </a:r>
            <a:r>
              <a:rPr lang="en-IN" sz="2400" dirty="0" err="1">
                <a:latin typeface="Arial Narrow" panose="020B0606020202030204" pitchFamily="34" charset="0"/>
              </a:rPr>
              <a:t>Pilastri</a:t>
            </a:r>
            <a:r>
              <a:rPr lang="en-IN" sz="2400" dirty="0">
                <a:latin typeface="Arial Narrow" panose="020B0606020202030204" pitchFamily="34" charset="0"/>
              </a:rPr>
              <a:t> – 2021 </a:t>
            </a:r>
            <a:endParaRPr lang="en-IN" sz="2800" dirty="0">
              <a:solidFill>
                <a:schemeClr val="tx1"/>
              </a:solidFill>
              <a:latin typeface="Arial Narrow" panose="020B0606020202030204" pitchFamily="34" charset="0"/>
            </a:endParaRPr>
          </a:p>
        </p:txBody>
      </p:sp>
      <p:pic>
        <p:nvPicPr>
          <p:cNvPr id="7" name="Picture 6"/>
          <p:cNvPicPr>
            <a:picLocks noChangeAspect="1"/>
          </p:cNvPicPr>
          <p:nvPr/>
        </p:nvPicPr>
        <p:blipFill>
          <a:blip r:embed="rId2"/>
          <a:stretch>
            <a:fillRect/>
          </a:stretch>
        </p:blipFill>
        <p:spPr>
          <a:xfrm>
            <a:off x="546939" y="606668"/>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25</a:t>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90755" y="540502"/>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26</a:t>
            </a:fld>
            <a:endParaRPr lang="en-IN" dirty="0"/>
          </a:p>
        </p:txBody>
      </p:sp>
      <p:sp>
        <p:nvSpPr>
          <p:cNvPr id="10" name="TextBox 9"/>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p:cNvPicPr>
            <a:picLocks noChangeAspect="1"/>
          </p:cNvPicPr>
          <p:nvPr/>
        </p:nvPicPr>
        <p:blipFill>
          <a:blip r:embed="rId2"/>
          <a:stretch>
            <a:fillRect/>
          </a:stretch>
        </p:blipFill>
        <p:spPr>
          <a:xfrm>
            <a:off x="546939" y="512569"/>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p:cNvSpPr txBox="1"/>
          <p:nvPr/>
        </p:nvSpPr>
        <p:spPr>
          <a:xfrm>
            <a:off x="546940" y="2032000"/>
            <a:ext cx="10608740" cy="3585597"/>
          </a:xfrm>
          <a:prstGeom prst="rect">
            <a:avLst/>
          </a:prstGeom>
          <a:noFill/>
        </p:spPr>
        <p:txBody>
          <a:bodyPr wrap="square" rtlCol="0">
            <a:spAutoFit/>
          </a:bodyPr>
          <a:lstStyle/>
          <a:p>
            <a:pPr marL="342900" indent="-342900" algn="l">
              <a:spcAft>
                <a:spcPts val="600"/>
              </a:spcAft>
              <a:buClr>
                <a:schemeClr val="accent1"/>
              </a:buClr>
              <a:buFont typeface="Wingdings" panose="05000000000000000000" pitchFamily="2" charset="2"/>
              <a:buChar char="Ø"/>
            </a:pPr>
            <a:r>
              <a:rPr lang="en-US" sz="2400" b="0" i="0" dirty="0">
                <a:solidFill>
                  <a:srgbClr val="0D0D0D"/>
                </a:solidFill>
                <a:effectLst/>
                <a:latin typeface="Arial Narrow" panose="020B0606020202030204" pitchFamily="34" charset="0"/>
              </a:rPr>
              <a:t>To enable non-technical users to analyze data using natural language queries.</a:t>
            </a:r>
          </a:p>
          <a:p>
            <a:pPr marL="342900" indent="-342900" algn="l">
              <a:spcAft>
                <a:spcPts val="600"/>
              </a:spcAft>
              <a:buClr>
                <a:schemeClr val="accent1"/>
              </a:buClr>
              <a:buFont typeface="Wingdings" panose="05000000000000000000" pitchFamily="2" charset="2"/>
              <a:buChar char="Ø"/>
            </a:pPr>
            <a:r>
              <a:rPr lang="en-US" sz="2400" b="0" i="0" dirty="0">
                <a:solidFill>
                  <a:srgbClr val="0D0D0D"/>
                </a:solidFill>
                <a:effectLst/>
                <a:latin typeface="Arial Narrow" panose="020B0606020202030204" pitchFamily="34" charset="0"/>
              </a:rPr>
              <a:t>To </a:t>
            </a:r>
            <a:r>
              <a:rPr lang="en-US" sz="2400" dirty="0">
                <a:solidFill>
                  <a:srgbClr val="0D0D0D"/>
                </a:solidFill>
                <a:latin typeface="Arial Narrow" panose="020B0606020202030204" pitchFamily="34" charset="0"/>
              </a:rPr>
              <a:t>e</a:t>
            </a:r>
            <a:r>
              <a:rPr lang="en-US" sz="2400" b="0" i="0" dirty="0">
                <a:solidFill>
                  <a:srgbClr val="0D0D0D"/>
                </a:solidFill>
                <a:effectLst/>
                <a:latin typeface="Arial Narrow" panose="020B0606020202030204" pitchFamily="34" charset="0"/>
              </a:rPr>
              <a:t>liminate the need for SQL, data modeling, or analytics tool expertise.</a:t>
            </a:r>
          </a:p>
          <a:p>
            <a:pPr marL="342900" indent="-342900" algn="l">
              <a:spcAft>
                <a:spcPts val="600"/>
              </a:spcAft>
              <a:buClr>
                <a:schemeClr val="accent1"/>
              </a:buClr>
              <a:buFont typeface="Wingdings" panose="05000000000000000000" pitchFamily="2" charset="2"/>
              <a:buChar char="Ø"/>
            </a:pPr>
            <a:r>
              <a:rPr lang="en-US" sz="2400" dirty="0">
                <a:solidFill>
                  <a:srgbClr val="0D0D0D"/>
                </a:solidFill>
                <a:latin typeface="Arial Narrow" panose="020B0606020202030204" pitchFamily="34" charset="0"/>
              </a:rPr>
              <a:t>To a</a:t>
            </a:r>
            <a:r>
              <a:rPr lang="en-US" sz="2400" b="0" i="0" dirty="0">
                <a:solidFill>
                  <a:srgbClr val="0D0D0D"/>
                </a:solidFill>
                <a:effectLst/>
                <a:latin typeface="Arial Narrow" panose="020B0606020202030204" pitchFamily="34" charset="0"/>
              </a:rPr>
              <a:t>utomatically detect key columns and generate statistical summaries.</a:t>
            </a:r>
          </a:p>
          <a:p>
            <a:pPr marL="342900" indent="-342900" algn="l">
              <a:spcAft>
                <a:spcPts val="600"/>
              </a:spcAft>
              <a:buClr>
                <a:schemeClr val="accent1"/>
              </a:buClr>
              <a:buFont typeface="Wingdings" panose="05000000000000000000" pitchFamily="2" charset="2"/>
              <a:buChar char="Ø"/>
            </a:pPr>
            <a:r>
              <a:rPr lang="en-US" sz="2400" b="0" i="0" dirty="0">
                <a:solidFill>
                  <a:srgbClr val="0D0D0D"/>
                </a:solidFill>
                <a:effectLst/>
                <a:latin typeface="Arial Narrow" panose="020B0606020202030204" pitchFamily="34" charset="0"/>
              </a:rPr>
              <a:t>To streamline workflows for faster insight generation from complex datasets.</a:t>
            </a:r>
          </a:p>
          <a:p>
            <a:pPr marL="342900" indent="-342900" algn="l">
              <a:spcAft>
                <a:spcPts val="600"/>
              </a:spcAft>
              <a:buClr>
                <a:schemeClr val="accent1"/>
              </a:buClr>
              <a:buFont typeface="Wingdings" panose="05000000000000000000" pitchFamily="2" charset="2"/>
              <a:buChar char="Ø"/>
            </a:pPr>
            <a:r>
              <a:rPr lang="en-US" sz="2400" dirty="0">
                <a:solidFill>
                  <a:srgbClr val="0D0D0D"/>
                </a:solidFill>
                <a:latin typeface="Arial Narrow" panose="020B0606020202030204" pitchFamily="34" charset="0"/>
              </a:rPr>
              <a:t>To u</a:t>
            </a:r>
            <a:r>
              <a:rPr lang="en-US" sz="2400" b="0" i="0" dirty="0">
                <a:solidFill>
                  <a:srgbClr val="0D0D0D"/>
                </a:solidFill>
                <a:effectLst/>
                <a:latin typeface="Arial Narrow" panose="020B0606020202030204" pitchFamily="34" charset="0"/>
              </a:rPr>
              <a:t>se Retrieval-Augmented Generation (RAG) for accurate, context-aware responses.</a:t>
            </a:r>
          </a:p>
          <a:p>
            <a:pPr marL="342900" indent="-342900" algn="l">
              <a:spcAft>
                <a:spcPts val="600"/>
              </a:spcAft>
              <a:buClr>
                <a:schemeClr val="accent1"/>
              </a:buClr>
              <a:buFont typeface="Wingdings" panose="05000000000000000000" pitchFamily="2" charset="2"/>
              <a:buChar char="Ø"/>
            </a:pPr>
            <a:r>
              <a:rPr lang="en-US" sz="2400" dirty="0">
                <a:solidFill>
                  <a:srgbClr val="0D0D0D"/>
                </a:solidFill>
                <a:latin typeface="Arial Narrow" panose="020B0606020202030204" pitchFamily="34" charset="0"/>
              </a:rPr>
              <a:t>To p</a:t>
            </a:r>
            <a:r>
              <a:rPr lang="en-US" sz="2400" b="0" i="0" dirty="0">
                <a:solidFill>
                  <a:srgbClr val="0D0D0D"/>
                </a:solidFill>
                <a:effectLst/>
                <a:latin typeface="Arial Narrow" panose="020B0606020202030204" pitchFamily="34" charset="0"/>
              </a:rPr>
              <a:t>rovide standardized, easy-to-understand outputs and visualizations.</a:t>
            </a:r>
          </a:p>
          <a:p>
            <a:pPr marL="342900" indent="-342900" algn="l">
              <a:spcAft>
                <a:spcPts val="600"/>
              </a:spcAft>
              <a:buClr>
                <a:schemeClr val="accent1"/>
              </a:buClr>
              <a:buFont typeface="Wingdings" panose="05000000000000000000" pitchFamily="2" charset="2"/>
              <a:buChar char="Ø"/>
            </a:pPr>
            <a:r>
              <a:rPr lang="en-US" sz="2400" b="0" i="0" dirty="0">
                <a:solidFill>
                  <a:srgbClr val="0D0D0D"/>
                </a:solidFill>
                <a:effectLst/>
                <a:latin typeface="Arial Narrow" panose="020B0606020202030204" pitchFamily="34" charset="0"/>
              </a:rPr>
              <a:t>To support modular, scalable design for easy deployment in any environment.</a:t>
            </a:r>
          </a:p>
          <a:p>
            <a:pPr marL="342900" indent="-342900" algn="l">
              <a:spcAft>
                <a:spcPts val="600"/>
              </a:spcAft>
              <a:buClr>
                <a:schemeClr val="accent1"/>
              </a:buClr>
              <a:buFont typeface="Wingdings" panose="05000000000000000000" pitchFamily="2" charset="2"/>
              <a:buChar char="Ø"/>
            </a:pPr>
            <a:r>
              <a:rPr lang="en-US" sz="2400" dirty="0">
                <a:solidFill>
                  <a:srgbClr val="0D0D0D"/>
                </a:solidFill>
                <a:latin typeface="Arial Narrow" panose="020B0606020202030204" pitchFamily="34" charset="0"/>
              </a:rPr>
              <a:t>To p</a:t>
            </a:r>
            <a:r>
              <a:rPr lang="en-US" sz="2400" b="0" i="0" dirty="0">
                <a:solidFill>
                  <a:srgbClr val="0D0D0D"/>
                </a:solidFill>
                <a:effectLst/>
                <a:latin typeface="Arial Narrow" panose="020B0606020202030204" pitchFamily="34" charset="0"/>
              </a:rPr>
              <a:t>romote data literacy and informed decision-making across all user levels.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692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p:cNvPicPr>
            <a:picLocks noChangeAspect="1"/>
          </p:cNvPicPr>
          <p:nvPr/>
        </p:nvPicPr>
        <p:blipFill>
          <a:blip r:embed="rId3"/>
          <a:stretch>
            <a:fillRect/>
          </a:stretch>
        </p:blipFill>
        <p:spPr>
          <a:xfrm>
            <a:off x="382024" y="164339"/>
            <a:ext cx="978762" cy="95392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6470" y="186921"/>
            <a:ext cx="835001" cy="1078748"/>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403520759"/>
              </p:ext>
            </p:extLst>
          </p:nvPr>
        </p:nvGraphicFramePr>
        <p:xfrm>
          <a:off x="167055" y="1335275"/>
          <a:ext cx="11772900" cy="5056072"/>
        </p:xfrm>
        <a:graphic>
          <a:graphicData uri="http://schemas.openxmlformats.org/drawingml/2006/table">
            <a:tbl>
              <a:tblPr>
                <a:tableStyleId>{69CF1AB2-1976-4502-BF36-3FF5EA218861}</a:tableStyleId>
              </a:tblPr>
              <a:tblGrid>
                <a:gridCol w="1315705">
                  <a:extLst>
                    <a:ext uri="{9D8B030D-6E8A-4147-A177-3AD203B41FA5}">
                      <a16:colId xmlns:a16="http://schemas.microsoft.com/office/drawing/2014/main" val="20000"/>
                    </a:ext>
                  </a:extLst>
                </a:gridCol>
                <a:gridCol w="4231035">
                  <a:extLst>
                    <a:ext uri="{9D8B030D-6E8A-4147-A177-3AD203B41FA5}">
                      <a16:colId xmlns:a16="http://schemas.microsoft.com/office/drawing/2014/main" val="20001"/>
                    </a:ext>
                  </a:extLst>
                </a:gridCol>
                <a:gridCol w="1697001">
                  <a:extLst>
                    <a:ext uri="{9D8B030D-6E8A-4147-A177-3AD203B41FA5}">
                      <a16:colId xmlns:a16="http://schemas.microsoft.com/office/drawing/2014/main" val="20002"/>
                    </a:ext>
                  </a:extLst>
                </a:gridCol>
                <a:gridCol w="4529159">
                  <a:extLst>
                    <a:ext uri="{9D8B030D-6E8A-4147-A177-3AD203B41FA5}">
                      <a16:colId xmlns:a16="http://schemas.microsoft.com/office/drawing/2014/main" val="20003"/>
                    </a:ext>
                  </a:extLst>
                </a:gridCol>
              </a:tblGrid>
              <a:tr h="293326">
                <a:tc>
                  <a:txBody>
                    <a:bodyPr/>
                    <a:lstStyle/>
                    <a:p>
                      <a:pPr algn="ctr"/>
                      <a:r>
                        <a:rPr lang="en-IN" sz="1800" b="1" dirty="0" err="1">
                          <a:latin typeface="Arial Narrow" panose="020B0606020202030204" pitchFamily="34" charset="0"/>
                        </a:rPr>
                        <a:t>S.No</a:t>
                      </a:r>
                      <a:r>
                        <a:rPr lang="en-IN" sz="1800" b="1" dirty="0">
                          <a:latin typeface="Arial Narrow" panose="020B0606020202030204" pitchFamily="34" charset="0"/>
                        </a:rPr>
                        <a:t>.</a:t>
                      </a:r>
                    </a:p>
                  </a:txBody>
                  <a:tcPr marL="29579" marR="29579" marT="14789" marB="14789" anchor="ctr"/>
                </a:tc>
                <a:tc>
                  <a:txBody>
                    <a:bodyPr/>
                    <a:lstStyle/>
                    <a:p>
                      <a:pPr algn="ctr"/>
                      <a:r>
                        <a:rPr lang="en-IN" sz="1800" b="1" dirty="0">
                          <a:latin typeface="Arial Narrow" panose="020B0606020202030204" pitchFamily="34" charset="0"/>
                        </a:rPr>
                        <a:t>Paper Title</a:t>
                      </a:r>
                    </a:p>
                  </a:txBody>
                  <a:tcPr marL="29579" marR="29579" marT="14789" marB="14789" anchor="ctr"/>
                </a:tc>
                <a:tc>
                  <a:txBody>
                    <a:bodyPr/>
                    <a:lstStyle/>
                    <a:p>
                      <a:pPr algn="ctr"/>
                      <a:r>
                        <a:rPr lang="en-IN" sz="1800" b="1" dirty="0">
                          <a:latin typeface="Arial Narrow" panose="020B0606020202030204" pitchFamily="34" charset="0"/>
                        </a:rPr>
                        <a:t>Year</a:t>
                      </a:r>
                    </a:p>
                  </a:txBody>
                  <a:tcPr marL="29579" marR="29579" marT="14789" marB="14789" anchor="ctr"/>
                </a:tc>
                <a:tc>
                  <a:txBody>
                    <a:bodyPr/>
                    <a:lstStyle/>
                    <a:p>
                      <a:pPr algn="ctr"/>
                      <a:r>
                        <a:rPr lang="en-IN" sz="18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0000"/>
                  </a:ext>
                </a:extLst>
              </a:tr>
              <a:tr h="1617209">
                <a:tc>
                  <a:txBody>
                    <a:bodyPr/>
                    <a:lstStyle/>
                    <a:p>
                      <a:pPr algn="ctr"/>
                      <a:r>
                        <a:rPr lang="en-IN" sz="1800" dirty="0">
                          <a:latin typeface="Arial Narrow" panose="020B0606020202030204" pitchFamily="34" charset="0"/>
                        </a:rPr>
                        <a:t>1</a:t>
                      </a:r>
                    </a:p>
                  </a:txBody>
                  <a:tcPr marL="29579" marR="29579" marT="14789" marB="14789" anchor="ctr"/>
                </a:tc>
                <a:tc>
                  <a:txBody>
                    <a:bodyPr/>
                    <a:lstStyle/>
                    <a:p>
                      <a:pPr algn="just"/>
                      <a:r>
                        <a:rPr lang="en-US" sz="1800" dirty="0">
                          <a:latin typeface="Arial Narrow" panose="020B0606020202030204" pitchFamily="34" charset="0"/>
                        </a:rPr>
                        <a:t>Hybrid LLM/Rule-based Approaches to Business Insights Generation from Structured Data,</a:t>
                      </a:r>
                    </a:p>
                    <a:p>
                      <a:pPr algn="just"/>
                      <a:r>
                        <a:rPr lang="en-US" sz="1800" dirty="0">
                          <a:latin typeface="Arial Narrow" panose="020B0606020202030204" pitchFamily="34" charset="0"/>
                        </a:rPr>
                        <a:t>Aliaksei </a:t>
                      </a:r>
                      <a:r>
                        <a:rPr lang="en-US" sz="1800" dirty="0" err="1">
                          <a:latin typeface="Arial Narrow" panose="020B0606020202030204" pitchFamily="34" charset="0"/>
                        </a:rPr>
                        <a:t>Vertsel</a:t>
                      </a:r>
                      <a:r>
                        <a:rPr lang="en-US" sz="1800" dirty="0">
                          <a:latin typeface="Arial Narrow" panose="020B0606020202030204" pitchFamily="34" charset="0"/>
                        </a:rPr>
                        <a:t> and </a:t>
                      </a:r>
                      <a:r>
                        <a:rPr lang="en-US" sz="1800" dirty="0" err="1">
                          <a:latin typeface="Arial Narrow" panose="020B0606020202030204" pitchFamily="34" charset="0"/>
                        </a:rPr>
                        <a:t>Mikhali</a:t>
                      </a:r>
                      <a:r>
                        <a:rPr lang="en-US" sz="1800" dirty="0">
                          <a:latin typeface="Arial Narrow" panose="020B0606020202030204" pitchFamily="34" charset="0"/>
                        </a:rPr>
                        <a:t> </a:t>
                      </a:r>
                      <a:r>
                        <a:rPr lang="en-US" sz="1800" dirty="0" err="1">
                          <a:latin typeface="Arial Narrow" panose="020B0606020202030204" pitchFamily="34" charset="0"/>
                        </a:rPr>
                        <a:t>Rumiantsau</a:t>
                      </a:r>
                      <a:endParaRPr lang="en-US" sz="1800" dirty="0">
                        <a:latin typeface="Arial Narrow" panose="020B0606020202030204" pitchFamily="34" charset="0"/>
                      </a:endParaRPr>
                    </a:p>
                  </a:txBody>
                  <a:tcPr marL="29579" marR="29579" marT="14789" marB="14789" anchor="ctr"/>
                </a:tc>
                <a:tc>
                  <a:txBody>
                    <a:bodyPr/>
                    <a:lstStyle/>
                    <a:p>
                      <a:pPr algn="ctr"/>
                      <a:r>
                        <a:rPr lang="en-IN" sz="1800" dirty="0">
                          <a:latin typeface="Arial Narrow" panose="020B0606020202030204" pitchFamily="34" charset="0"/>
                        </a:rPr>
                        <a:t>2024</a:t>
                      </a:r>
                    </a:p>
                  </a:txBody>
                  <a:tcPr marL="29579" marR="29579" marT="14789" marB="14789" anchor="ctr"/>
                </a:tc>
                <a:tc>
                  <a:txBody>
                    <a:bodyPr/>
                    <a:lstStyle/>
                    <a:p>
                      <a:pPr algn="just"/>
                      <a:r>
                        <a:rPr lang="en-US" altLang="en-GB" sz="1800" dirty="0">
                          <a:latin typeface="Arial Narrow" panose="020B0606020202030204" pitchFamily="34" charset="0"/>
                        </a:rPr>
                        <a:t>Combines deterministic rule-based preprocessing with LLMs for interpretation and insight generation from structured data.</a:t>
                      </a:r>
                    </a:p>
                    <a:p>
                      <a:pPr algn="just"/>
                      <a:r>
                        <a:rPr lang="en-US" altLang="en-GB" sz="1800" dirty="0">
                          <a:latin typeface="Arial Narrow" panose="020B0606020202030204" pitchFamily="34" charset="0"/>
                        </a:rPr>
                        <a:t>System integration is complex and performance depends heavily on the quality and diversity of input datasets.</a:t>
                      </a:r>
                    </a:p>
                  </a:txBody>
                  <a:tcPr marL="29579" marR="29579" marT="14789" marB="14789" anchor="ctr"/>
                </a:tc>
                <a:extLst>
                  <a:ext uri="{0D108BD9-81ED-4DB2-BD59-A6C34878D82A}">
                    <a16:rowId xmlns:a16="http://schemas.microsoft.com/office/drawing/2014/main" val="10001"/>
                  </a:ext>
                </a:extLst>
              </a:tr>
              <a:tr h="1635504">
                <a:tc>
                  <a:txBody>
                    <a:bodyPr/>
                    <a:lstStyle/>
                    <a:p>
                      <a:pPr algn="ctr"/>
                      <a:r>
                        <a:rPr lang="en-IN" sz="1800" dirty="0">
                          <a:latin typeface="Arial Narrow" panose="020B0606020202030204" pitchFamily="34" charset="0"/>
                        </a:rPr>
                        <a:t>2</a:t>
                      </a:r>
                    </a:p>
                  </a:txBody>
                  <a:tcPr marL="29579" marR="29579" marT="14789" marB="14789" anchor="ctr"/>
                </a:tc>
                <a:tc>
                  <a:txBody>
                    <a:bodyPr/>
                    <a:lstStyle/>
                    <a:p>
                      <a:pPr algn="just"/>
                      <a:r>
                        <a:rPr lang="en-US" sz="1800" dirty="0">
                          <a:latin typeface="Arial Narrow" panose="020B0606020202030204" pitchFamily="34" charset="0"/>
                        </a:rPr>
                        <a:t>Harnessing Business and Media Insights</a:t>
                      </a:r>
                    </a:p>
                    <a:p>
                      <a:pPr algn="just"/>
                      <a:r>
                        <a:rPr lang="en-US" sz="1800" dirty="0">
                          <a:latin typeface="Arial Narrow" panose="020B0606020202030204" pitchFamily="34" charset="0"/>
                        </a:rPr>
                        <a:t>With Large Language Models,</a:t>
                      </a:r>
                    </a:p>
                    <a:p>
                      <a:pPr algn="just"/>
                      <a:r>
                        <a:rPr lang="en-US" sz="1800" dirty="0" err="1">
                          <a:latin typeface="Arial Narrow" panose="020B0606020202030204" pitchFamily="34" charset="0"/>
                        </a:rPr>
                        <a:t>Yujia</a:t>
                      </a:r>
                      <a:r>
                        <a:rPr lang="en-US" sz="1800" dirty="0">
                          <a:latin typeface="Arial Narrow" panose="020B0606020202030204" pitchFamily="34" charset="0"/>
                        </a:rPr>
                        <a:t> Bao and Ankit Parag Shah</a:t>
                      </a:r>
                    </a:p>
                  </a:txBody>
                  <a:tcPr marL="29579" marR="29579" marT="14789" marB="14789" anchor="ctr"/>
                </a:tc>
                <a:tc>
                  <a:txBody>
                    <a:bodyPr/>
                    <a:lstStyle/>
                    <a:p>
                      <a:pPr algn="ctr"/>
                      <a:r>
                        <a:rPr lang="en-IN" sz="1800" dirty="0">
                          <a:latin typeface="Arial Narrow" panose="020B0606020202030204" pitchFamily="34" charset="0"/>
                        </a:rPr>
                        <a:t>2024</a:t>
                      </a:r>
                    </a:p>
                  </a:txBody>
                  <a:tcPr marL="29579" marR="29579" marT="14789" marB="14789" anchor="ctr"/>
                </a:tc>
                <a:tc>
                  <a:txBody>
                    <a:bodyPr/>
                    <a:lstStyle/>
                    <a:p>
                      <a:pPr algn="just"/>
                      <a:r>
                        <a:rPr lang="en-US" altLang="en-GB" sz="1800" dirty="0">
                          <a:latin typeface="Arial Narrow" panose="020B0606020202030204" pitchFamily="34" charset="0"/>
                        </a:rPr>
                        <a:t>Domain-specific LLM trained on curated Fortune Media datasets for business and media insights, using time-aware reasoning and task decomposition.</a:t>
                      </a:r>
                    </a:p>
                    <a:p>
                      <a:pPr algn="just"/>
                      <a:r>
                        <a:rPr lang="en-US" altLang="en-GB" sz="1800" dirty="0">
                          <a:latin typeface="Arial Narrow" panose="020B0606020202030204" pitchFamily="34" charset="0"/>
                        </a:rPr>
                        <a:t>Limited generalizability outside the business/media domain; model requires extensive resources and curated data to maintain accuracy.</a:t>
                      </a:r>
                    </a:p>
                  </a:txBody>
                  <a:tcPr marL="29579" marR="29579" marT="14789" marB="14789" anchor="ctr"/>
                </a:tc>
                <a:extLst>
                  <a:ext uri="{0D108BD9-81ED-4DB2-BD59-A6C34878D82A}">
                    <a16:rowId xmlns:a16="http://schemas.microsoft.com/office/drawing/2014/main" val="10002"/>
                  </a:ext>
                </a:extLst>
              </a:tr>
              <a:tr h="1352432">
                <a:tc>
                  <a:txBody>
                    <a:bodyPr/>
                    <a:lstStyle/>
                    <a:p>
                      <a:pPr algn="ctr"/>
                      <a:r>
                        <a:rPr lang="en-IN" sz="1800" dirty="0">
                          <a:latin typeface="Arial Narrow" panose="020B0606020202030204" pitchFamily="34" charset="0"/>
                        </a:rPr>
                        <a:t>3</a:t>
                      </a:r>
                    </a:p>
                  </a:txBody>
                  <a:tcPr marL="29579" marR="29579" marT="14789" marB="14789" anchor="ctr"/>
                </a:tc>
                <a:tc>
                  <a:txBody>
                    <a:bodyPr/>
                    <a:lstStyle/>
                    <a:p>
                      <a:pPr algn="just"/>
                      <a:r>
                        <a:rPr lang="en-US" sz="1800" dirty="0">
                          <a:latin typeface="Arial Narrow" panose="020B0606020202030204" pitchFamily="34" charset="0"/>
                        </a:rPr>
                        <a:t>AI Business Model Innovation,</a:t>
                      </a:r>
                    </a:p>
                    <a:p>
                      <a:pPr algn="just"/>
                      <a:r>
                        <a:rPr lang="en-US" sz="1800" dirty="0">
                          <a:latin typeface="Arial Narrow" panose="020B0606020202030204" pitchFamily="34" charset="0"/>
                        </a:rPr>
                        <a:t>Philip </a:t>
                      </a:r>
                      <a:r>
                        <a:rPr lang="en-US" sz="1800" dirty="0" err="1">
                          <a:latin typeface="Arial Narrow" panose="020B0606020202030204" pitchFamily="34" charset="0"/>
                        </a:rPr>
                        <a:t>Jorzik</a:t>
                      </a:r>
                      <a:r>
                        <a:rPr lang="en-US" sz="1800" dirty="0">
                          <a:latin typeface="Arial Narrow" panose="020B0606020202030204" pitchFamily="34" charset="0"/>
                        </a:rPr>
                        <a:t> and Sascha P</a:t>
                      </a:r>
                    </a:p>
                  </a:txBody>
                  <a:tcPr marL="29579" marR="29579" marT="14789" marB="14789" anchor="ctr"/>
                </a:tc>
                <a:tc>
                  <a:txBody>
                    <a:bodyPr/>
                    <a:lstStyle/>
                    <a:p>
                      <a:pPr algn="ctr"/>
                      <a:r>
                        <a:rPr lang="en-IN" sz="1800" dirty="0">
                          <a:latin typeface="Arial Narrow" panose="020B0606020202030204" pitchFamily="34" charset="0"/>
                        </a:rPr>
                        <a:t>2024</a:t>
                      </a:r>
                    </a:p>
                  </a:txBody>
                  <a:tcPr marL="29579" marR="29579" marT="14789" marB="14789" anchor="ctr"/>
                </a:tc>
                <a:tc>
                  <a:txBody>
                    <a:bodyPr/>
                    <a:lstStyle/>
                    <a:p>
                      <a:r>
                        <a:rPr lang="en-US" altLang="en-GB" sz="1800" b="0" i="0" kern="1200" dirty="0">
                          <a:solidFill>
                            <a:schemeClr val="dk1"/>
                          </a:solidFill>
                          <a:effectLst/>
                          <a:latin typeface="Arial Narrow" panose="020B0606020202030204" pitchFamily="34" charset="0"/>
                          <a:ea typeface="+mn-ea"/>
                          <a:cs typeface="+mn-cs"/>
                        </a:rPr>
                        <a:t>Systematic review identifying four AI-driven business model innovation typologies using a strategic and managerial lens.</a:t>
                      </a:r>
                    </a:p>
                    <a:p>
                      <a:r>
                        <a:rPr lang="en-US" altLang="en-GB" sz="1800" b="0" i="0" kern="1200" dirty="0">
                          <a:solidFill>
                            <a:schemeClr val="dk1"/>
                          </a:solidFill>
                          <a:effectLst/>
                          <a:latin typeface="Arial Narrow" panose="020B0606020202030204" pitchFamily="34" charset="0"/>
                          <a:ea typeface="+mn-ea"/>
                          <a:cs typeface="+mn-cs"/>
                        </a:rPr>
                        <a:t>The study is primarily conceptual and lacks real-time data validation and empirical case studies.</a:t>
                      </a:r>
                    </a:p>
                  </a:txBody>
                  <a:tcPr marL="29579" marR="29579" marT="14789" marB="14789" anchor="ctr"/>
                </a:tc>
                <a:extLst>
                  <a:ext uri="{0D108BD9-81ED-4DB2-BD59-A6C34878D82A}">
                    <a16:rowId xmlns:a16="http://schemas.microsoft.com/office/drawing/2014/main" val="10003"/>
                  </a:ext>
                </a:extLst>
              </a:tr>
            </a:tbl>
          </a:graphicData>
        </a:graphic>
      </p:graphicFrame>
      <p:sp>
        <p:nvSpPr>
          <p:cNvPr id="4" name="Footer Placeholder 2"/>
          <p:cNvSpPr>
            <a:spLocks noGrp="1"/>
          </p:cNvSpPr>
          <p:nvPr>
            <p:ph type="ftr" sz="quarter" idx="11"/>
          </p:nvPr>
        </p:nvSpPr>
        <p:spPr>
          <a:xfrm>
            <a:off x="3686175" y="6459855"/>
            <a:ext cx="3394075" cy="365125"/>
          </a:xfrm>
        </p:spPr>
        <p:txBody>
          <a:bodyPr/>
          <a:lstStyle/>
          <a:p>
            <a:r>
              <a:rPr lang="en-IN" sz="1100" dirty="0"/>
              <a:t>20CS6202 - DESIGN PROJECT 2</a:t>
            </a:r>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p:cNvSpPr txBox="1"/>
          <p:nvPr/>
        </p:nvSpPr>
        <p:spPr>
          <a:xfrm>
            <a:off x="871405" y="6503847"/>
            <a:ext cx="2369128" cy="461665"/>
          </a:xfrm>
          <a:prstGeom prst="rect">
            <a:avLst/>
          </a:prstGeom>
          <a:noFill/>
        </p:spPr>
        <p:txBody>
          <a:bodyPr wrap="square" rtlCol="0">
            <a:spAutoFit/>
          </a:bodyPr>
          <a:lstStyle/>
          <a:p>
            <a:r>
              <a:rPr lang="en-IN" sz="1200" dirty="0">
                <a:solidFill>
                  <a:schemeClr val="bg1"/>
                </a:solidFill>
              </a:rPr>
              <a:t>11/06/2025</a:t>
            </a:r>
          </a:p>
          <a:p>
            <a:endParaRPr lang="en-IN"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75446776"/>
              </p:ext>
            </p:extLst>
          </p:nvPr>
        </p:nvGraphicFramePr>
        <p:xfrm>
          <a:off x="222739" y="1347551"/>
          <a:ext cx="11746521" cy="5056072"/>
        </p:xfrm>
        <a:graphic>
          <a:graphicData uri="http://schemas.openxmlformats.org/drawingml/2006/table">
            <a:tbl>
              <a:tblPr>
                <a:tableStyleId>{69CF1AB2-1976-4502-BF36-3FF5EA218861}</a:tableStyleId>
              </a:tblPr>
              <a:tblGrid>
                <a:gridCol w="935953">
                  <a:extLst>
                    <a:ext uri="{9D8B030D-6E8A-4147-A177-3AD203B41FA5}">
                      <a16:colId xmlns:a16="http://schemas.microsoft.com/office/drawing/2014/main" val="20000"/>
                    </a:ext>
                  </a:extLst>
                </a:gridCol>
                <a:gridCol w="4937308">
                  <a:extLst>
                    <a:ext uri="{9D8B030D-6E8A-4147-A177-3AD203B41FA5}">
                      <a16:colId xmlns:a16="http://schemas.microsoft.com/office/drawing/2014/main" val="20001"/>
                    </a:ext>
                  </a:extLst>
                </a:gridCol>
                <a:gridCol w="1190727">
                  <a:extLst>
                    <a:ext uri="{9D8B030D-6E8A-4147-A177-3AD203B41FA5}">
                      <a16:colId xmlns:a16="http://schemas.microsoft.com/office/drawing/2014/main" val="20002"/>
                    </a:ext>
                  </a:extLst>
                </a:gridCol>
                <a:gridCol w="4682533">
                  <a:extLst>
                    <a:ext uri="{9D8B030D-6E8A-4147-A177-3AD203B41FA5}">
                      <a16:colId xmlns:a16="http://schemas.microsoft.com/office/drawing/2014/main" val="20003"/>
                    </a:ext>
                  </a:extLst>
                </a:gridCol>
              </a:tblGrid>
              <a:tr h="290997">
                <a:tc>
                  <a:txBody>
                    <a:bodyPr/>
                    <a:lstStyle/>
                    <a:p>
                      <a:pPr algn="ctr"/>
                      <a:r>
                        <a:rPr lang="en-IN" sz="1800" b="1" dirty="0" err="1">
                          <a:latin typeface="Arial Narrow" panose="020B0606020202030204" pitchFamily="34" charset="0"/>
                        </a:rPr>
                        <a:t>S.No</a:t>
                      </a:r>
                      <a:r>
                        <a:rPr lang="en-IN" sz="1800" b="1" dirty="0">
                          <a:latin typeface="Arial Narrow" panose="020B0606020202030204" pitchFamily="34" charset="0"/>
                        </a:rPr>
                        <a:t>.</a:t>
                      </a:r>
                    </a:p>
                  </a:txBody>
                  <a:tcPr marL="29579" marR="29579" marT="14789" marB="14789" anchor="ctr"/>
                </a:tc>
                <a:tc>
                  <a:txBody>
                    <a:bodyPr/>
                    <a:lstStyle/>
                    <a:p>
                      <a:pPr algn="ctr"/>
                      <a:r>
                        <a:rPr lang="en-IN" sz="1800" b="1" dirty="0">
                          <a:latin typeface="Arial Narrow" panose="020B0606020202030204" pitchFamily="34" charset="0"/>
                        </a:rPr>
                        <a:t>Paper Title</a:t>
                      </a:r>
                    </a:p>
                  </a:txBody>
                  <a:tcPr marL="29579" marR="29579" marT="14789" marB="14789" anchor="ctr"/>
                </a:tc>
                <a:tc>
                  <a:txBody>
                    <a:bodyPr/>
                    <a:lstStyle/>
                    <a:p>
                      <a:pPr algn="ctr"/>
                      <a:r>
                        <a:rPr lang="en-IN" sz="1800" b="1" dirty="0">
                          <a:latin typeface="Arial Narrow" panose="020B0606020202030204" pitchFamily="34" charset="0"/>
                        </a:rPr>
                        <a:t>Year</a:t>
                      </a:r>
                    </a:p>
                  </a:txBody>
                  <a:tcPr marL="29579" marR="29579" marT="14789" marB="14789" anchor="ctr"/>
                </a:tc>
                <a:tc>
                  <a:txBody>
                    <a:bodyPr/>
                    <a:lstStyle/>
                    <a:p>
                      <a:pPr algn="ctr"/>
                      <a:r>
                        <a:rPr lang="en-IN" sz="18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0000"/>
                  </a:ext>
                </a:extLst>
              </a:tr>
              <a:tr h="1341697">
                <a:tc>
                  <a:txBody>
                    <a:bodyPr/>
                    <a:lstStyle/>
                    <a:p>
                      <a:pPr marL="0" algn="ctr" defTabSz="914400" rtl="0" eaLnBrk="1" latinLnBrk="0" hangingPunct="1"/>
                      <a:r>
                        <a:rPr lang="en-IN" sz="18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r>
                        <a:rPr lang="en-IN" sz="1800" b="0" kern="1200" dirty="0">
                          <a:solidFill>
                            <a:schemeClr val="dk1"/>
                          </a:solidFill>
                          <a:latin typeface="Arial Narrow" panose="020B0606020202030204" pitchFamily="34" charset="0"/>
                          <a:ea typeface="+mn-ea"/>
                          <a:cs typeface="+mn-cs"/>
                        </a:rPr>
                        <a:t>Structure-Aware Language Model Pretraining Improves Dense Retrieval on Structured Data,</a:t>
                      </a:r>
                    </a:p>
                    <a:p>
                      <a:pPr marL="0" algn="just" defTabSz="914400" rtl="0" eaLnBrk="1" latinLnBrk="0" hangingPunct="1"/>
                      <a:r>
                        <a:rPr lang="en-IN" sz="1800" b="0" kern="1200" dirty="0" err="1">
                          <a:solidFill>
                            <a:schemeClr val="dk1"/>
                          </a:solidFill>
                          <a:latin typeface="Arial Narrow" panose="020B0606020202030204" pitchFamily="34" charset="0"/>
                          <a:ea typeface="+mn-ea"/>
                          <a:cs typeface="+mn-cs"/>
                        </a:rPr>
                        <a:t>Xinze</a:t>
                      </a:r>
                      <a:r>
                        <a:rPr lang="en-IN" sz="1800" b="0" kern="1200" dirty="0">
                          <a:solidFill>
                            <a:schemeClr val="dk1"/>
                          </a:solidFill>
                          <a:latin typeface="Arial Narrow" panose="020B0606020202030204" pitchFamily="34" charset="0"/>
                          <a:ea typeface="+mn-ea"/>
                          <a:cs typeface="+mn-cs"/>
                        </a:rPr>
                        <a:t> Li and Zhenghao Liu</a:t>
                      </a:r>
                    </a:p>
                  </a:txBody>
                  <a:tcPr marL="29579" marR="29579" marT="14789" marB="14789" anchor="ctr"/>
                </a:tc>
                <a:tc>
                  <a:txBody>
                    <a:bodyPr/>
                    <a:lstStyle/>
                    <a:p>
                      <a:pPr marL="0" algn="ctr" defTabSz="914400" rtl="0" eaLnBrk="1" latinLnBrk="0" hangingPunct="1"/>
                      <a:r>
                        <a:rPr lang="en-IN" sz="1800" b="0" kern="1200" dirty="0">
                          <a:solidFill>
                            <a:schemeClr val="dk1"/>
                          </a:solidFill>
                          <a:latin typeface="Arial Narrow" panose="020B0606020202030204" pitchFamily="34" charset="0"/>
                          <a:ea typeface="+mn-ea"/>
                          <a:cs typeface="+mn-cs"/>
                        </a:rPr>
                        <a:t>2023</a:t>
                      </a:r>
                    </a:p>
                  </a:txBody>
                  <a:tcPr marL="29579" marR="29579" marT="14789" marB="14789" anchor="ctr"/>
                </a:tc>
                <a:tc>
                  <a:txBody>
                    <a:bodyPr/>
                    <a:lstStyle/>
                    <a:p>
                      <a:r>
                        <a:rPr lang="en-US" altLang="en-GB" sz="1800" b="0" i="0" kern="1200" dirty="0">
                          <a:solidFill>
                            <a:schemeClr val="dk1"/>
                          </a:solidFill>
                          <a:effectLst/>
                          <a:latin typeface="Arial Narrow" panose="020B0606020202030204" pitchFamily="34" charset="0"/>
                          <a:ea typeface="+mn-ea"/>
                          <a:cs typeface="+mn-cs"/>
                        </a:rPr>
                        <a:t>Introduces pretraining tasks (Structured Data Alignment, Masked Entity Prediction) to improve semantic understanding in LLMs.</a:t>
                      </a:r>
                    </a:p>
                    <a:p>
                      <a:r>
                        <a:rPr lang="en-US" altLang="en-GB" sz="1800" b="0" i="0" kern="1200" dirty="0">
                          <a:solidFill>
                            <a:schemeClr val="dk1"/>
                          </a:solidFill>
                          <a:effectLst/>
                          <a:latin typeface="Arial Narrow" panose="020B0606020202030204" pitchFamily="34" charset="0"/>
                          <a:ea typeface="+mn-ea"/>
                          <a:cs typeface="+mn-cs"/>
                        </a:rPr>
                        <a:t>Requires domain-specific alignment data and has high computational demands during pretraining.</a:t>
                      </a:r>
                    </a:p>
                  </a:txBody>
                  <a:tcPr marL="29579" marR="29579" marT="14789" marB="14789" anchor="ctr"/>
                </a:tc>
                <a:extLst>
                  <a:ext uri="{0D108BD9-81ED-4DB2-BD59-A6C34878D82A}">
                    <a16:rowId xmlns:a16="http://schemas.microsoft.com/office/drawing/2014/main" val="10001"/>
                  </a:ext>
                </a:extLst>
              </a:tr>
              <a:tr h="1604372">
                <a:tc>
                  <a:txBody>
                    <a:bodyPr/>
                    <a:lstStyle/>
                    <a:p>
                      <a:pPr marL="0" algn="ctr" defTabSz="914400" rtl="0" eaLnBrk="1" latinLnBrk="0" hangingPunct="1"/>
                      <a:r>
                        <a:rPr lang="en-IN" sz="18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IN" sz="1800" b="0" kern="1200" dirty="0">
                          <a:solidFill>
                            <a:schemeClr val="dk1"/>
                          </a:solidFill>
                          <a:latin typeface="Arial Narrow" panose="020B0606020202030204" pitchFamily="34" charset="0"/>
                          <a:ea typeface="+mn-ea"/>
                          <a:cs typeface="+mn-cs"/>
                        </a:rPr>
                        <a:t>Business Analytics in Industry 4.0: Systematic Review,</a:t>
                      </a:r>
                    </a:p>
                    <a:p>
                      <a:pPr marL="0" algn="just" defTabSz="914400" rtl="0" eaLnBrk="1" latinLnBrk="0" hangingPunct="1"/>
                      <a:r>
                        <a:rPr lang="en-IN" sz="1800" b="0" kern="1200" dirty="0">
                          <a:solidFill>
                            <a:schemeClr val="dk1"/>
                          </a:solidFill>
                          <a:latin typeface="Arial Narrow" panose="020B0606020202030204" pitchFamily="34" charset="0"/>
                          <a:ea typeface="+mn-ea"/>
                          <a:cs typeface="+mn-cs"/>
                        </a:rPr>
                        <a:t>Antonio Joao Silva and Paulo Carlos</a:t>
                      </a:r>
                    </a:p>
                  </a:txBody>
                  <a:tcPr marL="29579" marR="29579" marT="14789" marB="14789" anchor="ctr"/>
                </a:tc>
                <a:tc>
                  <a:txBody>
                    <a:bodyPr/>
                    <a:lstStyle/>
                    <a:p>
                      <a:pPr marL="0" algn="ctr" defTabSz="914400" rtl="0" eaLnBrk="1" latinLnBrk="0" hangingPunct="1"/>
                      <a:r>
                        <a:rPr lang="en-IN" sz="1800" b="0" kern="1200" dirty="0">
                          <a:solidFill>
                            <a:schemeClr val="dk1"/>
                          </a:solidFill>
                          <a:latin typeface="Arial Narrow" panose="020B0606020202030204" pitchFamily="34" charset="0"/>
                          <a:ea typeface="+mn-ea"/>
                          <a:cs typeface="+mn-cs"/>
                        </a:rPr>
                        <a:t>2021</a:t>
                      </a:r>
                    </a:p>
                  </a:txBody>
                  <a:tcPr marL="29579" marR="29579" marT="14789" marB="14789" anchor="ctr"/>
                </a:tc>
                <a:tc>
                  <a:txBody>
                    <a:bodyPr/>
                    <a:lstStyle/>
                    <a:p>
                      <a:pPr marL="0" algn="just" defTabSz="914400" rtl="0" eaLnBrk="1" latinLnBrk="0" hangingPunct="1"/>
                      <a:r>
                        <a:rPr lang="en-US" altLang="en-GB" sz="1800" b="0" kern="1200" dirty="0">
                          <a:solidFill>
                            <a:schemeClr val="dk1"/>
                          </a:solidFill>
                          <a:latin typeface="Arial Narrow" panose="020B0606020202030204" pitchFamily="34" charset="0"/>
                          <a:ea typeface="+mn-ea"/>
                          <a:cs typeface="+mn-cs"/>
                        </a:rPr>
                        <a:t>Literature-based review using Gartner’s analytics maturity model to classify 169 studies in business analytics.</a:t>
                      </a:r>
                    </a:p>
                    <a:p>
                      <a:pPr marL="0" algn="just" defTabSz="914400" rtl="0" eaLnBrk="1" latinLnBrk="0" hangingPunct="1"/>
                      <a:r>
                        <a:rPr lang="en-US" altLang="en-GB" sz="1800" b="0" kern="1200" dirty="0">
                          <a:solidFill>
                            <a:schemeClr val="dk1"/>
                          </a:solidFill>
                          <a:latin typeface="Arial Narrow" panose="020B0606020202030204" pitchFamily="34" charset="0"/>
                          <a:ea typeface="+mn-ea"/>
                          <a:cs typeface="+mn-cs"/>
                        </a:rPr>
                        <a:t>Over-representation of manufacturing domain, lacks post-2020 developments, and excludes non-English publications.</a:t>
                      </a:r>
                    </a:p>
                  </a:txBody>
                  <a:tcPr marL="29579" marR="29579" marT="14789" marB="14789" anchor="ctr"/>
                </a:tc>
                <a:extLst>
                  <a:ext uri="{0D108BD9-81ED-4DB2-BD59-A6C34878D82A}">
                    <a16:rowId xmlns:a16="http://schemas.microsoft.com/office/drawing/2014/main" val="10002"/>
                  </a:ext>
                </a:extLst>
              </a:tr>
              <a:tr h="1604372">
                <a:tc>
                  <a:txBody>
                    <a:bodyPr/>
                    <a:lstStyle/>
                    <a:p>
                      <a:pPr marL="0" algn="ctr" defTabSz="914400" rtl="0" eaLnBrk="1" latinLnBrk="0" hangingPunct="1"/>
                      <a:r>
                        <a:rPr lang="en-IN" sz="18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1800" b="0" kern="1200" dirty="0">
                          <a:solidFill>
                            <a:schemeClr val="dk1"/>
                          </a:solidFill>
                          <a:latin typeface="Arial Narrow" panose="020B0606020202030204" pitchFamily="34" charset="0"/>
                          <a:ea typeface="+mn-ea"/>
                          <a:cs typeface="+mn-cs"/>
                        </a:rPr>
                        <a:t>Artificial </a:t>
                      </a:r>
                      <a:r>
                        <a:rPr lang="en-US" sz="1800" b="0" kern="1200" dirty="0" err="1">
                          <a:solidFill>
                            <a:schemeClr val="dk1"/>
                          </a:solidFill>
                          <a:latin typeface="Arial Narrow" panose="020B0606020202030204" pitchFamily="34" charset="0"/>
                          <a:ea typeface="+mn-ea"/>
                          <a:cs typeface="+mn-cs"/>
                        </a:rPr>
                        <a:t>Intigelence</a:t>
                      </a:r>
                      <a:r>
                        <a:rPr lang="en-US" sz="1800" b="0" kern="1200" dirty="0">
                          <a:solidFill>
                            <a:schemeClr val="dk1"/>
                          </a:solidFill>
                          <a:latin typeface="Arial Narrow" panose="020B0606020202030204" pitchFamily="34" charset="0"/>
                          <a:ea typeface="+mn-ea"/>
                          <a:cs typeface="+mn-cs"/>
                        </a:rPr>
                        <a:t> in Business: From Research and Innovation to Market Deployment, </a:t>
                      </a:r>
                    </a:p>
                    <a:p>
                      <a:pPr marL="0" algn="just" defTabSz="914400" rtl="0" eaLnBrk="1" latinLnBrk="0" hangingPunct="1"/>
                      <a:r>
                        <a:rPr lang="en-US" sz="1800" b="0" kern="1200" dirty="0">
                          <a:solidFill>
                            <a:schemeClr val="dk1"/>
                          </a:solidFill>
                          <a:latin typeface="Arial Narrow" panose="020B0606020202030204" pitchFamily="34" charset="0"/>
                          <a:ea typeface="+mn-ea"/>
                          <a:cs typeface="+mn-cs"/>
                        </a:rPr>
                        <a:t>Neha Soni and Amita Kapoor</a:t>
                      </a:r>
                    </a:p>
                  </a:txBody>
                  <a:tcPr marL="29579" marR="29579" marT="14789" marB="14789" anchor="ctr"/>
                </a:tc>
                <a:tc>
                  <a:txBody>
                    <a:bodyPr/>
                    <a:lstStyle/>
                    <a:p>
                      <a:pPr marL="0" algn="ctr" defTabSz="914400" rtl="0" eaLnBrk="1" latinLnBrk="0" hangingPunct="1"/>
                      <a:r>
                        <a:rPr lang="en-IN" sz="1800" b="0" kern="1200" dirty="0">
                          <a:solidFill>
                            <a:schemeClr val="dk1"/>
                          </a:solidFill>
                          <a:latin typeface="Arial Narrow" panose="020B0606020202030204" pitchFamily="34" charset="0"/>
                          <a:ea typeface="+mn-ea"/>
                          <a:cs typeface="+mn-cs"/>
                        </a:rPr>
                        <a:t>2020</a:t>
                      </a:r>
                    </a:p>
                  </a:txBody>
                  <a:tcPr marL="29579" marR="29579" marT="14789" marB="14789" anchor="ctr"/>
                </a:tc>
                <a:tc>
                  <a:txBody>
                    <a:bodyPr/>
                    <a:lstStyle/>
                    <a:p>
                      <a:r>
                        <a:rPr lang="en-US" altLang="en-GB" sz="1800" b="0" kern="1200" dirty="0">
                          <a:solidFill>
                            <a:schemeClr val="dk1"/>
                          </a:solidFill>
                          <a:latin typeface="Arial Narrow" panose="020B0606020202030204" pitchFamily="34" charset="0"/>
                          <a:ea typeface="+mn-ea"/>
                          <a:cs typeface="+mn-cs"/>
                        </a:rPr>
                        <a:t>Analytical study of AI evolution and adoption using startup trends, funding data, and sector-wise deployment analysis.</a:t>
                      </a:r>
                    </a:p>
                    <a:p>
                      <a:r>
                        <a:rPr lang="en-US" altLang="en-GB" sz="1800" b="0" kern="1200" dirty="0">
                          <a:solidFill>
                            <a:schemeClr val="dk1"/>
                          </a:solidFill>
                          <a:latin typeface="Arial Narrow" panose="020B0606020202030204" pitchFamily="34" charset="0"/>
                          <a:ea typeface="+mn-ea"/>
                          <a:cs typeface="+mn-cs"/>
                        </a:rPr>
                        <a:t>Data limited to pre-2020 trends; lacks discussion on post-2020 AI advancements and ethical concerns such as bias and transparency.</a:t>
                      </a:r>
                    </a:p>
                  </a:txBody>
                  <a:tcPr marL="29579" marR="29579" marT="14789" marB="14789" anchor="ctr"/>
                </a:tc>
                <a:extLst>
                  <a:ext uri="{0D108BD9-81ED-4DB2-BD59-A6C34878D82A}">
                    <a16:rowId xmlns:a16="http://schemas.microsoft.com/office/drawing/2014/main" val="10003"/>
                  </a:ext>
                </a:extLst>
              </a:tr>
            </a:tbl>
          </a:graphicData>
        </a:graphic>
      </p:graphicFrame>
      <p:sp>
        <p:nvSpPr>
          <p:cNvPr id="11" name="Title 1"/>
          <p:cNvSpPr>
            <a:spLocks noGrp="1"/>
          </p:cNvSpPr>
          <p:nvPr>
            <p:ph type="title"/>
          </p:nvPr>
        </p:nvSpPr>
        <p:spPr>
          <a:xfrm>
            <a:off x="1154083" y="133107"/>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p:cNvPicPr>
            <a:picLocks noChangeAspect="1"/>
          </p:cNvPicPr>
          <p:nvPr/>
        </p:nvPicPr>
        <p:blipFill>
          <a:blip r:embed="rId2"/>
          <a:stretch>
            <a:fillRect/>
          </a:stretch>
        </p:blipFill>
        <p:spPr>
          <a:xfrm>
            <a:off x="546939" y="337562"/>
            <a:ext cx="978762" cy="95392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206713"/>
            <a:ext cx="835001" cy="1078748"/>
          </a:xfrm>
          <a:prstGeom prst="rect">
            <a:avLst/>
          </a:prstGeom>
        </p:spPr>
      </p:pic>
      <p:sp>
        <p:nvSpPr>
          <p:cNvPr id="2"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3681116"/>
              </p:ext>
            </p:extLst>
          </p:nvPr>
        </p:nvGraphicFramePr>
        <p:xfrm>
          <a:off x="231531" y="1368399"/>
          <a:ext cx="11728938" cy="5056072"/>
        </p:xfrm>
        <a:graphic>
          <a:graphicData uri="http://schemas.openxmlformats.org/drawingml/2006/table">
            <a:tbl>
              <a:tblPr>
                <a:tableStyleId>{69CF1AB2-1976-4502-BF36-3FF5EA218861}</a:tableStyleId>
              </a:tblPr>
              <a:tblGrid>
                <a:gridCol w="1060978">
                  <a:extLst>
                    <a:ext uri="{9D8B030D-6E8A-4147-A177-3AD203B41FA5}">
                      <a16:colId xmlns:a16="http://schemas.microsoft.com/office/drawing/2014/main" val="20000"/>
                    </a:ext>
                  </a:extLst>
                </a:gridCol>
                <a:gridCol w="4232940">
                  <a:extLst>
                    <a:ext uri="{9D8B030D-6E8A-4147-A177-3AD203B41FA5}">
                      <a16:colId xmlns:a16="http://schemas.microsoft.com/office/drawing/2014/main" val="20001"/>
                    </a:ext>
                  </a:extLst>
                </a:gridCol>
                <a:gridCol w="1510064">
                  <a:extLst>
                    <a:ext uri="{9D8B030D-6E8A-4147-A177-3AD203B41FA5}">
                      <a16:colId xmlns:a16="http://schemas.microsoft.com/office/drawing/2014/main" val="20002"/>
                    </a:ext>
                  </a:extLst>
                </a:gridCol>
                <a:gridCol w="4924956">
                  <a:extLst>
                    <a:ext uri="{9D8B030D-6E8A-4147-A177-3AD203B41FA5}">
                      <a16:colId xmlns:a16="http://schemas.microsoft.com/office/drawing/2014/main" val="20003"/>
                    </a:ext>
                  </a:extLst>
                </a:gridCol>
              </a:tblGrid>
              <a:tr h="283104">
                <a:tc>
                  <a:txBody>
                    <a:bodyPr/>
                    <a:lstStyle/>
                    <a:p>
                      <a:pPr algn="ctr"/>
                      <a:r>
                        <a:rPr lang="en-IN" sz="1800" b="1" dirty="0" err="1">
                          <a:latin typeface="Arial Narrow" panose="020B0606020202030204" pitchFamily="34" charset="0"/>
                        </a:rPr>
                        <a:t>S.No</a:t>
                      </a:r>
                      <a:r>
                        <a:rPr lang="en-IN" sz="1800" b="1" dirty="0">
                          <a:latin typeface="Arial Narrow" panose="020B0606020202030204" pitchFamily="34" charset="0"/>
                        </a:rPr>
                        <a:t>.</a:t>
                      </a:r>
                    </a:p>
                  </a:txBody>
                  <a:tcPr marL="29579" marR="29579" marT="14789" marB="14789" anchor="ctr"/>
                </a:tc>
                <a:tc>
                  <a:txBody>
                    <a:bodyPr/>
                    <a:lstStyle/>
                    <a:p>
                      <a:pPr algn="ctr"/>
                      <a:r>
                        <a:rPr lang="en-IN" sz="1800" b="1" dirty="0">
                          <a:latin typeface="Arial Narrow" panose="020B0606020202030204" pitchFamily="34" charset="0"/>
                        </a:rPr>
                        <a:t>Paper Title</a:t>
                      </a:r>
                    </a:p>
                  </a:txBody>
                  <a:tcPr marL="29579" marR="29579" marT="14789" marB="14789" anchor="ctr"/>
                </a:tc>
                <a:tc>
                  <a:txBody>
                    <a:bodyPr/>
                    <a:lstStyle/>
                    <a:p>
                      <a:pPr algn="ctr"/>
                      <a:r>
                        <a:rPr lang="en-IN" sz="1800" b="1" dirty="0">
                          <a:latin typeface="Arial Narrow" panose="020B0606020202030204" pitchFamily="34" charset="0"/>
                        </a:rPr>
                        <a:t>Year</a:t>
                      </a:r>
                    </a:p>
                  </a:txBody>
                  <a:tcPr marL="29579" marR="29579" marT="14789" marB="14789" anchor="ctr"/>
                </a:tc>
                <a:tc>
                  <a:txBody>
                    <a:bodyPr/>
                    <a:lstStyle/>
                    <a:p>
                      <a:pPr algn="ctr"/>
                      <a:r>
                        <a:rPr lang="en-IN" sz="18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0000"/>
                  </a:ext>
                </a:extLst>
              </a:tr>
              <a:tr h="1305303">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IN" sz="1800" kern="1200" dirty="0">
                          <a:solidFill>
                            <a:schemeClr val="dk1"/>
                          </a:solidFill>
                          <a:latin typeface="Arial Narrow" panose="020B0606020202030204" pitchFamily="34" charset="0"/>
                          <a:ea typeface="+mn-ea"/>
                          <a:cs typeface="+mn-cs"/>
                        </a:rPr>
                        <a:t>Time Series Data Prediction using IoT and Machine Learning Technique,</a:t>
                      </a:r>
                    </a:p>
                    <a:p>
                      <a:pPr marL="0" algn="just" defTabSz="914400" rtl="0" eaLnBrk="1" latinLnBrk="0" hangingPunct="1"/>
                      <a:r>
                        <a:rPr lang="en-IN" sz="1800" kern="1200" dirty="0">
                          <a:solidFill>
                            <a:schemeClr val="dk1"/>
                          </a:solidFill>
                          <a:latin typeface="Arial Narrow" panose="020B0606020202030204" pitchFamily="34" charset="0"/>
                          <a:ea typeface="+mn-ea"/>
                          <a:cs typeface="+mn-cs"/>
                        </a:rPr>
                        <a:t>Pardeep Kumar and Yugal Kumar</a:t>
                      </a:r>
                    </a:p>
                  </a:txBody>
                  <a:tcPr marL="29579" marR="29579" marT="14789" marB="14789" anchor="ctr"/>
                </a:tc>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2020</a:t>
                      </a:r>
                    </a:p>
                  </a:txBody>
                  <a:tcPr marL="29579" marR="29579" marT="14789" marB="14789" anchor="ctr"/>
                </a:tc>
                <a:tc>
                  <a:txBody>
                    <a:bodyPr/>
                    <a:lstStyle/>
                    <a:p>
                      <a:r>
                        <a:rPr lang="en-US" altLang="en-GB" sz="1800" b="0" i="0" kern="1200" dirty="0">
                          <a:solidFill>
                            <a:schemeClr val="dk1"/>
                          </a:solidFill>
                          <a:effectLst/>
                          <a:latin typeface="Arial Narrow" panose="020B0606020202030204" pitchFamily="34" charset="0"/>
                          <a:ea typeface="+mn-ea"/>
                          <a:cs typeface="+mn-cs"/>
                        </a:rPr>
                        <a:t>Integration of IoT sensor data with regression models (e.g., ARIMA, LSTM) to predict air quality trends.</a:t>
                      </a:r>
                    </a:p>
                    <a:p>
                      <a:r>
                        <a:rPr lang="en-US" altLang="en-GB" sz="1800" b="0" i="0" kern="1200" dirty="0">
                          <a:solidFill>
                            <a:schemeClr val="dk1"/>
                          </a:solidFill>
                          <a:effectLst/>
                          <a:latin typeface="Arial Narrow" panose="020B0606020202030204" pitchFamily="34" charset="0"/>
                          <a:ea typeface="+mn-ea"/>
                          <a:cs typeface="+mn-cs"/>
                        </a:rPr>
                        <a:t>Small dataset, simplified architecture, and limited deployment context restrict scalability and real-world applicability.</a:t>
                      </a:r>
                    </a:p>
                  </a:txBody>
                  <a:tcPr marL="29579" marR="29579" marT="14789" marB="14789" anchor="ctr"/>
                </a:tc>
                <a:extLst>
                  <a:ext uri="{0D108BD9-81ED-4DB2-BD59-A6C34878D82A}">
                    <a16:rowId xmlns:a16="http://schemas.microsoft.com/office/drawing/2014/main" val="10001"/>
                  </a:ext>
                </a:extLst>
              </a:tr>
              <a:tr h="1560853">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US" sz="1800" kern="1200" dirty="0">
                          <a:solidFill>
                            <a:schemeClr val="dk1"/>
                          </a:solidFill>
                          <a:latin typeface="Arial Narrow" panose="020B0606020202030204" pitchFamily="34" charset="0"/>
                          <a:ea typeface="+mn-ea"/>
                          <a:cs typeface="+mn-cs"/>
                        </a:rPr>
                        <a:t>Walmart’s Sales Data Analysis - A Big Data Analytics Perspective,</a:t>
                      </a:r>
                    </a:p>
                    <a:p>
                      <a:pPr marL="0" algn="just" defTabSz="914400" rtl="0" eaLnBrk="1" latinLnBrk="0" hangingPunct="1"/>
                      <a:r>
                        <a:rPr lang="en-US" sz="1800" kern="1200" dirty="0">
                          <a:solidFill>
                            <a:schemeClr val="dk1"/>
                          </a:solidFill>
                          <a:latin typeface="Arial Narrow" panose="020B0606020202030204" pitchFamily="34" charset="0"/>
                          <a:ea typeface="+mn-ea"/>
                          <a:cs typeface="+mn-cs"/>
                        </a:rPr>
                        <a:t>Manpreet Singh and </a:t>
                      </a:r>
                      <a:r>
                        <a:rPr lang="en-US" sz="1800" kern="1200" dirty="0" err="1">
                          <a:solidFill>
                            <a:schemeClr val="dk1"/>
                          </a:solidFill>
                          <a:latin typeface="Arial Narrow" panose="020B0606020202030204" pitchFamily="34" charset="0"/>
                          <a:ea typeface="+mn-ea"/>
                          <a:cs typeface="+mn-cs"/>
                        </a:rPr>
                        <a:t>Aesaan</a:t>
                      </a:r>
                      <a:r>
                        <a:rPr lang="en-US" sz="1800" kern="1200" dirty="0">
                          <a:solidFill>
                            <a:schemeClr val="dk1"/>
                          </a:solidFill>
                          <a:latin typeface="Arial Narrow" panose="020B0606020202030204" pitchFamily="34" charset="0"/>
                          <a:ea typeface="+mn-ea"/>
                          <a:cs typeface="+mn-cs"/>
                        </a:rPr>
                        <a:t> Mohammed</a:t>
                      </a:r>
                    </a:p>
                  </a:txBody>
                  <a:tcPr marL="29579" marR="29579" marT="14789" marB="14789" anchor="ctr"/>
                </a:tc>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2017</a:t>
                      </a:r>
                    </a:p>
                  </a:txBody>
                  <a:tcPr marL="29579" marR="29579" marT="14789" marB="14789" anchor="ctr"/>
                </a:tc>
                <a:tc>
                  <a:txBody>
                    <a:bodyPr/>
                    <a:lstStyle/>
                    <a:p>
                      <a:r>
                        <a:rPr lang="en-US" altLang="en-GB" sz="1800" b="0" i="0" kern="1200" dirty="0">
                          <a:solidFill>
                            <a:schemeClr val="dk1"/>
                          </a:solidFill>
                          <a:effectLst/>
                          <a:latin typeface="Arial Narrow" panose="020B0606020202030204" pitchFamily="34" charset="0"/>
                          <a:ea typeface="+mn-ea"/>
                          <a:cs typeface="+mn-cs"/>
                        </a:rPr>
                        <a:t>Applied data mining and visualization techniques on Walmart’s historical sales data to uncover patterns and trends.</a:t>
                      </a:r>
                    </a:p>
                    <a:p>
                      <a:r>
                        <a:rPr lang="en-US" altLang="en-GB" sz="1800" b="0" i="0" kern="1200" dirty="0">
                          <a:solidFill>
                            <a:schemeClr val="dk1"/>
                          </a:solidFill>
                          <a:effectLst/>
                          <a:latin typeface="Arial Narrow" panose="020B0606020202030204" pitchFamily="34" charset="0"/>
                          <a:ea typeface="+mn-ea"/>
                          <a:cs typeface="+mn-cs"/>
                        </a:rPr>
                        <a:t>Narrow focus on internal sales data without external influencers (e.g., promotions, economic shifts); lacks advanced modeling techniques.</a:t>
                      </a:r>
                    </a:p>
                  </a:txBody>
                  <a:tcPr marL="29579" marR="29579" marT="14789" marB="14789" anchor="ctr"/>
                </a:tc>
                <a:extLst>
                  <a:ext uri="{0D108BD9-81ED-4DB2-BD59-A6C34878D82A}">
                    <a16:rowId xmlns:a16="http://schemas.microsoft.com/office/drawing/2014/main" val="10002"/>
                  </a:ext>
                </a:extLst>
              </a:tr>
              <a:tr h="1560853">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US" sz="1800" kern="1200" dirty="0">
                          <a:solidFill>
                            <a:schemeClr val="dk1"/>
                          </a:solidFill>
                          <a:latin typeface="Arial Narrow" panose="020B0606020202030204" pitchFamily="34" charset="0"/>
                          <a:ea typeface="+mn-ea"/>
                          <a:cs typeface="+mn-cs"/>
                        </a:rPr>
                        <a:t>Industrial Big Data Analysis in Smart Factory: Current Status and Research Strategies,</a:t>
                      </a:r>
                    </a:p>
                    <a:p>
                      <a:pPr marL="0" algn="just" defTabSz="914400" rtl="0" eaLnBrk="1" latinLnBrk="0" hangingPunct="1"/>
                      <a:r>
                        <a:rPr lang="en-US" sz="1800" kern="1200" dirty="0" err="1">
                          <a:solidFill>
                            <a:schemeClr val="dk1"/>
                          </a:solidFill>
                          <a:latin typeface="Arial Narrow" panose="020B0606020202030204" pitchFamily="34" charset="0"/>
                          <a:ea typeface="+mn-ea"/>
                          <a:cs typeface="+mn-cs"/>
                        </a:rPr>
                        <a:t>Xiaoya</a:t>
                      </a:r>
                      <a:r>
                        <a:rPr lang="en-US" sz="1800" kern="1200" dirty="0">
                          <a:solidFill>
                            <a:schemeClr val="dk1"/>
                          </a:solidFill>
                          <a:latin typeface="Arial Narrow" panose="020B0606020202030204" pitchFamily="34" charset="0"/>
                          <a:ea typeface="+mn-ea"/>
                          <a:cs typeface="+mn-cs"/>
                        </a:rPr>
                        <a:t> Xu and </a:t>
                      </a:r>
                      <a:r>
                        <a:rPr lang="en-US" sz="1800" kern="1200" dirty="0" err="1">
                          <a:solidFill>
                            <a:schemeClr val="dk1"/>
                          </a:solidFill>
                          <a:latin typeface="Arial Narrow" panose="020B0606020202030204" pitchFamily="34" charset="0"/>
                          <a:ea typeface="+mn-ea"/>
                          <a:cs typeface="+mn-cs"/>
                        </a:rPr>
                        <a:t>Qingsong</a:t>
                      </a:r>
                      <a:r>
                        <a:rPr lang="en-US" sz="1800" kern="1200" dirty="0">
                          <a:solidFill>
                            <a:schemeClr val="dk1"/>
                          </a:solidFill>
                          <a:latin typeface="Arial Narrow" panose="020B0606020202030204" pitchFamily="34" charset="0"/>
                          <a:ea typeface="+mn-ea"/>
                          <a:cs typeface="+mn-cs"/>
                        </a:rPr>
                        <a:t> Hua</a:t>
                      </a:r>
                    </a:p>
                  </a:txBody>
                  <a:tcPr marL="29579" marR="29579" marT="14789" marB="14789" anchor="ctr"/>
                </a:tc>
                <a:tc>
                  <a:txBody>
                    <a:bodyPr/>
                    <a:lstStyle/>
                    <a:p>
                      <a:pPr marL="0" algn="ctr" defTabSz="914400" rtl="0" eaLnBrk="1" latinLnBrk="0" hangingPunct="1"/>
                      <a:r>
                        <a:rPr lang="en-IN" sz="1800" kern="1200" dirty="0">
                          <a:solidFill>
                            <a:schemeClr val="dk1"/>
                          </a:solidFill>
                          <a:latin typeface="Arial Narrow" panose="020B0606020202030204" pitchFamily="34" charset="0"/>
                          <a:ea typeface="+mn-ea"/>
                          <a:cs typeface="+mn-cs"/>
                        </a:rPr>
                        <a:t>2017</a:t>
                      </a:r>
                    </a:p>
                  </a:txBody>
                  <a:tcPr marL="29579" marR="29579" marT="14789" marB="14789" anchor="ctr"/>
                </a:tc>
                <a:tc>
                  <a:txBody>
                    <a:bodyPr/>
                    <a:lstStyle/>
                    <a:p>
                      <a:r>
                        <a:rPr lang="en-US" altLang="en-GB" sz="1800" b="0" i="0" kern="1200" dirty="0">
                          <a:solidFill>
                            <a:schemeClr val="dk1"/>
                          </a:solidFill>
                          <a:effectLst/>
                          <a:latin typeface="Arial Narrow" panose="020B0606020202030204" pitchFamily="34" charset="0"/>
                          <a:ea typeface="+mn-ea"/>
                          <a:cs typeface="+mn-cs"/>
                        </a:rPr>
                        <a:t>Review of predictive analytics strategies and smart factory architectures using deep learning and CPS (Cyber-Physical Systems).</a:t>
                      </a:r>
                    </a:p>
                    <a:p>
                      <a:r>
                        <a:rPr lang="en-US" altLang="en-GB" sz="1800" b="0" i="0" kern="1200" dirty="0">
                          <a:solidFill>
                            <a:schemeClr val="dk1"/>
                          </a:solidFill>
                          <a:effectLst/>
                          <a:latin typeface="Arial Narrow" panose="020B0606020202030204" pitchFamily="34" charset="0"/>
                          <a:ea typeface="+mn-ea"/>
                          <a:cs typeface="+mn-cs"/>
                        </a:rPr>
                        <a:t>Theoretical framework with minimal real-world deployment validation; compatibility with legacy systems remains unresolved.</a:t>
                      </a:r>
                    </a:p>
                  </a:txBody>
                  <a:tcPr marL="29579" marR="29579" marT="14789" marB="14789" anchor="ctr"/>
                </a:tc>
                <a:extLst>
                  <a:ext uri="{0D108BD9-81ED-4DB2-BD59-A6C34878D82A}">
                    <a16:rowId xmlns:a16="http://schemas.microsoft.com/office/drawing/2014/main" val="10003"/>
                  </a:ext>
                </a:extLst>
              </a:tr>
            </a:tbl>
          </a:graphicData>
        </a:graphic>
      </p:graphicFrame>
      <p:pic>
        <p:nvPicPr>
          <p:cNvPr id="8" name="Picture 7"/>
          <p:cNvPicPr>
            <a:picLocks noChangeAspect="1"/>
          </p:cNvPicPr>
          <p:nvPr/>
        </p:nvPicPr>
        <p:blipFill>
          <a:blip r:embed="rId2"/>
          <a:stretch>
            <a:fillRect/>
          </a:stretch>
        </p:blipFill>
        <p:spPr>
          <a:xfrm>
            <a:off x="493976" y="298210"/>
            <a:ext cx="978762" cy="953928"/>
          </a:xfrm>
          <a:prstGeom prst="rect">
            <a:avLst/>
          </a:prstGeom>
        </p:spPr>
      </p:pic>
      <p:sp>
        <p:nvSpPr>
          <p:cNvPr id="9" name="Title 1"/>
          <p:cNvSpPr>
            <a:spLocks noGrp="1"/>
          </p:cNvSpPr>
          <p:nvPr>
            <p:ph type="title"/>
          </p:nvPr>
        </p:nvSpPr>
        <p:spPr>
          <a:xfrm>
            <a:off x="1154083" y="174805"/>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185777"/>
            <a:ext cx="835001" cy="1078748"/>
          </a:xfrm>
          <a:prstGeom prst="rect">
            <a:avLst/>
          </a:prstGeom>
        </p:spPr>
      </p:pic>
      <p:sp>
        <p:nvSpPr>
          <p:cNvPr id="2"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p:cNvPicPr>
            <a:picLocks noChangeAspect="1"/>
          </p:cNvPicPr>
          <p:nvPr/>
        </p:nvPicPr>
        <p:blipFill>
          <a:blip r:embed="rId3"/>
          <a:stretch>
            <a:fillRect/>
          </a:stretch>
        </p:blipFill>
        <p:spPr>
          <a:xfrm>
            <a:off x="546939" y="495681"/>
            <a:ext cx="978762" cy="95392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9" name="Rectangle 1"/>
          <p:cNvSpPr>
            <a:spLocks noGrp="1" noChangeArrowheads="1"/>
          </p:cNvSpPr>
          <p:nvPr>
            <p:ph idx="1"/>
          </p:nvPr>
        </p:nvSpPr>
        <p:spPr bwMode="auto">
          <a:xfrm>
            <a:off x="546939" y="2036720"/>
            <a:ext cx="10878375"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just">
              <a:spcAft>
                <a:spcPts val="1200"/>
              </a:spcAft>
              <a:buNone/>
            </a:pPr>
            <a:r>
              <a:rPr lang="en-US" sz="2400" b="0" i="0" dirty="0">
                <a:solidFill>
                  <a:srgbClr val="0D0D0D"/>
                </a:solidFill>
                <a:effectLst/>
                <a:latin typeface="Arial Narrow" panose="020B0606020202030204" pitchFamily="34" charset="0"/>
              </a:rPr>
              <a:t>The existing business intelligence systems rely heavily on fragmented and manual data collection methods, such as periodic spreadsheets, manual logs, and isolated SQL databases. These approaches lead to significant delays in data availability and hinder real-time decision-making. Data inconsistencies often arise due to different naming conventions for similar parameters across systems. Maintenance strategies are largely reactive, with rule-based alerts triggered only after failures occur. Additionally, the lack of integration between machines, inventory, and supply chains creates operational silos, requiring manual intervention and diagnostics. Visualization is limited to static, infrequent reports, offering little support for dynamic analysis or actionable insights.</a:t>
            </a:r>
            <a:endParaRPr kumimoji="0" lang="en-US" altLang="en-US" sz="28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p:cNvPicPr>
            <a:picLocks noChangeAspect="1"/>
          </p:cNvPicPr>
          <p:nvPr/>
        </p:nvPicPr>
        <p:blipFill>
          <a:blip r:embed="rId2"/>
          <a:stretch>
            <a:fillRect/>
          </a:stretch>
        </p:blipFill>
        <p:spPr>
          <a:xfrm>
            <a:off x="546939" y="530910"/>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p:cNvSpPr>
            <a:spLocks noGrp="1" noChangeArrowheads="1"/>
          </p:cNvSpPr>
          <p:nvPr>
            <p:ph idx="1"/>
          </p:nvPr>
        </p:nvSpPr>
        <p:spPr bwMode="auto">
          <a:xfrm>
            <a:off x="546939" y="2018912"/>
            <a:ext cx="11053483" cy="431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None/>
            </a:pPr>
            <a:r>
              <a:rPr lang="en-US" sz="2400" b="0" i="0" dirty="0">
                <a:solidFill>
                  <a:srgbClr val="0D0D0D"/>
                </a:solidFill>
                <a:effectLst/>
                <a:latin typeface="Arial Narrow" panose="020B0606020202030204" pitchFamily="34" charset="0"/>
              </a:rPr>
              <a:t> The proposed system introduces BIAssistant, an AI-powered business intelligence platform designed to simplify data analysis for non-technical users. It allows users to interact with business data using natural language queries, eliminating the need for SQL or programming knowledge. Upon uploading a CSV file, the system automatically performs preprocessing tasks such as column detection, missing value handling, and data preview. It generates statistical summaries and stores them as embeddings in a FAISS vector database, enabling semantic search. By leveraging Retrieval-Augmented Generation (RAG) and Large Language Models (LLMs), the assistant delivers accurate, context-aware responses. Additionally, users can generate dynamic visualizations through a streamlined Gradio-based interface, making data-driven decision-making more accessible and efficient.</a:t>
            </a:r>
          </a:p>
          <a:p>
            <a:pPr algn="just">
              <a:buNone/>
            </a:pPr>
            <a:br>
              <a:rPr lang="en-US" sz="2400" dirty="0">
                <a:latin typeface="Arial Narrow" panose="020B0606020202030204" pitchFamily="34" charset="0"/>
              </a:rPr>
            </a:br>
            <a:endParaRPr kumimoji="0" lang="en-US" altLang="en-US" sz="2800" b="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p:cNvPicPr>
            <a:picLocks noChangeAspect="1"/>
          </p:cNvPicPr>
          <p:nvPr/>
        </p:nvPicPr>
        <p:blipFill>
          <a:blip r:embed="rId2"/>
          <a:stretch>
            <a:fillRect/>
          </a:stretch>
        </p:blipFill>
        <p:spPr>
          <a:xfrm>
            <a:off x="546939" y="530910"/>
            <a:ext cx="978762" cy="9539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6" name="Picture 5" descr="3.drawio"/>
          <p:cNvPicPr>
            <a:picLocks noChangeAspect="1"/>
          </p:cNvPicPr>
          <p:nvPr/>
        </p:nvPicPr>
        <p:blipFill>
          <a:blip r:embed="rId4"/>
          <a:stretch>
            <a:fillRect/>
          </a:stretch>
        </p:blipFill>
        <p:spPr>
          <a:xfrm>
            <a:off x="807720" y="2130425"/>
            <a:ext cx="11097895" cy="33782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2042</Words>
  <Application>Microsoft Office PowerPoint</Application>
  <PresentationFormat>Widescreen</PresentationFormat>
  <Paragraphs>247</Paragraphs>
  <Slides>26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Aptos</vt:lpstr>
      <vt:lpstr>Arial</vt:lpstr>
      <vt:lpstr>Arial Narrow</vt:lpstr>
      <vt:lpstr>Calibri</vt:lpstr>
      <vt:lpstr>Calibri Light</vt:lpstr>
      <vt:lpstr>ui-sans-serif</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 Data Collection and Preparation </vt:lpstr>
      <vt:lpstr>MODULE 2 : Column Mapping </vt:lpstr>
      <vt:lpstr>MODULE 3 : Statistical Summary         Generation </vt:lpstr>
      <vt:lpstr>MODULE 4 : Embedding and Vector                      Store Creation  </vt:lpstr>
      <vt:lpstr>MODULE 5 : Dashboard Development </vt:lpstr>
      <vt:lpstr>MODULE 6 : Language Model Initialization   </vt:lpstr>
      <vt:lpstr>MODULE 7 : Question Answering   </vt:lpstr>
      <vt:lpstr>MODULE 8 : Data Visualization  </vt:lpstr>
      <vt:lpstr>MODULE 9 : User Interface (Gradio)  </vt:lpstr>
      <vt:lpstr>OUTPUT</vt:lpstr>
      <vt:lpstr>OUTPUT</vt:lpstr>
      <vt:lpstr>OUTPUT</vt:lpstr>
      <vt:lpstr>OUTPUT</vt:lpstr>
      <vt:lpstr>CONCLUSION &amp; FUTURE ENHANCEMENT</vt:lpstr>
      <vt:lpstr>CONCLUSION &amp; FUTURE ENHANCEMENT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Matheswaran P</dc:creator>
  <cp:lastModifiedBy>seralathan s</cp:lastModifiedBy>
  <cp:revision>27</cp:revision>
  <dcterms:created xsi:type="dcterms:W3CDTF">2025-05-09T08:00:00Z</dcterms:created>
  <dcterms:modified xsi:type="dcterms:W3CDTF">2025-06-04T14:11:19Z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E9CE6EEBA6C24C6E89275BD6F214E973_12</vt:lpwstr>
  </property>
  <property fmtid="{D5CDD505-2E9C-101B-9397-08002B2CF9AE}" pid="3" name="KSOProductBuildVer">
    <vt:lpwstr>2057-12.2.0.21183</vt:lpwstr>
  </property>
</Properties>
</file>