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1" r:id="rId14"/>
    <p:sldId id="279" r:id="rId15"/>
    <p:sldId id="277" r:id="rId16"/>
    <p:sldId id="278" r:id="rId17"/>
    <p:sldId id="273" r:id="rId18"/>
    <p:sldId id="274" r:id="rId19"/>
  </p:sldIdLst>
  <p:sldSz cx="12192000" cy="6858000"/>
  <p:notesSz cx="6858000" cy="9144000"/>
  <p:embeddedFontLst>
    <p:embeddedFont>
      <p:font typeface="Arial Narrow" panose="020B060602020203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hziEwADsW7WSCCaOZA15h7SEfMn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B7D480-FEFF-43AF-931F-C44E750E39C4}">
  <a:tblStyle styleId="{26B7D480-FEFF-43AF-931F-C44E750E39C4}"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BF1E8"/>
          </a:solidFill>
        </a:fill>
      </a:tcStyle>
    </a:wholeTbl>
    <a:band1H>
      <a:tcTxStyle/>
      <a:tcStyle>
        <a:tcBdr/>
        <a:fill>
          <a:solidFill>
            <a:srgbClr val="D4E2CE"/>
          </a:solidFill>
        </a:fill>
      </a:tcStyle>
    </a:band1H>
    <a:band2H>
      <a:tcTxStyle/>
      <a:tcStyle>
        <a:tcBdr/>
      </a:tcStyle>
    </a:band2H>
    <a:band1V>
      <a:tcTxStyle/>
      <a:tcStyle>
        <a:tcBdr/>
        <a:fill>
          <a:solidFill>
            <a:srgbClr val="D4E2CE"/>
          </a:solidFill>
        </a:fill>
      </a:tcStyle>
    </a:band1V>
    <a:band2V>
      <a:tcTxStyle/>
      <a:tcStyle>
        <a:tcBdr/>
      </a:tcStyle>
    </a:band2V>
    <a:lastCol>
      <a:tcTxStyle b="on" i="off">
        <a:font>
          <a:latin typeface="Calibri"/>
          <a:ea typeface="Calibri"/>
          <a:cs typeface="Calibri"/>
        </a:font>
        <a:schemeClr val="lt1"/>
      </a:tcTxStyle>
      <a:tcStyle>
        <a:tcBdr/>
        <a:fill>
          <a:solidFill>
            <a:schemeClr val="accent6"/>
          </a:solidFill>
        </a:fill>
      </a:tcStyle>
    </a:lastCol>
    <a:firstCol>
      <a:tcTxStyle b="on" i="off">
        <a:font>
          <a:latin typeface="Calibri"/>
          <a:ea typeface="Calibri"/>
          <a:cs typeface="Calibri"/>
        </a:font>
        <a:schemeClr val="lt1"/>
      </a:tcTxStyle>
      <a:tcStyle>
        <a:tcBdr/>
        <a:fill>
          <a:solidFill>
            <a:schemeClr val="accent6"/>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6"/>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6"/>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font" Target="fonts/font1.fntdata" /><Relationship Id="rId34"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33"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4.fntdata" /><Relationship Id="rId32"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font" Target="fonts/font3.fntdata" /><Relationship Id="rId10" Type="http://schemas.openxmlformats.org/officeDocument/2006/relationships/slide" Target="slides/slide9.xml" /><Relationship Id="rId19" Type="http://schemas.openxmlformats.org/officeDocument/2006/relationships/slide" Target="slides/slide18.xml" /><Relationship Id="rId31" Type="http://customschemas.google.com/relationships/presentationmetadata" Target="meta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font" Target="fonts/font2.fntdata" /><Relationship Id="rId35"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1c06cdd74f_2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g31c06cdd74f_2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a:extLst>
            <a:ext uri="{FF2B5EF4-FFF2-40B4-BE49-F238E27FC236}">
              <a16:creationId xmlns:a16="http://schemas.microsoft.com/office/drawing/2014/main" id="{35B7E3AE-C706-476F-445F-4DA71EC3C961}"/>
            </a:ext>
          </a:extLst>
        </p:cNvPr>
        <p:cNvGrpSpPr/>
        <p:nvPr/>
      </p:nvGrpSpPr>
      <p:grpSpPr>
        <a:xfrm>
          <a:off x="0" y="0"/>
          <a:ext cx="0" cy="0"/>
          <a:chOff x="0" y="0"/>
          <a:chExt cx="0" cy="0"/>
        </a:xfrm>
      </p:grpSpPr>
      <p:sp>
        <p:nvSpPr>
          <p:cNvPr id="198" name="Google Shape;198;g31c06cdd74f_2_27:notes">
            <a:extLst>
              <a:ext uri="{FF2B5EF4-FFF2-40B4-BE49-F238E27FC236}">
                <a16:creationId xmlns:a16="http://schemas.microsoft.com/office/drawing/2014/main" id="{E591EBDE-9FE3-AE14-ECF6-D5239981BBB3}"/>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g31c06cdd74f_2_27:notes">
            <a:extLst>
              <a:ext uri="{FF2B5EF4-FFF2-40B4-BE49-F238E27FC236}">
                <a16:creationId xmlns:a16="http://schemas.microsoft.com/office/drawing/2014/main" id="{027AC554-42A6-6D5E-9BBD-1EEBE434EC4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9544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a:extLst>
            <a:ext uri="{FF2B5EF4-FFF2-40B4-BE49-F238E27FC236}">
              <a16:creationId xmlns:a16="http://schemas.microsoft.com/office/drawing/2014/main" id="{988DA698-1DE9-B170-A583-F24D52BE9A90}"/>
            </a:ext>
          </a:extLst>
        </p:cNvPr>
        <p:cNvGrpSpPr/>
        <p:nvPr/>
      </p:nvGrpSpPr>
      <p:grpSpPr>
        <a:xfrm>
          <a:off x="0" y="0"/>
          <a:ext cx="0" cy="0"/>
          <a:chOff x="0" y="0"/>
          <a:chExt cx="0" cy="0"/>
        </a:xfrm>
      </p:grpSpPr>
      <p:sp>
        <p:nvSpPr>
          <p:cNvPr id="198" name="Google Shape;198;g31c06cdd74f_2_27:notes">
            <a:extLst>
              <a:ext uri="{FF2B5EF4-FFF2-40B4-BE49-F238E27FC236}">
                <a16:creationId xmlns:a16="http://schemas.microsoft.com/office/drawing/2014/main" id="{49035A8E-707F-75DD-64AF-2D7E7F1107FC}"/>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g31c06cdd74f_2_27:notes">
            <a:extLst>
              <a:ext uri="{FF2B5EF4-FFF2-40B4-BE49-F238E27FC236}">
                <a16:creationId xmlns:a16="http://schemas.microsoft.com/office/drawing/2014/main" id="{BADCAA2A-C679-4ADA-5762-31397872C77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7905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a:extLst>
            <a:ext uri="{FF2B5EF4-FFF2-40B4-BE49-F238E27FC236}">
              <a16:creationId xmlns:a16="http://schemas.microsoft.com/office/drawing/2014/main" id="{196BC7C1-6E65-4820-7A09-C3067A3818DF}"/>
            </a:ext>
          </a:extLst>
        </p:cNvPr>
        <p:cNvGrpSpPr/>
        <p:nvPr/>
      </p:nvGrpSpPr>
      <p:grpSpPr>
        <a:xfrm>
          <a:off x="0" y="0"/>
          <a:ext cx="0" cy="0"/>
          <a:chOff x="0" y="0"/>
          <a:chExt cx="0" cy="0"/>
        </a:xfrm>
      </p:grpSpPr>
      <p:sp>
        <p:nvSpPr>
          <p:cNvPr id="198" name="Google Shape;198;g31c06cdd74f_2_27:notes">
            <a:extLst>
              <a:ext uri="{FF2B5EF4-FFF2-40B4-BE49-F238E27FC236}">
                <a16:creationId xmlns:a16="http://schemas.microsoft.com/office/drawing/2014/main" id="{516D032B-3C61-D64F-4E42-6F0719D8377E}"/>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g31c06cdd74f_2_27:notes">
            <a:extLst>
              <a:ext uri="{FF2B5EF4-FFF2-40B4-BE49-F238E27FC236}">
                <a16:creationId xmlns:a16="http://schemas.microsoft.com/office/drawing/2014/main" id="{E4C42E7C-53C1-0178-0B26-A566D0BB607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37264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5"/>
        <p:cNvGrpSpPr/>
        <p:nvPr/>
      </p:nvGrpSpPr>
      <p:grpSpPr>
        <a:xfrm>
          <a:off x="0" y="0"/>
          <a:ext cx="0" cy="0"/>
          <a:chOff x="0" y="0"/>
          <a:chExt cx="0" cy="0"/>
        </a:xfrm>
      </p:grpSpPr>
      <p:sp>
        <p:nvSpPr>
          <p:cNvPr id="26" name="Google Shape;26;p2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8" name="Google Shape;28;p2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2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0" name="Google Shape;30;p2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4"/>
        <p:cNvGrpSpPr/>
        <p:nvPr/>
      </p:nvGrpSpPr>
      <p:grpSpPr>
        <a:xfrm>
          <a:off x="0" y="0"/>
          <a:ext cx="0" cy="0"/>
          <a:chOff x="0" y="0"/>
          <a:chExt cx="0" cy="0"/>
        </a:xfrm>
      </p:grpSpPr>
      <p:sp>
        <p:nvSpPr>
          <p:cNvPr id="35" name="Google Shape;35;p2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 name="Google Shape;37;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2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2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2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7"/>
          <p:cNvSpPr>
            <a:spLocks noGrp="1"/>
          </p:cNvSpPr>
          <p:nvPr>
            <p:ph type="pic" idx="2"/>
          </p:nvPr>
        </p:nvSpPr>
        <p:spPr>
          <a:xfrm>
            <a:off x="5183188" y="987425"/>
            <a:ext cx="6172200" cy="4873625"/>
          </a:xfrm>
          <a:prstGeom prst="rect">
            <a:avLst/>
          </a:prstGeom>
          <a:noFill/>
          <a:ln>
            <a:noFill/>
          </a:ln>
        </p:spPr>
      </p:sp>
      <p:sp>
        <p:nvSpPr>
          <p:cNvPr id="68" name="Google Shape;68;p2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2.jp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notesSlide" Target="../notesSlides/notesSlide15.xml" /><Relationship Id="rId1" Type="http://schemas.openxmlformats.org/officeDocument/2006/relationships/slideLayout" Target="../slideLayouts/slideLayout1.xml" /><Relationship Id="rId6" Type="http://schemas.openxmlformats.org/officeDocument/2006/relationships/image" Target="../media/image8.jpeg" /><Relationship Id="rId5" Type="http://schemas.openxmlformats.org/officeDocument/2006/relationships/image" Target="../media/image7.jpeg" /><Relationship Id="rId4" Type="http://schemas.openxmlformats.org/officeDocument/2006/relationships/image" Target="../media/image6.jpeg" /></Relationships>
</file>

<file path=ppt/slides/_rels/slide16.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16.xml" /><Relationship Id="rId1" Type="http://schemas.openxmlformats.org/officeDocument/2006/relationships/slideLayout" Target="../slideLayouts/slideLayout1.xml" /><Relationship Id="rId6" Type="http://schemas.openxmlformats.org/officeDocument/2006/relationships/image" Target="../media/image12.jpeg" /><Relationship Id="rId5" Type="http://schemas.openxmlformats.org/officeDocument/2006/relationships/image" Target="../media/image11.jpeg" /><Relationship Id="rId4" Type="http://schemas.openxmlformats.org/officeDocument/2006/relationships/image" Target="../media/image10.jpeg"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body" idx="1"/>
          </p:nvPr>
        </p:nvSpPr>
        <p:spPr>
          <a:xfrm>
            <a:off x="148835" y="2045997"/>
            <a:ext cx="11894400" cy="46041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0000"/>
              </a:buClr>
              <a:buSzPts val="3200"/>
              <a:buNone/>
            </a:pPr>
            <a:r>
              <a:rPr lang="en-US" sz="3200" b="1" i="0" u="none" strike="noStrike">
                <a:solidFill>
                  <a:srgbClr val="000000"/>
                </a:solidFill>
                <a:latin typeface="Times New Roman"/>
                <a:ea typeface="Times New Roman"/>
                <a:cs typeface="Times New Roman"/>
                <a:sym typeface="Times New Roman"/>
              </a:rPr>
              <a:t>DEPARTMENT OF  </a:t>
            </a:r>
            <a:endParaRPr/>
          </a:p>
          <a:p>
            <a:pPr marL="0" lvl="0" indent="0" algn="ctr" rtl="0">
              <a:lnSpc>
                <a:spcPct val="90000"/>
              </a:lnSpc>
              <a:spcBef>
                <a:spcPts val="1000"/>
              </a:spcBef>
              <a:spcAft>
                <a:spcPts val="0"/>
              </a:spcAft>
              <a:buClr>
                <a:srgbClr val="000000"/>
              </a:buClr>
              <a:buSzPts val="3200"/>
              <a:buNone/>
            </a:pPr>
            <a:r>
              <a:rPr lang="en-US" sz="3200" b="1" i="0" u="none" strike="noStrike">
                <a:solidFill>
                  <a:srgbClr val="000000"/>
                </a:solidFill>
                <a:latin typeface="Times New Roman"/>
                <a:ea typeface="Times New Roman"/>
                <a:cs typeface="Times New Roman"/>
                <a:sym typeface="Times New Roman"/>
              </a:rPr>
              <a:t>COMPUTER SCIENCE AND ENGINEERING</a:t>
            </a:r>
            <a:endParaRPr/>
          </a:p>
          <a:p>
            <a:pPr marL="0" lvl="0" indent="0" algn="ctr" rtl="0">
              <a:lnSpc>
                <a:spcPct val="90000"/>
              </a:lnSpc>
              <a:spcBef>
                <a:spcPts val="1000"/>
              </a:spcBef>
              <a:spcAft>
                <a:spcPts val="0"/>
              </a:spcAft>
              <a:buClr>
                <a:schemeClr val="dk1"/>
              </a:buClr>
              <a:buSzPts val="3200"/>
              <a:buNone/>
            </a:pPr>
            <a:endParaRPr sz="3200">
              <a:latin typeface="Times New Roman"/>
              <a:ea typeface="Times New Roman"/>
              <a:cs typeface="Times New Roman"/>
              <a:sym typeface="Times New Roman"/>
            </a:endParaRPr>
          </a:p>
          <a:p>
            <a:pPr marL="0" lvl="0" indent="0" algn="ctr" rtl="0">
              <a:lnSpc>
                <a:spcPct val="90000"/>
              </a:lnSpc>
              <a:spcBef>
                <a:spcPts val="1000"/>
              </a:spcBef>
              <a:spcAft>
                <a:spcPts val="0"/>
              </a:spcAft>
              <a:buClr>
                <a:srgbClr val="000000"/>
              </a:buClr>
              <a:buSzPts val="4400"/>
              <a:buNone/>
            </a:pPr>
            <a:r>
              <a:rPr lang="en-US" sz="4400" b="1" i="0" u="none" strike="noStrike">
                <a:solidFill>
                  <a:srgbClr val="000000"/>
                </a:solidFill>
                <a:latin typeface="Times New Roman"/>
                <a:ea typeface="Times New Roman"/>
                <a:cs typeface="Times New Roman"/>
                <a:sym typeface="Times New Roman"/>
              </a:rPr>
              <a:t>20CS5501 DESIGN PROJECT-1</a:t>
            </a:r>
            <a:endParaRPr/>
          </a:p>
          <a:p>
            <a:pPr marL="0" lvl="0" indent="0" algn="ctr" rtl="0">
              <a:lnSpc>
                <a:spcPct val="90000"/>
              </a:lnSpc>
              <a:spcBef>
                <a:spcPts val="1000"/>
              </a:spcBef>
              <a:spcAft>
                <a:spcPts val="0"/>
              </a:spcAft>
              <a:buClr>
                <a:srgbClr val="000000"/>
              </a:buClr>
              <a:buSzPts val="3200"/>
              <a:buNone/>
            </a:pPr>
            <a:br>
              <a:rPr lang="en-US" sz="3200" b="0" i="0" u="none" strike="noStrike">
                <a:solidFill>
                  <a:srgbClr val="000000"/>
                </a:solidFill>
                <a:latin typeface="Times New Roman"/>
                <a:ea typeface="Times New Roman"/>
                <a:cs typeface="Times New Roman"/>
                <a:sym typeface="Times New Roman"/>
              </a:rPr>
            </a:br>
            <a:r>
              <a:rPr lang="en-US" sz="3200" b="1" i="0" u="none" strike="noStrike">
                <a:solidFill>
                  <a:srgbClr val="000000"/>
                </a:solidFill>
                <a:latin typeface="Times New Roman"/>
                <a:ea typeface="Times New Roman"/>
                <a:cs typeface="Times New Roman"/>
                <a:sym typeface="Times New Roman"/>
              </a:rPr>
              <a:t>                                                 </a:t>
            </a:r>
            <a:endParaRPr sz="3200">
              <a:latin typeface="Times New Roman"/>
              <a:ea typeface="Times New Roman"/>
              <a:cs typeface="Times New Roman"/>
              <a:sym typeface="Times New Roman"/>
            </a:endParaRPr>
          </a:p>
          <a:p>
            <a:pPr marL="0" lvl="0" indent="0" algn="l" rtl="0">
              <a:lnSpc>
                <a:spcPct val="90000"/>
              </a:lnSpc>
              <a:spcBef>
                <a:spcPts val="1000"/>
              </a:spcBef>
              <a:spcAft>
                <a:spcPts val="0"/>
              </a:spcAft>
              <a:buClr>
                <a:srgbClr val="000000"/>
              </a:buClr>
              <a:buSzPts val="3200"/>
              <a:buNone/>
            </a:pPr>
            <a:r>
              <a:rPr lang="en-US" sz="3200" b="1" i="0" u="none" strike="noStrike">
                <a:solidFill>
                  <a:srgbClr val="000000"/>
                </a:solidFill>
                <a:latin typeface="Times New Roman"/>
                <a:ea typeface="Times New Roman"/>
                <a:cs typeface="Times New Roman"/>
                <a:sym typeface="Times New Roman"/>
              </a:rPr>
              <a:t>Batch No. : </a:t>
            </a:r>
            <a:r>
              <a:rPr lang="en-US" sz="3200" b="1">
                <a:solidFill>
                  <a:srgbClr val="000000"/>
                </a:solidFill>
                <a:latin typeface="Times New Roman"/>
                <a:ea typeface="Times New Roman"/>
                <a:cs typeface="Times New Roman"/>
                <a:sym typeface="Times New Roman"/>
              </a:rPr>
              <a:t>17</a:t>
            </a:r>
            <a:endParaRPr/>
          </a:p>
          <a:p>
            <a:pPr marL="0" lvl="0" indent="0" algn="l" rtl="0">
              <a:lnSpc>
                <a:spcPct val="90000"/>
              </a:lnSpc>
              <a:spcBef>
                <a:spcPts val="1000"/>
              </a:spcBef>
              <a:spcAft>
                <a:spcPts val="0"/>
              </a:spcAft>
              <a:buClr>
                <a:srgbClr val="000000"/>
              </a:buClr>
              <a:buSzPts val="3200"/>
              <a:buNone/>
            </a:pPr>
            <a:r>
              <a:rPr lang="en-US" sz="3200" b="1">
                <a:solidFill>
                  <a:srgbClr val="000000"/>
                </a:solidFill>
                <a:latin typeface="Times New Roman"/>
                <a:ea typeface="Times New Roman"/>
                <a:cs typeface="Times New Roman"/>
                <a:sym typeface="Times New Roman"/>
              </a:rPr>
              <a:t>D</a:t>
            </a:r>
            <a:r>
              <a:rPr lang="en-US" sz="3200" b="1" i="0" u="none" strike="noStrike">
                <a:solidFill>
                  <a:srgbClr val="000000"/>
                </a:solidFill>
                <a:latin typeface="Times New Roman"/>
                <a:ea typeface="Times New Roman"/>
                <a:cs typeface="Times New Roman"/>
                <a:sym typeface="Times New Roman"/>
              </a:rPr>
              <a:t>ate  : 0</a:t>
            </a:r>
            <a:r>
              <a:rPr lang="en-US" sz="3200" b="1">
                <a:solidFill>
                  <a:srgbClr val="000000"/>
                </a:solidFill>
                <a:latin typeface="Times New Roman"/>
                <a:ea typeface="Times New Roman"/>
                <a:cs typeface="Times New Roman"/>
                <a:sym typeface="Times New Roman"/>
              </a:rPr>
              <a:t>7</a:t>
            </a:r>
            <a:r>
              <a:rPr lang="en-US" sz="3200" b="1" i="0" u="none" strike="noStrike">
                <a:solidFill>
                  <a:srgbClr val="000000"/>
                </a:solidFill>
                <a:latin typeface="Times New Roman"/>
                <a:ea typeface="Times New Roman"/>
                <a:cs typeface="Times New Roman"/>
                <a:sym typeface="Times New Roman"/>
              </a:rPr>
              <a:t>.1</a:t>
            </a:r>
            <a:r>
              <a:rPr lang="en-US" sz="3200" b="1">
                <a:solidFill>
                  <a:srgbClr val="000000"/>
                </a:solidFill>
                <a:latin typeface="Times New Roman"/>
                <a:ea typeface="Times New Roman"/>
                <a:cs typeface="Times New Roman"/>
                <a:sym typeface="Times New Roman"/>
              </a:rPr>
              <a:t>2</a:t>
            </a:r>
            <a:r>
              <a:rPr lang="en-US" sz="3200" b="1" i="0" u="none" strike="noStrike">
                <a:solidFill>
                  <a:srgbClr val="000000"/>
                </a:solidFill>
                <a:latin typeface="Times New Roman"/>
                <a:ea typeface="Times New Roman"/>
                <a:cs typeface="Times New Roman"/>
                <a:sym typeface="Times New Roman"/>
              </a:rPr>
              <a:t>.2024</a:t>
            </a:r>
            <a:endParaRPr sz="3200" b="1">
              <a:latin typeface="Times New Roman"/>
              <a:ea typeface="Times New Roman"/>
              <a:cs typeface="Times New Roman"/>
              <a:sym typeface="Times New Roman"/>
            </a:endParaRPr>
          </a:p>
        </p:txBody>
      </p:sp>
      <p:sp>
        <p:nvSpPr>
          <p:cNvPr id="89" name="Google Shape;89;p1"/>
          <p:cNvSpPr txBox="1">
            <a:spLocks noGrp="1"/>
          </p:cNvSpPr>
          <p:nvPr>
            <p:ph type="sldNum" idx="12"/>
          </p:nvPr>
        </p:nvSpPr>
        <p:spPr>
          <a:xfrm>
            <a:off x="9311640" y="643700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b="1">
                <a:solidFill>
                  <a:schemeClr val="dk1"/>
                </a:solidFill>
                <a:latin typeface="Times New Roman"/>
                <a:ea typeface="Times New Roman"/>
                <a:cs typeface="Times New Roman"/>
                <a:sym typeface="Times New Roman"/>
              </a:rPr>
              <a:t>1</a:t>
            </a:fld>
            <a:endParaRPr b="1">
              <a:solidFill>
                <a:schemeClr val="dk1"/>
              </a:solidFill>
              <a:latin typeface="Times New Roman"/>
              <a:ea typeface="Times New Roman"/>
              <a:cs typeface="Times New Roman"/>
              <a:sym typeface="Times New Roman"/>
            </a:endParaRPr>
          </a:p>
        </p:txBody>
      </p:sp>
      <p:pic>
        <p:nvPicPr>
          <p:cNvPr id="90" name="Google Shape;90;p1"/>
          <p:cNvPicPr preferRelativeResize="0"/>
          <p:nvPr/>
        </p:nvPicPr>
        <p:blipFill rotWithShape="1">
          <a:blip r:embed="rId3">
            <a:alphaModFix/>
          </a:blip>
          <a:srcRect/>
          <a:stretch/>
        </p:blipFill>
        <p:spPr>
          <a:xfrm>
            <a:off x="286544" y="307337"/>
            <a:ext cx="1066800" cy="1057275"/>
          </a:xfrm>
          <a:prstGeom prst="rect">
            <a:avLst/>
          </a:prstGeom>
          <a:noFill/>
          <a:ln>
            <a:noFill/>
          </a:ln>
        </p:spPr>
      </p:pic>
      <p:pic>
        <p:nvPicPr>
          <p:cNvPr id="91" name="Google Shape;91;p1"/>
          <p:cNvPicPr preferRelativeResize="0"/>
          <p:nvPr/>
        </p:nvPicPr>
        <p:blipFill rotWithShape="1">
          <a:blip r:embed="rId4">
            <a:alphaModFix/>
          </a:blip>
          <a:srcRect/>
          <a:stretch/>
        </p:blipFill>
        <p:spPr>
          <a:xfrm>
            <a:off x="10807700" y="332101"/>
            <a:ext cx="1154112" cy="1103312"/>
          </a:xfrm>
          <a:prstGeom prst="rect">
            <a:avLst/>
          </a:prstGeom>
          <a:noFill/>
          <a:ln>
            <a:noFill/>
          </a:ln>
        </p:spPr>
      </p:pic>
      <p:sp>
        <p:nvSpPr>
          <p:cNvPr id="92" name="Google Shape;92;p1"/>
          <p:cNvSpPr/>
          <p:nvPr/>
        </p:nvSpPr>
        <p:spPr>
          <a:xfrm>
            <a:off x="1382713" y="236538"/>
            <a:ext cx="9424987" cy="1198875"/>
          </a:xfrm>
          <a:prstGeom prst="rect">
            <a:avLst/>
          </a:prstGeom>
          <a:noFill/>
          <a:ln>
            <a:noFill/>
          </a:ln>
        </p:spPr>
        <p:txBody>
          <a:bodyPr spcFirstLastPara="1" wrap="square" lIns="90000" tIns="45000" rIns="90000" bIns="45000" anchor="t" anchorCtr="0">
            <a:spAutoFit/>
          </a:bodyPr>
          <a:lstStyle/>
          <a:p>
            <a:pPr marL="0" marR="0" lvl="0" indent="0" algn="ctr" rtl="0">
              <a:spcBef>
                <a:spcPts val="0"/>
              </a:spcBef>
              <a:spcAft>
                <a:spcPts val="0"/>
              </a:spcAft>
              <a:buNone/>
            </a:pPr>
            <a:r>
              <a:rPr lang="en-US" sz="3600" b="1" i="0" u="none" strike="noStrike" cap="none">
                <a:solidFill>
                  <a:srgbClr val="FF0066"/>
                </a:solidFill>
                <a:latin typeface="Arial Narrow"/>
                <a:ea typeface="Arial Narrow"/>
                <a:cs typeface="Arial Narrow"/>
                <a:sym typeface="Arial Narrow"/>
              </a:rPr>
              <a:t>K.RAMAKRISHNAN COLLEGE OF TECHNOLOGY</a:t>
            </a:r>
            <a:endParaRPr/>
          </a:p>
          <a:p>
            <a:pPr marL="0" marR="0" lvl="0" indent="0" algn="ctr" rtl="0">
              <a:spcBef>
                <a:spcPts val="0"/>
              </a:spcBef>
              <a:spcAft>
                <a:spcPts val="0"/>
              </a:spcAft>
              <a:buNone/>
            </a:pPr>
            <a:r>
              <a:rPr lang="en-US" sz="3600" b="1" i="0" u="none" strike="noStrike" cap="none">
                <a:solidFill>
                  <a:srgbClr val="FF0066"/>
                </a:solidFill>
                <a:latin typeface="Arial Narrow"/>
                <a:ea typeface="Arial Narrow"/>
                <a:cs typeface="Arial Narrow"/>
                <a:sym typeface="Arial Narrow"/>
              </a:rPr>
              <a:t>(AUTONOMOUS), TRICHY.</a:t>
            </a:r>
            <a:endParaRPr sz="3600" b="1" i="0" u="none" strike="noStrike" cap="none">
              <a:solidFill>
                <a:srgbClr val="0000FF"/>
              </a:solidFill>
              <a:latin typeface="Arial Narrow"/>
              <a:ea typeface="Arial Narrow"/>
              <a:cs typeface="Arial Narrow"/>
              <a:sym typeface="Arial Narrow"/>
            </a:endParaRPr>
          </a:p>
        </p:txBody>
      </p:sp>
      <p:sp>
        <p:nvSpPr>
          <p:cNvPr id="93" name="Google Shape;93;p1"/>
          <p:cNvSpPr txBox="1"/>
          <p:nvPr/>
        </p:nvSpPr>
        <p:spPr>
          <a:xfrm>
            <a:off x="0" y="2494915"/>
            <a:ext cx="12180887" cy="1137920"/>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2800"/>
              <a:buFont typeface="Arial"/>
              <a:buNone/>
            </a:pPr>
            <a:endParaRPr sz="2800" b="1"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0"/>
          <p:cNvSpPr txBox="1">
            <a:spLocks noGrp="1"/>
          </p:cNvSpPr>
          <p:nvPr>
            <p:ph type="title"/>
          </p:nvPr>
        </p:nvSpPr>
        <p:spPr>
          <a:xfrm>
            <a:off x="0" y="0"/>
            <a:ext cx="12192000" cy="68103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3600"/>
              <a:buFont typeface="Times New Roman"/>
              <a:buNone/>
            </a:pPr>
            <a:r>
              <a:rPr lang="en-US" sz="3600" b="1" dirty="0">
                <a:solidFill>
                  <a:srgbClr val="FF0000"/>
                </a:solidFill>
                <a:latin typeface="Times New Roman"/>
                <a:ea typeface="Times New Roman"/>
                <a:cs typeface="Times New Roman"/>
                <a:sym typeface="Times New Roman"/>
              </a:rPr>
              <a:t>SUMMARY OF MODULE-1</a:t>
            </a:r>
            <a:endParaRPr sz="3600" b="1" dirty="0">
              <a:solidFill>
                <a:srgbClr val="FF0000"/>
              </a:solidFill>
              <a:latin typeface="Times New Roman"/>
              <a:ea typeface="Times New Roman"/>
              <a:cs typeface="Times New Roman"/>
              <a:sym typeface="Times New Roman"/>
            </a:endParaRPr>
          </a:p>
        </p:txBody>
      </p:sp>
      <p:sp>
        <p:nvSpPr>
          <p:cNvPr id="160" name="Google Shape;16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b="1">
                <a:solidFill>
                  <a:schemeClr val="dk1"/>
                </a:solidFill>
              </a:rPr>
              <a:t>10</a:t>
            </a:fld>
            <a:endParaRPr b="1">
              <a:solidFill>
                <a:schemeClr val="dk1"/>
              </a:solidFill>
            </a:endParaRPr>
          </a:p>
        </p:txBody>
      </p:sp>
      <p:sp>
        <p:nvSpPr>
          <p:cNvPr id="161" name="Google Shape;161;p10"/>
          <p:cNvSpPr txBox="1">
            <a:spLocks noGrp="1"/>
          </p:cNvSpPr>
          <p:nvPr>
            <p:ph type="body" idx="1"/>
          </p:nvPr>
        </p:nvSpPr>
        <p:spPr>
          <a:xfrm>
            <a:off x="928050" y="1192500"/>
            <a:ext cx="10335900" cy="447300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1000"/>
              </a:spcBef>
              <a:spcAft>
                <a:spcPts val="0"/>
              </a:spcAft>
              <a:buClr>
                <a:srgbClr val="FF0000"/>
              </a:buClr>
              <a:buSzPts val="2800"/>
              <a:buChar char="•"/>
            </a:pPr>
            <a:r>
              <a:rPr lang="en-US" sz="2400" dirty="0">
                <a:latin typeface="Times New Roman"/>
                <a:ea typeface="Times New Roman"/>
                <a:cs typeface="Times New Roman"/>
                <a:sym typeface="Times New Roman"/>
              </a:rPr>
              <a:t>Purpose: Collects essential data such as the number of semesters, subjects, grades, and credit hours.​</a:t>
            </a:r>
            <a:endParaRPr sz="2400" dirty="0">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rgbClr val="FF0000"/>
              </a:buClr>
              <a:buSzPts val="2800"/>
              <a:buChar char="•"/>
            </a:pPr>
            <a:r>
              <a:rPr lang="en-US" sz="2400" dirty="0">
                <a:latin typeface="Times New Roman"/>
                <a:ea typeface="Times New Roman"/>
                <a:cs typeface="Times New Roman"/>
                <a:sym typeface="Times New Roman"/>
              </a:rPr>
              <a:t>Features: Dynamically generates input fields based on user input and validates entries in real-time to ensure accuracy and completeness.</a:t>
            </a:r>
          </a:p>
          <a:p>
            <a:pPr marL="228600" lvl="0" indent="-228600" algn="just" rtl="0">
              <a:lnSpc>
                <a:spcPct val="90000"/>
              </a:lnSpc>
              <a:spcBef>
                <a:spcPts val="1000"/>
              </a:spcBef>
              <a:spcAft>
                <a:spcPts val="0"/>
              </a:spcAft>
              <a:buClr>
                <a:srgbClr val="FF0000"/>
              </a:buClr>
              <a:buSzPts val="2800"/>
              <a:buChar char="•"/>
            </a:pPr>
            <a:r>
              <a:rPr lang="en-US" sz="2400" dirty="0">
                <a:latin typeface="Times New Roman" panose="02020603050405020304" pitchFamily="18" charset="0"/>
                <a:cs typeface="Times New Roman" panose="02020603050405020304" pitchFamily="18" charset="0"/>
              </a:rPr>
              <a:t>Conclusion: The module simplifies and streamlines the data collection process by dynamically generating input fields and validating user entries, ensuring accurate and efficient academic data input for SGPA and CGPA calculations.</a:t>
            </a:r>
            <a:r>
              <a:rPr lang="en-US" sz="2400" dirty="0">
                <a:latin typeface="Times New Roman"/>
                <a:ea typeface="Times New Roman"/>
                <a:cs typeface="Times New Roman"/>
                <a:sym typeface="Times New Roman"/>
              </a:rPr>
              <a:t>​</a:t>
            </a:r>
            <a:endParaRPr sz="2400" dirty="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3"/>
          <p:cNvSpPr txBox="1">
            <a:spLocks noGrp="1"/>
          </p:cNvSpPr>
          <p:nvPr>
            <p:ph type="title"/>
          </p:nvPr>
        </p:nvSpPr>
        <p:spPr>
          <a:xfrm>
            <a:off x="0" y="0"/>
            <a:ext cx="12192000" cy="68103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3600"/>
              <a:buFont typeface="Times New Roman"/>
              <a:buNone/>
            </a:pPr>
            <a:r>
              <a:rPr lang="en-US" sz="3600" b="1" dirty="0">
                <a:solidFill>
                  <a:srgbClr val="FF0000"/>
                </a:solidFill>
                <a:latin typeface="Times New Roman"/>
                <a:ea typeface="Times New Roman"/>
                <a:cs typeface="Times New Roman"/>
                <a:sym typeface="Times New Roman"/>
              </a:rPr>
              <a:t>SUMMARY OF MODULE-2</a:t>
            </a:r>
            <a:endParaRPr sz="3600" dirty="0">
              <a:latin typeface="Times New Roman"/>
              <a:ea typeface="Times New Roman"/>
              <a:cs typeface="Times New Roman"/>
              <a:sym typeface="Times New Roman"/>
            </a:endParaRPr>
          </a:p>
        </p:txBody>
      </p:sp>
      <p:sp>
        <p:nvSpPr>
          <p:cNvPr id="181" name="Google Shape;181;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b="1">
                <a:solidFill>
                  <a:schemeClr val="dk1"/>
                </a:solidFill>
              </a:rPr>
              <a:t>11</a:t>
            </a:fld>
            <a:endParaRPr b="1">
              <a:solidFill>
                <a:schemeClr val="dk1"/>
              </a:solidFill>
            </a:endParaRPr>
          </a:p>
        </p:txBody>
      </p:sp>
      <p:sp>
        <p:nvSpPr>
          <p:cNvPr id="182" name="Google Shape;182;p13"/>
          <p:cNvSpPr txBox="1">
            <a:spLocks noGrp="1"/>
          </p:cNvSpPr>
          <p:nvPr>
            <p:ph type="body" idx="1"/>
          </p:nvPr>
        </p:nvSpPr>
        <p:spPr>
          <a:xfrm>
            <a:off x="823050" y="1192500"/>
            <a:ext cx="10545900" cy="447300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1000"/>
              </a:spcBef>
              <a:spcAft>
                <a:spcPts val="0"/>
              </a:spcAft>
              <a:buClr>
                <a:srgbClr val="FF0000"/>
              </a:buClr>
              <a:buSzPts val="2800"/>
              <a:buChar char="•"/>
            </a:pPr>
            <a:r>
              <a:rPr lang="en-US" sz="2400" dirty="0">
                <a:latin typeface="Times New Roman"/>
                <a:ea typeface="Times New Roman"/>
                <a:cs typeface="Times New Roman"/>
                <a:sym typeface="Times New Roman"/>
              </a:rPr>
              <a:t>Purpose: Calculates the Semester Grade Point Average (SGPA) for individual semesters.​</a:t>
            </a:r>
            <a:endParaRPr sz="2400" dirty="0">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rgbClr val="FF0000"/>
              </a:buClr>
              <a:buSzPts val="2800"/>
              <a:buChar char="•"/>
            </a:pPr>
            <a:r>
              <a:rPr lang="en-US" sz="2400" dirty="0">
                <a:latin typeface="Times New Roman"/>
                <a:ea typeface="Times New Roman"/>
                <a:cs typeface="Times New Roman"/>
                <a:sym typeface="Times New Roman"/>
              </a:rPr>
              <a:t>Features: Multiplies grades by credit hours, sums up results, and divides by total credits. Includes real-time validation and error handling for invalid or incomplete data.​</a:t>
            </a:r>
          </a:p>
          <a:p>
            <a:pPr marL="228600" lvl="0" indent="-228600" algn="just" rtl="0">
              <a:lnSpc>
                <a:spcPct val="90000"/>
              </a:lnSpc>
              <a:spcBef>
                <a:spcPts val="1000"/>
              </a:spcBef>
              <a:spcAft>
                <a:spcPts val="0"/>
              </a:spcAft>
              <a:buClr>
                <a:srgbClr val="FF0000"/>
              </a:buClr>
              <a:buSzPts val="2800"/>
              <a:buChar char="•"/>
            </a:pPr>
            <a:r>
              <a:rPr lang="en-US" sz="2400" i="0" dirty="0">
                <a:solidFill>
                  <a:srgbClr val="0D0D0D"/>
                </a:solidFill>
                <a:effectLst/>
                <a:latin typeface="Times New Roman" panose="02020603050405020304" pitchFamily="18" charset="0"/>
                <a:cs typeface="Times New Roman" panose="02020603050405020304" pitchFamily="18" charset="0"/>
              </a:rPr>
              <a:t>Conclusion:</a:t>
            </a:r>
            <a:r>
              <a:rPr lang="en-US" sz="2400" b="0" i="0" dirty="0">
                <a:solidFill>
                  <a:srgbClr val="0D0D0D"/>
                </a:solidFill>
                <a:effectLst/>
                <a:latin typeface="Times New Roman" panose="02020603050405020304" pitchFamily="18" charset="0"/>
                <a:cs typeface="Times New Roman" panose="02020603050405020304" pitchFamily="18" charset="0"/>
              </a:rPr>
              <a:t> The SGPA calculation module ensures accurate and efficient computation of Semester Grade Point Averages by automating calculations, validating data in real-time, and providing error handling for a smooth user experience.</a:t>
            </a:r>
            <a:endParaRPr lang="en-US" sz="2400" dirty="0">
              <a:latin typeface="Times New Roman" panose="02020603050405020304" pitchFamily="18" charset="0"/>
              <a:ea typeface="Times New Roman"/>
              <a:cs typeface="Times New Roman" panose="02020603050405020304" pitchFamily="18" charset="0"/>
              <a:sym typeface="Times New Roman"/>
            </a:endParaRPr>
          </a:p>
          <a:p>
            <a:pPr marL="228600" lvl="0" indent="-228600" algn="just" rtl="0">
              <a:lnSpc>
                <a:spcPct val="90000"/>
              </a:lnSpc>
              <a:spcBef>
                <a:spcPts val="1000"/>
              </a:spcBef>
              <a:spcAft>
                <a:spcPts val="0"/>
              </a:spcAft>
              <a:buClr>
                <a:srgbClr val="FF0000"/>
              </a:buClr>
              <a:buSzPts val="2800"/>
              <a:buChar char="•"/>
            </a:pPr>
            <a:endParaRPr sz="2400" dirty="0">
              <a:latin typeface="Times New Roman"/>
              <a:ea typeface="Times New Roman"/>
              <a:cs typeface="Times New Roman"/>
              <a:sym typeface="Times New Roman"/>
            </a:endParaRPr>
          </a:p>
          <a:p>
            <a:pPr marL="228600" lvl="0" indent="0" algn="just" rtl="0">
              <a:lnSpc>
                <a:spcPct val="90000"/>
              </a:lnSpc>
              <a:spcBef>
                <a:spcPts val="1000"/>
              </a:spcBef>
              <a:spcAft>
                <a:spcPts val="0"/>
              </a:spcAft>
              <a:buNone/>
            </a:pPr>
            <a:endParaRPr sz="2400" dirty="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4"/>
          <p:cNvSpPr txBox="1">
            <a:spLocks noGrp="1"/>
          </p:cNvSpPr>
          <p:nvPr>
            <p:ph type="title"/>
          </p:nvPr>
        </p:nvSpPr>
        <p:spPr>
          <a:xfrm>
            <a:off x="0" y="0"/>
            <a:ext cx="12192000" cy="68103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3600"/>
              <a:buFont typeface="Times New Roman"/>
              <a:buNone/>
            </a:pPr>
            <a:r>
              <a:rPr lang="en-US" sz="3600" b="1" dirty="0">
                <a:solidFill>
                  <a:srgbClr val="FF0000"/>
                </a:solidFill>
                <a:latin typeface="Times New Roman"/>
                <a:ea typeface="Times New Roman"/>
                <a:cs typeface="Times New Roman"/>
                <a:sym typeface="Times New Roman"/>
              </a:rPr>
              <a:t>SUMMARY OF MODULE-3</a:t>
            </a:r>
            <a:endParaRPr sz="3600" dirty="0">
              <a:latin typeface="Times New Roman"/>
              <a:ea typeface="Times New Roman"/>
              <a:cs typeface="Times New Roman"/>
              <a:sym typeface="Times New Roman"/>
            </a:endParaRPr>
          </a:p>
        </p:txBody>
      </p:sp>
      <p:sp>
        <p:nvSpPr>
          <p:cNvPr id="188" name="Google Shape;18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b="1">
                <a:solidFill>
                  <a:schemeClr val="dk1"/>
                </a:solidFill>
              </a:rPr>
              <a:t>12</a:t>
            </a:fld>
            <a:endParaRPr b="1">
              <a:solidFill>
                <a:schemeClr val="dk1"/>
              </a:solidFill>
            </a:endParaRPr>
          </a:p>
        </p:txBody>
      </p:sp>
      <p:sp>
        <p:nvSpPr>
          <p:cNvPr id="189" name="Google Shape;189;p14"/>
          <p:cNvSpPr txBox="1">
            <a:spLocks noGrp="1"/>
          </p:cNvSpPr>
          <p:nvPr>
            <p:ph type="body" idx="1"/>
          </p:nvPr>
        </p:nvSpPr>
        <p:spPr>
          <a:xfrm>
            <a:off x="823050" y="1192500"/>
            <a:ext cx="10545900" cy="447300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1000"/>
              </a:spcBef>
              <a:spcAft>
                <a:spcPts val="0"/>
              </a:spcAft>
              <a:buClr>
                <a:srgbClr val="FF0000"/>
              </a:buClr>
              <a:buSzPts val="2800"/>
              <a:buChar char="•"/>
            </a:pPr>
            <a:r>
              <a:rPr lang="en-US" sz="2400" dirty="0">
                <a:latin typeface="Times New Roman"/>
                <a:ea typeface="Times New Roman"/>
                <a:cs typeface="Times New Roman"/>
                <a:sym typeface="Times New Roman"/>
              </a:rPr>
              <a:t>Purpose: Computes the Cumulative Grade Point Average (CGPA) across multiple semesters.​</a:t>
            </a:r>
            <a:endParaRPr sz="2400" dirty="0">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rgbClr val="FF0000"/>
              </a:buClr>
              <a:buSzPts val="2800"/>
              <a:buChar char="•"/>
            </a:pPr>
            <a:r>
              <a:rPr lang="en-US" sz="2400" dirty="0">
                <a:latin typeface="Times New Roman"/>
                <a:ea typeface="Times New Roman"/>
                <a:cs typeface="Times New Roman"/>
                <a:sym typeface="Times New Roman"/>
              </a:rPr>
              <a:t>Features: Uses the total grade points and credits from all semesters. Ensures error-free calculations and displays results dynamically.</a:t>
            </a:r>
            <a:r>
              <a:rPr lang="en-US" sz="2400" dirty="0">
                <a:latin typeface="Times New Roman" panose="02020603050405020304" pitchFamily="18" charset="0"/>
                <a:ea typeface="Times New Roman"/>
                <a:cs typeface="Times New Roman" panose="02020603050405020304" pitchFamily="18" charset="0"/>
                <a:sym typeface="Times New Roman"/>
              </a:rPr>
              <a:t>​</a:t>
            </a:r>
          </a:p>
          <a:p>
            <a:pPr marL="228600" lvl="0" indent="-228600" algn="just" rtl="0">
              <a:lnSpc>
                <a:spcPct val="90000"/>
              </a:lnSpc>
              <a:spcBef>
                <a:spcPts val="1000"/>
              </a:spcBef>
              <a:spcAft>
                <a:spcPts val="0"/>
              </a:spcAft>
              <a:buClr>
                <a:srgbClr val="FF0000"/>
              </a:buClr>
              <a:buSzPts val="2800"/>
              <a:buChar char="•"/>
            </a:pPr>
            <a:r>
              <a:rPr lang="en-US" sz="2400" i="0" dirty="0">
                <a:solidFill>
                  <a:srgbClr val="0D0D0D"/>
                </a:solidFill>
                <a:effectLst/>
                <a:latin typeface="Times New Roman" panose="02020603050405020304" pitchFamily="18" charset="0"/>
                <a:cs typeface="Times New Roman" panose="02020603050405020304" pitchFamily="18" charset="0"/>
              </a:rPr>
              <a:t>Conclusion:</a:t>
            </a:r>
            <a:r>
              <a:rPr lang="en-US" sz="2400" b="0" i="0" dirty="0">
                <a:solidFill>
                  <a:srgbClr val="0D0D0D"/>
                </a:solidFill>
                <a:effectLst/>
                <a:latin typeface="Times New Roman" panose="02020603050405020304" pitchFamily="18" charset="0"/>
                <a:cs typeface="Times New Roman" panose="02020603050405020304" pitchFamily="18" charset="0"/>
              </a:rPr>
              <a:t> The CGPA calculation module provides a reliable and dynamic approach to computing cumulative academic performance, ensuring accuracy and efficiency by consolidating data across multiple semesters while handling errors seamlessly.</a:t>
            </a:r>
            <a:endParaRPr sz="2400" dirty="0">
              <a:latin typeface="Times New Roman" panose="02020603050405020304" pitchFamily="18" charset="0"/>
              <a:ea typeface="Times New Roman"/>
              <a:cs typeface="Times New Roman" panose="02020603050405020304" pitchFamily="18" charset="0"/>
              <a:sym typeface="Times New Roman"/>
            </a:endParaRPr>
          </a:p>
          <a:p>
            <a:pPr marL="228600" lvl="0" indent="0" algn="just" rtl="0">
              <a:lnSpc>
                <a:spcPct val="90000"/>
              </a:lnSpc>
              <a:spcBef>
                <a:spcPts val="1000"/>
              </a:spcBef>
              <a:spcAft>
                <a:spcPts val="0"/>
              </a:spcAft>
              <a:buNone/>
            </a:pPr>
            <a:endParaRPr sz="2400" dirty="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31c06cdd74f_2_27"/>
          <p:cNvSpPr txBox="1">
            <a:spLocks noGrp="1"/>
          </p:cNvSpPr>
          <p:nvPr>
            <p:ph type="title"/>
          </p:nvPr>
        </p:nvSpPr>
        <p:spPr>
          <a:xfrm>
            <a:off x="0" y="0"/>
            <a:ext cx="12192000" cy="681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3600"/>
              <a:buFont typeface="Times New Roman"/>
              <a:buNone/>
            </a:pPr>
            <a:r>
              <a:rPr lang="en-US" sz="3600" b="1" dirty="0">
                <a:solidFill>
                  <a:srgbClr val="FF0000"/>
                </a:solidFill>
                <a:latin typeface="Times New Roman"/>
                <a:ea typeface="Times New Roman"/>
                <a:cs typeface="Times New Roman"/>
                <a:sym typeface="Times New Roman"/>
              </a:rPr>
              <a:t>SUMMARY OF MODULE-4</a:t>
            </a:r>
            <a:endParaRPr sz="3600" dirty="0">
              <a:latin typeface="Times New Roman"/>
              <a:ea typeface="Times New Roman"/>
              <a:cs typeface="Times New Roman"/>
              <a:sym typeface="Times New Roman"/>
            </a:endParaRPr>
          </a:p>
        </p:txBody>
      </p:sp>
      <p:sp>
        <p:nvSpPr>
          <p:cNvPr id="202" name="Google Shape;202;g31c06cdd74f_2_2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b="1">
                <a:solidFill>
                  <a:schemeClr val="dk1"/>
                </a:solidFill>
              </a:rPr>
              <a:t>13</a:t>
            </a:fld>
            <a:endParaRPr b="1">
              <a:solidFill>
                <a:schemeClr val="dk1"/>
              </a:solidFill>
            </a:endParaRPr>
          </a:p>
        </p:txBody>
      </p:sp>
      <p:sp>
        <p:nvSpPr>
          <p:cNvPr id="203" name="Google Shape;203;g31c06cdd74f_2_27"/>
          <p:cNvSpPr txBox="1">
            <a:spLocks noGrp="1"/>
          </p:cNvSpPr>
          <p:nvPr>
            <p:ph type="body" idx="1"/>
          </p:nvPr>
        </p:nvSpPr>
        <p:spPr>
          <a:xfrm>
            <a:off x="823050" y="1192500"/>
            <a:ext cx="10545900" cy="447300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1000"/>
              </a:spcBef>
              <a:spcAft>
                <a:spcPts val="0"/>
              </a:spcAft>
              <a:buClr>
                <a:srgbClr val="FF0000"/>
              </a:buClr>
              <a:buSzPts val="2800"/>
              <a:buChar char="•"/>
            </a:pPr>
            <a:r>
              <a:rPr lang="en-US" sz="2400" dirty="0">
                <a:latin typeface="Times New Roman"/>
                <a:ea typeface="Times New Roman"/>
                <a:cs typeface="Times New Roman"/>
                <a:sym typeface="Times New Roman"/>
              </a:rPr>
              <a:t>Purpose: Creates a user-friendly and responsive graphical interface for smooth interaction.​</a:t>
            </a:r>
            <a:endParaRPr sz="2400" dirty="0">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rgbClr val="FF0000"/>
              </a:buClr>
              <a:buSzPts val="2800"/>
              <a:buChar char="•"/>
            </a:pPr>
            <a:r>
              <a:rPr lang="en-US" sz="2400" dirty="0">
                <a:latin typeface="Times New Roman"/>
                <a:ea typeface="Times New Roman"/>
                <a:cs typeface="Times New Roman"/>
                <a:sym typeface="Times New Roman"/>
              </a:rPr>
              <a:t>Features: Organizes input fields, buttons, and result displays logically. Ensures a seamless user experience with intuitive navigation.​</a:t>
            </a:r>
            <a:endParaRPr lang="en-US" sz="2400" dirty="0">
              <a:latin typeface="Times New Roman" panose="02020603050405020304" pitchFamily="18" charset="0"/>
              <a:ea typeface="Times New Roman"/>
              <a:cs typeface="Times New Roman" panose="02020603050405020304" pitchFamily="18" charset="0"/>
              <a:sym typeface="Times New Roman"/>
            </a:endParaRPr>
          </a:p>
          <a:p>
            <a:pPr marL="228600" lvl="0" indent="-228600" algn="just" rtl="0">
              <a:lnSpc>
                <a:spcPct val="90000"/>
              </a:lnSpc>
              <a:spcBef>
                <a:spcPts val="1000"/>
              </a:spcBef>
              <a:spcAft>
                <a:spcPts val="0"/>
              </a:spcAft>
              <a:buClr>
                <a:srgbClr val="FF0000"/>
              </a:buClr>
              <a:buSzPts val="2800"/>
              <a:buChar char="•"/>
            </a:pPr>
            <a:r>
              <a:rPr lang="en-US" sz="2400" i="0" dirty="0">
                <a:solidFill>
                  <a:srgbClr val="0D0D0D"/>
                </a:solidFill>
                <a:effectLst/>
                <a:latin typeface="Times New Roman" panose="02020603050405020304" pitchFamily="18" charset="0"/>
                <a:cs typeface="Times New Roman" panose="02020603050405020304" pitchFamily="18" charset="0"/>
              </a:rPr>
              <a:t>Conclusion: </a:t>
            </a:r>
            <a:r>
              <a:rPr lang="en-US" sz="2400" b="0" i="0" dirty="0">
                <a:solidFill>
                  <a:srgbClr val="0D0D0D"/>
                </a:solidFill>
                <a:effectLst/>
                <a:latin typeface="Times New Roman" panose="02020603050405020304" pitchFamily="18" charset="0"/>
                <a:cs typeface="Times New Roman" panose="02020603050405020304" pitchFamily="18" charset="0"/>
              </a:rPr>
              <a:t>The user interface module provides a seamless and intuitive experience by organizing components logically and ensuring responsive interaction, enhancing usability and accessibility for users.</a:t>
            </a:r>
            <a:endParaRPr sz="2400" dirty="0">
              <a:latin typeface="Times New Roman" panose="02020603050405020304" pitchFamily="18" charset="0"/>
              <a:ea typeface="Times New Roman"/>
              <a:cs typeface="Times New Roman" panose="02020603050405020304" pitchFamily="18" charset="0"/>
              <a:sym typeface="Times New Roman"/>
            </a:endParaRPr>
          </a:p>
          <a:p>
            <a:pPr marL="228600" lvl="0" indent="0" algn="just" rtl="0">
              <a:lnSpc>
                <a:spcPct val="90000"/>
              </a:lnSpc>
              <a:spcBef>
                <a:spcPts val="1000"/>
              </a:spcBef>
              <a:spcAft>
                <a:spcPts val="0"/>
              </a:spcAft>
              <a:buNone/>
            </a:pPr>
            <a:endParaRPr sz="2400" dirty="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0">
          <a:extLst>
            <a:ext uri="{FF2B5EF4-FFF2-40B4-BE49-F238E27FC236}">
              <a16:creationId xmlns:a16="http://schemas.microsoft.com/office/drawing/2014/main" id="{C6A4EE07-786B-6BE0-6E57-822718B36132}"/>
            </a:ext>
          </a:extLst>
        </p:cNvPr>
        <p:cNvGrpSpPr/>
        <p:nvPr/>
      </p:nvGrpSpPr>
      <p:grpSpPr>
        <a:xfrm>
          <a:off x="0" y="0"/>
          <a:ext cx="0" cy="0"/>
          <a:chOff x="0" y="0"/>
          <a:chExt cx="0" cy="0"/>
        </a:xfrm>
      </p:grpSpPr>
      <p:sp>
        <p:nvSpPr>
          <p:cNvPr id="201" name="Google Shape;201;g31c06cdd74f_2_27">
            <a:extLst>
              <a:ext uri="{FF2B5EF4-FFF2-40B4-BE49-F238E27FC236}">
                <a16:creationId xmlns:a16="http://schemas.microsoft.com/office/drawing/2014/main" id="{9B62B8D2-4164-C2FE-6C86-115648703340}"/>
              </a:ext>
            </a:extLst>
          </p:cNvPr>
          <p:cNvSpPr txBox="1">
            <a:spLocks noGrp="1"/>
          </p:cNvSpPr>
          <p:nvPr>
            <p:ph type="title"/>
          </p:nvPr>
        </p:nvSpPr>
        <p:spPr>
          <a:xfrm>
            <a:off x="0" y="0"/>
            <a:ext cx="12192000" cy="681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3600"/>
              <a:buFont typeface="Times New Roman"/>
              <a:buNone/>
            </a:pPr>
            <a:r>
              <a:rPr lang="en-US" sz="3600" b="1" dirty="0">
                <a:solidFill>
                  <a:srgbClr val="FF0000"/>
                </a:solidFill>
                <a:latin typeface="Times New Roman"/>
                <a:ea typeface="Times New Roman"/>
                <a:cs typeface="Times New Roman"/>
                <a:sym typeface="Times New Roman"/>
              </a:rPr>
              <a:t>SUMMARY OF MODULE-5</a:t>
            </a:r>
            <a:endParaRPr sz="3600" dirty="0">
              <a:latin typeface="Times New Roman"/>
              <a:ea typeface="Times New Roman"/>
              <a:cs typeface="Times New Roman"/>
              <a:sym typeface="Times New Roman"/>
            </a:endParaRPr>
          </a:p>
        </p:txBody>
      </p:sp>
      <p:sp>
        <p:nvSpPr>
          <p:cNvPr id="202" name="Google Shape;202;g31c06cdd74f_2_27">
            <a:extLst>
              <a:ext uri="{FF2B5EF4-FFF2-40B4-BE49-F238E27FC236}">
                <a16:creationId xmlns:a16="http://schemas.microsoft.com/office/drawing/2014/main" id="{68F12B33-1B8E-5A9F-9C14-C3F3B37AD2CB}"/>
              </a:ext>
            </a:extLst>
          </p:cNvPr>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b="1">
                <a:solidFill>
                  <a:schemeClr val="dk1"/>
                </a:solidFill>
              </a:rPr>
              <a:t>14</a:t>
            </a:fld>
            <a:endParaRPr b="1">
              <a:solidFill>
                <a:schemeClr val="dk1"/>
              </a:solidFill>
            </a:endParaRPr>
          </a:p>
        </p:txBody>
      </p:sp>
      <p:sp>
        <p:nvSpPr>
          <p:cNvPr id="203" name="Google Shape;203;g31c06cdd74f_2_27">
            <a:extLst>
              <a:ext uri="{FF2B5EF4-FFF2-40B4-BE49-F238E27FC236}">
                <a16:creationId xmlns:a16="http://schemas.microsoft.com/office/drawing/2014/main" id="{DA8101CC-D9AE-C03F-CE9F-BF3C6527107D}"/>
              </a:ext>
            </a:extLst>
          </p:cNvPr>
          <p:cNvSpPr txBox="1">
            <a:spLocks noGrp="1"/>
          </p:cNvSpPr>
          <p:nvPr>
            <p:ph type="body" idx="1"/>
          </p:nvPr>
        </p:nvSpPr>
        <p:spPr>
          <a:xfrm>
            <a:off x="823050" y="1192500"/>
            <a:ext cx="10545900" cy="447300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1000"/>
              </a:spcBef>
              <a:spcAft>
                <a:spcPts val="0"/>
              </a:spcAft>
              <a:buClr>
                <a:srgbClr val="FF0000"/>
              </a:buClr>
              <a:buSzPts val="2800"/>
              <a:buChar char="•"/>
            </a:pPr>
            <a:r>
              <a:rPr lang="en-US" sz="2400" dirty="0">
                <a:latin typeface="Times New Roman"/>
                <a:ea typeface="Times New Roman"/>
                <a:cs typeface="Times New Roman"/>
                <a:sym typeface="Times New Roman"/>
              </a:rPr>
              <a:t>Purpose: </a:t>
            </a:r>
            <a:r>
              <a:rPr lang="en-US" sz="2400" b="0" i="0" dirty="0">
                <a:solidFill>
                  <a:srgbClr val="0D0D0D"/>
                </a:solidFill>
                <a:effectLst/>
                <a:latin typeface="Times New Roman" panose="02020603050405020304" pitchFamily="18" charset="0"/>
                <a:cs typeface="Times New Roman" panose="02020603050405020304" pitchFamily="18" charset="0"/>
              </a:rPr>
              <a:t>To securely store user inputs and perform efficient data processing for accurate SGPA and CGPA calculations.</a:t>
            </a:r>
            <a:endParaRPr lang="en-US" sz="2400" dirty="0">
              <a:latin typeface="Times New Roman" panose="02020603050405020304" pitchFamily="18" charset="0"/>
              <a:ea typeface="Times New Roman"/>
              <a:cs typeface="Times New Roman" panose="02020603050405020304" pitchFamily="18" charset="0"/>
              <a:sym typeface="Times New Roman"/>
            </a:endParaRPr>
          </a:p>
          <a:p>
            <a:pPr marL="228600" lvl="0" indent="-228600" algn="just" rtl="0">
              <a:lnSpc>
                <a:spcPct val="90000"/>
              </a:lnSpc>
              <a:spcBef>
                <a:spcPts val="1000"/>
              </a:spcBef>
              <a:spcAft>
                <a:spcPts val="0"/>
              </a:spcAft>
              <a:buClr>
                <a:srgbClr val="FF0000"/>
              </a:buClr>
              <a:buSzPts val="2800"/>
              <a:buChar char="•"/>
            </a:pPr>
            <a:r>
              <a:rPr lang="en-US" sz="2400" dirty="0">
                <a:latin typeface="Times New Roman"/>
                <a:ea typeface="Times New Roman"/>
                <a:cs typeface="Times New Roman"/>
                <a:sym typeface="Times New Roman"/>
              </a:rPr>
              <a:t>Features: Safely stores input, processes data for calculations, ensures compatibility</a:t>
            </a:r>
          </a:p>
          <a:p>
            <a:pPr marL="0" lvl="0" indent="0" algn="just" rtl="0">
              <a:lnSpc>
                <a:spcPct val="90000"/>
              </a:lnSpc>
              <a:spcBef>
                <a:spcPts val="1000"/>
              </a:spcBef>
              <a:spcAft>
                <a:spcPts val="0"/>
              </a:spcAft>
              <a:buClr>
                <a:srgbClr val="FF0000"/>
              </a:buClr>
              <a:buSzPts val="2800"/>
              <a:buNone/>
            </a:pPr>
            <a:r>
              <a:rPr lang="en-US" sz="2400" dirty="0">
                <a:latin typeface="Times New Roman"/>
                <a:cs typeface="Times New Roman"/>
                <a:sym typeface="Times New Roman"/>
              </a:rPr>
              <a:t>   with various grading systems, and supports seamless retrieval for real-time results.</a:t>
            </a:r>
            <a:endParaRPr lang="en-US" sz="2400" dirty="0">
              <a:latin typeface="Times New Roman" panose="02020603050405020304" pitchFamily="18" charset="0"/>
              <a:cs typeface="Times New Roman" panose="02020603050405020304" pitchFamily="18" charset="0"/>
            </a:endParaRPr>
          </a:p>
          <a:p>
            <a:pPr marL="228600" lvl="0" indent="-228600" algn="just" rtl="0">
              <a:lnSpc>
                <a:spcPct val="90000"/>
              </a:lnSpc>
              <a:spcBef>
                <a:spcPts val="1000"/>
              </a:spcBef>
              <a:spcAft>
                <a:spcPts val="0"/>
              </a:spcAft>
              <a:buClr>
                <a:srgbClr val="FF0000"/>
              </a:buClr>
              <a:buSzPts val="2800"/>
              <a:buChar char="•"/>
            </a:pPr>
            <a:r>
              <a:rPr lang="en-US" sz="2400" i="0" dirty="0">
                <a:solidFill>
                  <a:srgbClr val="0D0D0D"/>
                </a:solidFill>
                <a:effectLst/>
                <a:latin typeface="Times New Roman" panose="02020603050405020304" pitchFamily="18" charset="0"/>
                <a:cs typeface="Times New Roman" panose="02020603050405020304" pitchFamily="18" charset="0"/>
              </a:rPr>
              <a:t>Conclusion:</a:t>
            </a:r>
            <a:r>
              <a:rPr lang="en-US" sz="2400" b="0" i="0" dirty="0">
                <a:solidFill>
                  <a:srgbClr val="0D0D0D"/>
                </a:solidFill>
                <a:effectLst/>
                <a:latin typeface="Times New Roman" panose="02020603050405020304" pitchFamily="18" charset="0"/>
                <a:cs typeface="Times New Roman" panose="02020603050405020304" pitchFamily="18" charset="0"/>
              </a:rPr>
              <a:t> The data storage and processing module ensures reliable handling of user inputs, securely storing and systematically processing data to facilitate accurate calculations and seamless academic performance analysis.</a:t>
            </a:r>
            <a:endParaRPr lang="en-US" sz="2400" dirty="0">
              <a:latin typeface="Times New Roman" panose="02020603050405020304" pitchFamily="18" charset="0"/>
              <a:cs typeface="Times New Roman" panose="02020603050405020304" pitchFamily="18" charset="0"/>
            </a:endParaRPr>
          </a:p>
          <a:p>
            <a:pPr marL="228600" lvl="0" indent="-228600" algn="just" rtl="0">
              <a:lnSpc>
                <a:spcPct val="90000"/>
              </a:lnSpc>
              <a:spcBef>
                <a:spcPts val="1000"/>
              </a:spcBef>
              <a:spcAft>
                <a:spcPts val="0"/>
              </a:spcAft>
              <a:buClr>
                <a:srgbClr val="FF0000"/>
              </a:buClr>
              <a:buSzPts val="2800"/>
              <a:buChar char="•"/>
            </a:pPr>
            <a:endParaRPr sz="2400" dirty="0">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1792211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a:extLst>
            <a:ext uri="{FF2B5EF4-FFF2-40B4-BE49-F238E27FC236}">
              <a16:creationId xmlns:a16="http://schemas.microsoft.com/office/drawing/2014/main" id="{E0684E2D-BAD9-E463-AF83-472C34636695}"/>
            </a:ext>
          </a:extLst>
        </p:cNvPr>
        <p:cNvGrpSpPr/>
        <p:nvPr/>
      </p:nvGrpSpPr>
      <p:grpSpPr>
        <a:xfrm>
          <a:off x="0" y="0"/>
          <a:ext cx="0" cy="0"/>
          <a:chOff x="0" y="0"/>
          <a:chExt cx="0" cy="0"/>
        </a:xfrm>
      </p:grpSpPr>
      <p:sp>
        <p:nvSpPr>
          <p:cNvPr id="202" name="Google Shape;202;g31c06cdd74f_2_27">
            <a:extLst>
              <a:ext uri="{FF2B5EF4-FFF2-40B4-BE49-F238E27FC236}">
                <a16:creationId xmlns:a16="http://schemas.microsoft.com/office/drawing/2014/main" id="{A6FE216B-8EF1-73B6-1A95-E79267FDFCC7}"/>
              </a:ext>
            </a:extLst>
          </p:cNvPr>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b="1">
                <a:solidFill>
                  <a:schemeClr val="dk1"/>
                </a:solidFill>
              </a:rPr>
              <a:t>15</a:t>
            </a:fld>
            <a:endParaRPr b="1">
              <a:solidFill>
                <a:schemeClr val="dk1"/>
              </a:solidFill>
            </a:endParaRPr>
          </a:p>
        </p:txBody>
      </p:sp>
      <p:pic>
        <p:nvPicPr>
          <p:cNvPr id="1026" name="Picture 2">
            <a:extLst>
              <a:ext uri="{FF2B5EF4-FFF2-40B4-BE49-F238E27FC236}">
                <a16:creationId xmlns:a16="http://schemas.microsoft.com/office/drawing/2014/main" id="{98719CAE-75EA-CC46-CC89-B362AC08D4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0930" y="1205066"/>
            <a:ext cx="2019300" cy="35433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B8D914F-54B3-94F5-102C-E281ABED59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7736" y="1205066"/>
            <a:ext cx="2076450" cy="35623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0B8EA1FF-451B-679F-6A00-7641BA9585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31692" y="1205066"/>
            <a:ext cx="1924050" cy="357323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CF84DAB1-4179-C49E-A40F-AF16AF6CEC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23248" y="1215248"/>
            <a:ext cx="1924049" cy="356305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C571413-9009-A394-9B9A-A93625C5324D}"/>
              </a:ext>
            </a:extLst>
          </p:cNvPr>
          <p:cNvSpPr txBox="1"/>
          <p:nvPr/>
        </p:nvSpPr>
        <p:spPr>
          <a:xfrm>
            <a:off x="1300931" y="4855646"/>
            <a:ext cx="2019300" cy="307777"/>
          </a:xfrm>
          <a:prstGeom prst="rect">
            <a:avLst/>
          </a:prstGeom>
          <a:noFill/>
        </p:spPr>
        <p:txBody>
          <a:bodyPr wrap="square">
            <a:spAutoFit/>
          </a:bodyPr>
          <a:lstStyle/>
          <a:p>
            <a:r>
              <a:rPr lang="en-IN" sz="1400" b="0" i="0" u="none" strike="noStrike" dirty="0">
                <a:solidFill>
                  <a:schemeClr val="tx1"/>
                </a:solidFill>
                <a:effectLst/>
                <a:latin typeface="Times New Roman" panose="02020603050405020304" pitchFamily="18" charset="0"/>
              </a:rPr>
              <a:t>1</a:t>
            </a:r>
            <a:r>
              <a:rPr lang="en-IN" sz="1400" b="0" i="0" u="none" strike="noStrike" baseline="30000" dirty="0">
                <a:solidFill>
                  <a:schemeClr val="tx1"/>
                </a:solidFill>
                <a:effectLst/>
                <a:latin typeface="Times New Roman" panose="02020603050405020304" pitchFamily="18" charset="0"/>
              </a:rPr>
              <a:t>st</a:t>
            </a:r>
            <a:r>
              <a:rPr lang="en-IN" sz="1400" b="0" i="0" u="none" strike="noStrike" dirty="0">
                <a:solidFill>
                  <a:schemeClr val="tx1"/>
                </a:solidFill>
                <a:effectLst/>
                <a:latin typeface="Times New Roman" panose="02020603050405020304" pitchFamily="18" charset="0"/>
              </a:rPr>
              <a:t>semester calculation</a:t>
            </a:r>
          </a:p>
        </p:txBody>
      </p:sp>
      <p:sp>
        <p:nvSpPr>
          <p:cNvPr id="6" name="TextBox 5">
            <a:extLst>
              <a:ext uri="{FF2B5EF4-FFF2-40B4-BE49-F238E27FC236}">
                <a16:creationId xmlns:a16="http://schemas.microsoft.com/office/drawing/2014/main" id="{3C56F174-82E5-CEB4-58BA-B48D73C639E0}"/>
              </a:ext>
            </a:extLst>
          </p:cNvPr>
          <p:cNvSpPr txBox="1"/>
          <p:nvPr/>
        </p:nvSpPr>
        <p:spPr>
          <a:xfrm>
            <a:off x="3944886" y="4855646"/>
            <a:ext cx="2019300" cy="307777"/>
          </a:xfrm>
          <a:prstGeom prst="rect">
            <a:avLst/>
          </a:prstGeom>
          <a:noFill/>
        </p:spPr>
        <p:txBody>
          <a:bodyPr wrap="square">
            <a:spAutoFit/>
          </a:bodyPr>
          <a:lstStyle/>
          <a:p>
            <a:r>
              <a:rPr lang="en-IN" b="0" i="0" u="none" strike="noStrike" dirty="0">
                <a:solidFill>
                  <a:schemeClr val="tx1"/>
                </a:solidFill>
                <a:effectLst/>
                <a:latin typeface="Times New Roman" panose="02020603050405020304" pitchFamily="18" charset="0"/>
              </a:rPr>
              <a:t>2</a:t>
            </a:r>
            <a:r>
              <a:rPr lang="en-IN" b="0" i="0" u="none" strike="noStrike" baseline="30000" dirty="0">
                <a:solidFill>
                  <a:schemeClr val="tx1"/>
                </a:solidFill>
                <a:effectLst/>
                <a:latin typeface="Times New Roman" panose="02020603050405020304" pitchFamily="18" charset="0"/>
              </a:rPr>
              <a:t>nd</a:t>
            </a:r>
            <a:r>
              <a:rPr lang="en-IN" b="0" i="0" u="none" strike="noStrike" dirty="0">
                <a:solidFill>
                  <a:schemeClr val="tx1"/>
                </a:solidFill>
                <a:effectLst/>
                <a:latin typeface="Times New Roman" panose="02020603050405020304" pitchFamily="18" charset="0"/>
              </a:rPr>
              <a:t> semester calculation</a:t>
            </a:r>
            <a:endParaRPr lang="en-IN" sz="1100" b="0" i="0" u="none" strike="noStrike" dirty="0">
              <a:solidFill>
                <a:schemeClr val="tx1"/>
              </a:solidFill>
              <a:effectLst/>
              <a:latin typeface="Times New Roman" panose="02020603050405020304" pitchFamily="18" charset="0"/>
            </a:endParaRPr>
          </a:p>
        </p:txBody>
      </p:sp>
      <p:sp>
        <p:nvSpPr>
          <p:cNvPr id="7" name="TextBox 6">
            <a:extLst>
              <a:ext uri="{FF2B5EF4-FFF2-40B4-BE49-F238E27FC236}">
                <a16:creationId xmlns:a16="http://schemas.microsoft.com/office/drawing/2014/main" id="{9F37B54B-2CC2-1550-4BE2-8666D9BA92D8}"/>
              </a:ext>
            </a:extLst>
          </p:cNvPr>
          <p:cNvSpPr txBox="1"/>
          <p:nvPr/>
        </p:nvSpPr>
        <p:spPr>
          <a:xfrm>
            <a:off x="6436442" y="4860561"/>
            <a:ext cx="2019300" cy="307777"/>
          </a:xfrm>
          <a:prstGeom prst="rect">
            <a:avLst/>
          </a:prstGeom>
          <a:noFill/>
        </p:spPr>
        <p:txBody>
          <a:bodyPr wrap="square">
            <a:spAutoFit/>
          </a:bodyPr>
          <a:lstStyle/>
          <a:p>
            <a:r>
              <a:rPr lang="en-IN" i="0" u="none" strike="noStrike" dirty="0">
                <a:solidFill>
                  <a:schemeClr val="tx1"/>
                </a:solidFill>
                <a:effectLst/>
                <a:latin typeface="Times New Roman" panose="02020603050405020304" pitchFamily="18" charset="0"/>
              </a:rPr>
              <a:t>3</a:t>
            </a:r>
            <a:r>
              <a:rPr lang="en-IN" i="0" u="none" strike="noStrike" baseline="30000" dirty="0">
                <a:solidFill>
                  <a:schemeClr val="tx1"/>
                </a:solidFill>
                <a:effectLst/>
                <a:latin typeface="Times New Roman" panose="02020603050405020304" pitchFamily="18" charset="0"/>
              </a:rPr>
              <a:t>rd</a:t>
            </a:r>
            <a:r>
              <a:rPr lang="en-IN" i="0" u="none" strike="noStrike" dirty="0">
                <a:solidFill>
                  <a:schemeClr val="tx1"/>
                </a:solidFill>
                <a:effectLst/>
                <a:latin typeface="Times New Roman" panose="02020603050405020304" pitchFamily="18" charset="0"/>
              </a:rPr>
              <a:t> semester calculation</a:t>
            </a:r>
          </a:p>
        </p:txBody>
      </p:sp>
      <p:sp>
        <p:nvSpPr>
          <p:cNvPr id="10" name="TextBox 9">
            <a:extLst>
              <a:ext uri="{FF2B5EF4-FFF2-40B4-BE49-F238E27FC236}">
                <a16:creationId xmlns:a16="http://schemas.microsoft.com/office/drawing/2014/main" id="{A56E3006-4DB1-1AF6-84A9-871B4A031996}"/>
              </a:ext>
            </a:extLst>
          </p:cNvPr>
          <p:cNvSpPr txBox="1"/>
          <p:nvPr/>
        </p:nvSpPr>
        <p:spPr>
          <a:xfrm>
            <a:off x="8972550" y="4876798"/>
            <a:ext cx="2019300" cy="307777"/>
          </a:xfrm>
          <a:prstGeom prst="rect">
            <a:avLst/>
          </a:prstGeom>
          <a:noFill/>
        </p:spPr>
        <p:txBody>
          <a:bodyPr wrap="square">
            <a:spAutoFit/>
          </a:bodyPr>
          <a:lstStyle/>
          <a:p>
            <a:r>
              <a:rPr lang="en-IN" i="0" u="none" strike="noStrike" dirty="0">
                <a:solidFill>
                  <a:schemeClr val="tx1"/>
                </a:solidFill>
                <a:effectLst/>
                <a:latin typeface="Times New Roman" panose="02020603050405020304" pitchFamily="18" charset="0"/>
              </a:rPr>
              <a:t>4</a:t>
            </a:r>
            <a:r>
              <a:rPr lang="en-IN" i="0" u="none" strike="noStrike" baseline="30000" dirty="0">
                <a:solidFill>
                  <a:schemeClr val="tx1"/>
                </a:solidFill>
                <a:effectLst/>
                <a:latin typeface="Times New Roman" panose="02020603050405020304" pitchFamily="18" charset="0"/>
              </a:rPr>
              <a:t>th</a:t>
            </a:r>
            <a:r>
              <a:rPr lang="en-IN" i="0" u="none" strike="noStrike" dirty="0">
                <a:solidFill>
                  <a:schemeClr val="tx1"/>
                </a:solidFill>
                <a:effectLst/>
                <a:latin typeface="Times New Roman" panose="02020603050405020304" pitchFamily="18" charset="0"/>
              </a:rPr>
              <a:t> semester calculation</a:t>
            </a:r>
            <a:endParaRPr lang="en-IN" sz="1100" i="0" u="none" strike="noStrike" dirty="0">
              <a:solidFill>
                <a:schemeClr val="tx1"/>
              </a:solidFill>
              <a:effectLst/>
              <a:latin typeface="Times New Roman" panose="02020603050405020304" pitchFamily="18" charset="0"/>
            </a:endParaRPr>
          </a:p>
        </p:txBody>
      </p:sp>
      <p:sp>
        <p:nvSpPr>
          <p:cNvPr id="8" name="Google Shape;208;p15">
            <a:extLst>
              <a:ext uri="{FF2B5EF4-FFF2-40B4-BE49-F238E27FC236}">
                <a16:creationId xmlns:a16="http://schemas.microsoft.com/office/drawing/2014/main" id="{C2D5DA0A-D499-D9C9-C022-24F4268B8596}"/>
              </a:ext>
            </a:extLst>
          </p:cNvPr>
          <p:cNvSpPr txBox="1">
            <a:spLocks/>
          </p:cNvSpPr>
          <p:nvPr/>
        </p:nvSpPr>
        <p:spPr>
          <a:xfrm>
            <a:off x="49161" y="72261"/>
            <a:ext cx="12192000" cy="68103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Clr>
                <a:srgbClr val="FF0000"/>
              </a:buClr>
              <a:buSzPts val="3600"/>
              <a:buFont typeface="Times New Roman"/>
              <a:buNone/>
            </a:pPr>
            <a:r>
              <a:rPr lang="en-US" sz="3600" b="1" dirty="0">
                <a:solidFill>
                  <a:srgbClr val="FF0000"/>
                </a:solidFill>
                <a:latin typeface="Times New Roman"/>
                <a:ea typeface="Times New Roman"/>
                <a:cs typeface="Times New Roman"/>
                <a:sym typeface="Times New Roman"/>
              </a:rPr>
              <a:t>RESULTS AND DISCUSSION</a:t>
            </a:r>
            <a:endParaRPr lang="en-US" dirty="0"/>
          </a:p>
        </p:txBody>
      </p:sp>
    </p:spTree>
    <p:extLst>
      <p:ext uri="{BB962C8B-B14F-4D97-AF65-F5344CB8AC3E}">
        <p14:creationId xmlns:p14="http://schemas.microsoft.com/office/powerpoint/2010/main" val="4002703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a:extLst>
            <a:ext uri="{FF2B5EF4-FFF2-40B4-BE49-F238E27FC236}">
              <a16:creationId xmlns:a16="http://schemas.microsoft.com/office/drawing/2014/main" id="{D3E3F077-58B2-59B4-4FDD-8E3D46C9340B}"/>
            </a:ext>
          </a:extLst>
        </p:cNvPr>
        <p:cNvGrpSpPr/>
        <p:nvPr/>
      </p:nvGrpSpPr>
      <p:grpSpPr>
        <a:xfrm>
          <a:off x="0" y="0"/>
          <a:ext cx="0" cy="0"/>
          <a:chOff x="0" y="0"/>
          <a:chExt cx="0" cy="0"/>
        </a:xfrm>
      </p:grpSpPr>
      <p:sp>
        <p:nvSpPr>
          <p:cNvPr id="202" name="Google Shape;202;g31c06cdd74f_2_27">
            <a:extLst>
              <a:ext uri="{FF2B5EF4-FFF2-40B4-BE49-F238E27FC236}">
                <a16:creationId xmlns:a16="http://schemas.microsoft.com/office/drawing/2014/main" id="{3D2034DC-5FD0-D11A-998D-AB3521F436E3}"/>
              </a:ext>
            </a:extLst>
          </p:cNvPr>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b="1">
                <a:solidFill>
                  <a:schemeClr val="dk1"/>
                </a:solidFill>
              </a:rPr>
              <a:t>16</a:t>
            </a:fld>
            <a:endParaRPr b="1">
              <a:solidFill>
                <a:schemeClr val="dk1"/>
              </a:solidFill>
            </a:endParaRPr>
          </a:p>
        </p:txBody>
      </p:sp>
      <p:pic>
        <p:nvPicPr>
          <p:cNvPr id="3074" name="Picture 2">
            <a:extLst>
              <a:ext uri="{FF2B5EF4-FFF2-40B4-BE49-F238E27FC236}">
                <a16:creationId xmlns:a16="http://schemas.microsoft.com/office/drawing/2014/main" id="{F0997E0E-C428-87FA-D412-583DF0A5F9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6180" y="1205066"/>
            <a:ext cx="1924050" cy="359156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59D34C5-8CF6-AFCC-EE4C-9082261D0C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5861" y="1197287"/>
            <a:ext cx="1838325" cy="358101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3FE8B04F-79AB-80E3-A429-BE22ECF65F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4554" y="1190760"/>
            <a:ext cx="1838325" cy="358101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E6C7E2BC-4EA1-1151-64C3-E5CEED2BF4E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23247" y="1114176"/>
            <a:ext cx="1847850" cy="3657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A02315F-70A7-0839-EC27-945B8585DB17}"/>
              </a:ext>
            </a:extLst>
          </p:cNvPr>
          <p:cNvSpPr txBox="1"/>
          <p:nvPr/>
        </p:nvSpPr>
        <p:spPr>
          <a:xfrm>
            <a:off x="1300931" y="4855646"/>
            <a:ext cx="2019300" cy="307777"/>
          </a:xfrm>
          <a:prstGeom prst="rect">
            <a:avLst/>
          </a:prstGeom>
          <a:noFill/>
        </p:spPr>
        <p:txBody>
          <a:bodyPr wrap="square">
            <a:spAutoFit/>
          </a:bodyPr>
          <a:lstStyle/>
          <a:p>
            <a:r>
              <a:rPr lang="en-IN" b="0" i="0" u="none" strike="noStrike" dirty="0">
                <a:solidFill>
                  <a:schemeClr val="tx1"/>
                </a:solidFill>
                <a:effectLst/>
                <a:latin typeface="Times New Roman" panose="02020603050405020304" pitchFamily="18" charset="0"/>
              </a:rPr>
              <a:t>5</a:t>
            </a:r>
            <a:r>
              <a:rPr lang="en-IN" b="0" i="0" u="none" strike="noStrike" baseline="30000" dirty="0">
                <a:solidFill>
                  <a:schemeClr val="tx1"/>
                </a:solidFill>
                <a:effectLst/>
                <a:latin typeface="Times New Roman" panose="02020603050405020304" pitchFamily="18" charset="0"/>
              </a:rPr>
              <a:t>th</a:t>
            </a:r>
            <a:r>
              <a:rPr lang="en-IN" b="0" i="0" u="none" strike="noStrike" dirty="0">
                <a:solidFill>
                  <a:schemeClr val="tx1"/>
                </a:solidFill>
                <a:effectLst/>
                <a:latin typeface="Times New Roman" panose="02020603050405020304" pitchFamily="18" charset="0"/>
              </a:rPr>
              <a:t> semester calculation</a:t>
            </a:r>
          </a:p>
        </p:txBody>
      </p:sp>
      <p:sp>
        <p:nvSpPr>
          <p:cNvPr id="5" name="TextBox 4">
            <a:extLst>
              <a:ext uri="{FF2B5EF4-FFF2-40B4-BE49-F238E27FC236}">
                <a16:creationId xmlns:a16="http://schemas.microsoft.com/office/drawing/2014/main" id="{1FB20F7A-F210-CF81-9A37-E8A78BBDD45B}"/>
              </a:ext>
            </a:extLst>
          </p:cNvPr>
          <p:cNvSpPr txBox="1"/>
          <p:nvPr/>
        </p:nvSpPr>
        <p:spPr>
          <a:xfrm>
            <a:off x="4125861" y="4855646"/>
            <a:ext cx="2019300" cy="307777"/>
          </a:xfrm>
          <a:prstGeom prst="rect">
            <a:avLst/>
          </a:prstGeom>
          <a:noFill/>
        </p:spPr>
        <p:txBody>
          <a:bodyPr wrap="square">
            <a:spAutoFit/>
          </a:bodyPr>
          <a:lstStyle/>
          <a:p>
            <a:r>
              <a:rPr lang="en-IN" b="0" i="0" u="none" strike="noStrike" dirty="0">
                <a:solidFill>
                  <a:schemeClr val="tx1"/>
                </a:solidFill>
                <a:effectLst/>
                <a:latin typeface="Times New Roman" panose="02020603050405020304" pitchFamily="18" charset="0"/>
              </a:rPr>
              <a:t>6</a:t>
            </a:r>
            <a:r>
              <a:rPr lang="en-IN" b="0" i="0" u="none" strike="noStrike" baseline="30000" dirty="0">
                <a:solidFill>
                  <a:schemeClr val="tx1"/>
                </a:solidFill>
                <a:effectLst/>
                <a:latin typeface="Times New Roman" panose="02020603050405020304" pitchFamily="18" charset="0"/>
              </a:rPr>
              <a:t>th</a:t>
            </a:r>
            <a:r>
              <a:rPr lang="en-IN" b="0" i="0" u="none" strike="noStrike" dirty="0">
                <a:solidFill>
                  <a:schemeClr val="tx1"/>
                </a:solidFill>
                <a:effectLst/>
                <a:latin typeface="Times New Roman" panose="02020603050405020304" pitchFamily="18" charset="0"/>
              </a:rPr>
              <a:t> semester calculation</a:t>
            </a:r>
          </a:p>
        </p:txBody>
      </p:sp>
      <p:sp>
        <p:nvSpPr>
          <p:cNvPr id="6" name="TextBox 5">
            <a:extLst>
              <a:ext uri="{FF2B5EF4-FFF2-40B4-BE49-F238E27FC236}">
                <a16:creationId xmlns:a16="http://schemas.microsoft.com/office/drawing/2014/main" id="{442BE4DB-848A-CE24-2274-4ACCC09A80AA}"/>
              </a:ext>
            </a:extLst>
          </p:cNvPr>
          <p:cNvSpPr txBox="1"/>
          <p:nvPr/>
        </p:nvSpPr>
        <p:spPr>
          <a:xfrm>
            <a:off x="6484066" y="4855646"/>
            <a:ext cx="2019300" cy="307777"/>
          </a:xfrm>
          <a:prstGeom prst="rect">
            <a:avLst/>
          </a:prstGeom>
          <a:noFill/>
        </p:spPr>
        <p:txBody>
          <a:bodyPr wrap="square">
            <a:spAutoFit/>
          </a:bodyPr>
          <a:lstStyle/>
          <a:p>
            <a:r>
              <a:rPr lang="en-IN" b="0" i="0" u="none" strike="noStrike" dirty="0">
                <a:solidFill>
                  <a:schemeClr val="tx1"/>
                </a:solidFill>
                <a:effectLst/>
                <a:latin typeface="Times New Roman" panose="02020603050405020304" pitchFamily="18" charset="0"/>
              </a:rPr>
              <a:t>7</a:t>
            </a:r>
            <a:r>
              <a:rPr lang="en-IN" b="0" i="0" u="none" strike="noStrike" baseline="30000" dirty="0">
                <a:solidFill>
                  <a:schemeClr val="tx1"/>
                </a:solidFill>
                <a:effectLst/>
                <a:latin typeface="Times New Roman" panose="02020603050405020304" pitchFamily="18" charset="0"/>
              </a:rPr>
              <a:t>th</a:t>
            </a:r>
            <a:r>
              <a:rPr lang="en-IN" b="0" i="0" u="none" strike="noStrike" dirty="0">
                <a:solidFill>
                  <a:schemeClr val="tx1"/>
                </a:solidFill>
                <a:effectLst/>
                <a:latin typeface="Times New Roman" panose="02020603050405020304" pitchFamily="18" charset="0"/>
              </a:rPr>
              <a:t> semester calculation</a:t>
            </a:r>
          </a:p>
        </p:txBody>
      </p:sp>
      <p:sp>
        <p:nvSpPr>
          <p:cNvPr id="7" name="TextBox 6">
            <a:extLst>
              <a:ext uri="{FF2B5EF4-FFF2-40B4-BE49-F238E27FC236}">
                <a16:creationId xmlns:a16="http://schemas.microsoft.com/office/drawing/2014/main" id="{6F775646-DF03-DEA0-DEBD-381757296419}"/>
              </a:ext>
            </a:extLst>
          </p:cNvPr>
          <p:cNvSpPr txBox="1"/>
          <p:nvPr/>
        </p:nvSpPr>
        <p:spPr>
          <a:xfrm>
            <a:off x="9058585" y="4855646"/>
            <a:ext cx="2019300" cy="523220"/>
          </a:xfrm>
          <a:prstGeom prst="rect">
            <a:avLst/>
          </a:prstGeom>
          <a:noFill/>
        </p:spPr>
        <p:txBody>
          <a:bodyPr wrap="square">
            <a:spAutoFit/>
          </a:bodyPr>
          <a:lstStyle/>
          <a:p>
            <a:r>
              <a:rPr lang="en-IN" b="0" i="0" u="none" strike="noStrike" dirty="0">
                <a:solidFill>
                  <a:schemeClr val="tx1"/>
                </a:solidFill>
                <a:effectLst/>
                <a:latin typeface="Times New Roman" panose="02020603050405020304" pitchFamily="18" charset="0"/>
              </a:rPr>
              <a:t>8</a:t>
            </a:r>
            <a:r>
              <a:rPr lang="en-IN" b="0" i="0" u="none" strike="noStrike" baseline="30000" dirty="0">
                <a:solidFill>
                  <a:schemeClr val="tx1"/>
                </a:solidFill>
                <a:effectLst/>
                <a:latin typeface="Times New Roman" panose="02020603050405020304" pitchFamily="18" charset="0"/>
              </a:rPr>
              <a:t>th</a:t>
            </a:r>
            <a:r>
              <a:rPr lang="en-IN" b="0" i="0" u="none" strike="noStrike" dirty="0">
                <a:solidFill>
                  <a:schemeClr val="tx1"/>
                </a:solidFill>
                <a:effectLst/>
                <a:latin typeface="Times New Roman" panose="02020603050405020304" pitchFamily="18" charset="0"/>
              </a:rPr>
              <a:t> semester calculation</a:t>
            </a:r>
          </a:p>
          <a:p>
            <a:r>
              <a:rPr lang="en-IN" dirty="0">
                <a:solidFill>
                  <a:schemeClr val="tx1"/>
                </a:solidFill>
                <a:latin typeface="Times New Roman" panose="02020603050405020304" pitchFamily="18" charset="0"/>
              </a:rPr>
              <a:t>And CGPA Calculation</a:t>
            </a:r>
            <a:endParaRPr lang="en-IN" b="0" i="0" u="none" strike="noStrike" dirty="0">
              <a:solidFill>
                <a:schemeClr val="tx1"/>
              </a:solidFill>
              <a:effectLst/>
              <a:latin typeface="Times New Roman" panose="02020603050405020304" pitchFamily="18" charset="0"/>
            </a:endParaRPr>
          </a:p>
        </p:txBody>
      </p:sp>
      <p:sp>
        <p:nvSpPr>
          <p:cNvPr id="3" name="Google Shape;208;p15">
            <a:extLst>
              <a:ext uri="{FF2B5EF4-FFF2-40B4-BE49-F238E27FC236}">
                <a16:creationId xmlns:a16="http://schemas.microsoft.com/office/drawing/2014/main" id="{1495A4EA-83A2-360A-7FB5-461DCF2BC614}"/>
              </a:ext>
            </a:extLst>
          </p:cNvPr>
          <p:cNvSpPr txBox="1">
            <a:spLocks/>
          </p:cNvSpPr>
          <p:nvPr/>
        </p:nvSpPr>
        <p:spPr>
          <a:xfrm>
            <a:off x="49161" y="72261"/>
            <a:ext cx="12192000" cy="681037"/>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Clr>
                <a:srgbClr val="FF0000"/>
              </a:buClr>
              <a:buSzPts val="3600"/>
              <a:buFont typeface="Times New Roman"/>
              <a:buNone/>
            </a:pPr>
            <a:r>
              <a:rPr lang="en-US" sz="3600" b="1" dirty="0">
                <a:solidFill>
                  <a:srgbClr val="FF0000"/>
                </a:solidFill>
                <a:latin typeface="Times New Roman"/>
                <a:ea typeface="Times New Roman"/>
                <a:cs typeface="Times New Roman"/>
                <a:sym typeface="Times New Roman"/>
              </a:rPr>
              <a:t>RESULTS AND DISCUSSION</a:t>
            </a:r>
            <a:endParaRPr lang="en-US" dirty="0"/>
          </a:p>
        </p:txBody>
      </p:sp>
    </p:spTree>
    <p:extLst>
      <p:ext uri="{BB962C8B-B14F-4D97-AF65-F5344CB8AC3E}">
        <p14:creationId xmlns:p14="http://schemas.microsoft.com/office/powerpoint/2010/main" val="2414633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6"/>
          <p:cNvSpPr txBox="1">
            <a:spLocks noGrp="1"/>
          </p:cNvSpPr>
          <p:nvPr>
            <p:ph type="title"/>
          </p:nvPr>
        </p:nvSpPr>
        <p:spPr>
          <a:xfrm>
            <a:off x="0" y="18256"/>
            <a:ext cx="12192000" cy="66278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3600"/>
              <a:buFont typeface="Times New Roman"/>
              <a:buNone/>
            </a:pPr>
            <a:r>
              <a:rPr lang="en-US" sz="3600" b="1">
                <a:solidFill>
                  <a:srgbClr val="FF0000"/>
                </a:solidFill>
                <a:latin typeface="Times New Roman"/>
                <a:ea typeface="Times New Roman"/>
                <a:cs typeface="Times New Roman"/>
                <a:sym typeface="Times New Roman"/>
              </a:rPr>
              <a:t>CONCLUSION</a:t>
            </a:r>
            <a:endParaRPr sz="3600" b="1">
              <a:solidFill>
                <a:srgbClr val="FF0000"/>
              </a:solidFill>
              <a:latin typeface="Times New Roman"/>
              <a:ea typeface="Times New Roman"/>
              <a:cs typeface="Times New Roman"/>
              <a:sym typeface="Times New Roman"/>
            </a:endParaRPr>
          </a:p>
        </p:txBody>
      </p:sp>
      <p:sp>
        <p:nvSpPr>
          <p:cNvPr id="216" name="Google Shape;216;p16"/>
          <p:cNvSpPr txBox="1">
            <a:spLocks noGrp="1"/>
          </p:cNvSpPr>
          <p:nvPr>
            <p:ph type="body" idx="1"/>
          </p:nvPr>
        </p:nvSpPr>
        <p:spPr>
          <a:xfrm>
            <a:off x="838200" y="1253400"/>
            <a:ext cx="10515600" cy="435120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FF0000"/>
              </a:buClr>
              <a:buSzPts val="2800"/>
              <a:buChar char="•"/>
            </a:pPr>
            <a:r>
              <a:rPr lang="en-US" sz="2400" dirty="0">
                <a:latin typeface="Times New Roman"/>
                <a:ea typeface="Times New Roman"/>
                <a:cs typeface="Times New Roman"/>
                <a:sym typeface="Times New Roman"/>
              </a:rPr>
              <a:t>Simplifies SGPA and CGPA calculations by automating the process, ensuring accuracy and saving time.​</a:t>
            </a:r>
            <a:endParaRPr sz="2400" dirty="0">
              <a:latin typeface="Times New Roman"/>
              <a:ea typeface="Times New Roman"/>
              <a:cs typeface="Times New Roman"/>
              <a:sym typeface="Times New Roman"/>
            </a:endParaRPr>
          </a:p>
          <a:p>
            <a:pPr marL="228600" lvl="0" indent="-228600" algn="just" rtl="0">
              <a:lnSpc>
                <a:spcPct val="90000"/>
              </a:lnSpc>
              <a:spcBef>
                <a:spcPts val="0"/>
              </a:spcBef>
              <a:spcAft>
                <a:spcPts val="0"/>
              </a:spcAft>
              <a:buClr>
                <a:srgbClr val="FF0000"/>
              </a:buClr>
              <a:buSzPts val="2800"/>
              <a:buChar char="•"/>
            </a:pPr>
            <a:r>
              <a:rPr lang="en-US" sz="2400" dirty="0">
                <a:latin typeface="Times New Roman"/>
                <a:ea typeface="Times New Roman"/>
                <a:cs typeface="Times New Roman"/>
                <a:sym typeface="Times New Roman"/>
              </a:rPr>
              <a:t>Provides a user-friendly and intuitive interface, making it accessible for students and educators.​</a:t>
            </a:r>
            <a:endParaRPr sz="2400" dirty="0">
              <a:latin typeface="Times New Roman"/>
              <a:ea typeface="Times New Roman"/>
              <a:cs typeface="Times New Roman"/>
              <a:sym typeface="Times New Roman"/>
            </a:endParaRPr>
          </a:p>
          <a:p>
            <a:pPr marL="228600" lvl="0" indent="-228600" algn="just" rtl="0">
              <a:lnSpc>
                <a:spcPct val="90000"/>
              </a:lnSpc>
              <a:spcBef>
                <a:spcPts val="0"/>
              </a:spcBef>
              <a:spcAft>
                <a:spcPts val="0"/>
              </a:spcAft>
              <a:buClr>
                <a:srgbClr val="FF0000"/>
              </a:buClr>
              <a:buSzPts val="2800"/>
              <a:buChar char="•"/>
            </a:pPr>
            <a:r>
              <a:rPr lang="en-US" sz="2400" dirty="0">
                <a:latin typeface="Times New Roman"/>
                <a:ea typeface="Times New Roman"/>
                <a:cs typeface="Times New Roman"/>
                <a:sym typeface="Times New Roman"/>
              </a:rPr>
              <a:t>Adapts to diverse academic systems, accommodating varying grading structures and credit schemes.​</a:t>
            </a:r>
            <a:endParaRPr sz="2400" dirty="0">
              <a:latin typeface="Times New Roman"/>
              <a:ea typeface="Times New Roman"/>
              <a:cs typeface="Times New Roman"/>
              <a:sym typeface="Times New Roman"/>
            </a:endParaRPr>
          </a:p>
          <a:p>
            <a:pPr marL="228600" lvl="0" indent="-228600" algn="just" rtl="0">
              <a:lnSpc>
                <a:spcPct val="90000"/>
              </a:lnSpc>
              <a:spcBef>
                <a:spcPts val="0"/>
              </a:spcBef>
              <a:spcAft>
                <a:spcPts val="0"/>
              </a:spcAft>
              <a:buClr>
                <a:srgbClr val="FF0000"/>
              </a:buClr>
              <a:buSzPts val="2800"/>
              <a:buChar char="•"/>
            </a:pPr>
            <a:r>
              <a:rPr lang="en-US" sz="2400" dirty="0">
                <a:latin typeface="Times New Roman"/>
                <a:ea typeface="Times New Roman"/>
                <a:cs typeface="Times New Roman"/>
                <a:sym typeface="Times New Roman"/>
              </a:rPr>
              <a:t>Enhances reliability through features like real-time validation, error handling, and precise calculations.​</a:t>
            </a:r>
            <a:endParaRPr sz="2400" dirty="0">
              <a:latin typeface="Times New Roman"/>
              <a:ea typeface="Times New Roman"/>
              <a:cs typeface="Times New Roman"/>
              <a:sym typeface="Times New Roman"/>
            </a:endParaRPr>
          </a:p>
          <a:p>
            <a:pPr marL="228600" lvl="0" indent="-228600" algn="just" rtl="0">
              <a:lnSpc>
                <a:spcPct val="90000"/>
              </a:lnSpc>
              <a:spcBef>
                <a:spcPts val="0"/>
              </a:spcBef>
              <a:spcAft>
                <a:spcPts val="0"/>
              </a:spcAft>
              <a:buClr>
                <a:srgbClr val="FF0000"/>
              </a:buClr>
              <a:buSzPts val="2800"/>
              <a:buChar char="•"/>
            </a:pPr>
            <a:r>
              <a:rPr lang="en-US" sz="2400" dirty="0">
                <a:latin typeface="Times New Roman"/>
                <a:ea typeface="Times New Roman"/>
                <a:cs typeface="Times New Roman"/>
                <a:sym typeface="Times New Roman"/>
              </a:rPr>
              <a:t>Offers significant potential for future improvements, including cloud integration, data visualization, and cross-platform compatibility​</a:t>
            </a:r>
            <a:endParaRPr sz="2400" dirty="0"/>
          </a:p>
        </p:txBody>
      </p:sp>
      <p:sp>
        <p:nvSpPr>
          <p:cNvPr id="217" name="Google Shape;21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b="1">
                <a:solidFill>
                  <a:schemeClr val="dk1"/>
                </a:solidFill>
              </a:rPr>
              <a:t>17</a:t>
            </a:fld>
            <a:endParaRPr b="1">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7"/>
          <p:cNvSpPr txBox="1">
            <a:spLocks noGrp="1"/>
          </p:cNvSpPr>
          <p:nvPr>
            <p:ph type="title"/>
          </p:nvPr>
        </p:nvSpPr>
        <p:spPr>
          <a:xfrm>
            <a:off x="751936" y="2746016"/>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0000"/>
              </a:buClr>
              <a:buSzPts val="9600"/>
              <a:buFont typeface="Calibri"/>
              <a:buNone/>
            </a:pPr>
            <a:r>
              <a:rPr lang="en-US" sz="9600" b="1">
                <a:solidFill>
                  <a:srgbClr val="FF0000"/>
                </a:solidFill>
                <a:latin typeface="Times New Roman" panose="02020603050405020304" pitchFamily="18" charset="0"/>
                <a:cs typeface="Times New Roman" panose="02020603050405020304" pitchFamily="18" charset="0"/>
              </a:rPr>
              <a:t>THANK YOU</a:t>
            </a:r>
            <a:endParaRPr sz="9600" b="1">
              <a:solidFill>
                <a:srgbClr val="FF0000"/>
              </a:solidFill>
              <a:latin typeface="Times New Roman" panose="02020603050405020304" pitchFamily="18" charset="0"/>
              <a:cs typeface="Times New Roman" panose="02020603050405020304" pitchFamily="18" charset="0"/>
            </a:endParaRPr>
          </a:p>
        </p:txBody>
      </p:sp>
      <p:sp>
        <p:nvSpPr>
          <p:cNvPr id="223" name="Google Shape;223;p17"/>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b="1">
                <a:solidFill>
                  <a:schemeClr val="dk1"/>
                </a:solidFill>
              </a:rPr>
              <a:t>18</a:t>
            </a:fld>
            <a:endParaRPr b="1">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body" idx="1"/>
          </p:nvPr>
        </p:nvSpPr>
        <p:spPr>
          <a:xfrm>
            <a:off x="807244" y="4422148"/>
            <a:ext cx="10602436" cy="201485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B050"/>
              </a:buClr>
              <a:buSzPts val="2400"/>
              <a:buNone/>
            </a:pPr>
            <a:r>
              <a:rPr lang="en-US" sz="2400" b="1" dirty="0">
                <a:solidFill>
                  <a:srgbClr val="00B050"/>
                </a:solidFill>
                <a:latin typeface="Times New Roman"/>
                <a:ea typeface="Times New Roman"/>
                <a:cs typeface="Times New Roman"/>
                <a:sym typeface="Times New Roman"/>
              </a:rPr>
              <a:t>Guided by</a:t>
            </a:r>
            <a:r>
              <a:rPr lang="en-US" sz="2400" b="1" dirty="0">
                <a:latin typeface="Times New Roman"/>
                <a:ea typeface="Times New Roman"/>
                <a:cs typeface="Times New Roman"/>
                <a:sym typeface="Times New Roman"/>
              </a:rPr>
              <a:t>                                                      </a:t>
            </a:r>
            <a:r>
              <a:rPr lang="en-US" sz="2400" b="1" dirty="0">
                <a:solidFill>
                  <a:srgbClr val="00B050"/>
                </a:solidFill>
                <a:latin typeface="Times New Roman"/>
                <a:ea typeface="Times New Roman"/>
                <a:cs typeface="Times New Roman"/>
                <a:sym typeface="Times New Roman"/>
              </a:rPr>
              <a:t>Team</a:t>
            </a:r>
            <a:endParaRPr dirty="0"/>
          </a:p>
          <a:p>
            <a:pPr marL="0" lvl="0" indent="0" algn="l" rtl="0">
              <a:lnSpc>
                <a:spcPct val="90000"/>
              </a:lnSpc>
              <a:spcBef>
                <a:spcPts val="1000"/>
              </a:spcBef>
              <a:spcAft>
                <a:spcPts val="0"/>
              </a:spcAft>
              <a:buClr>
                <a:schemeClr val="dk1"/>
              </a:buClr>
              <a:buSzPts val="2400"/>
              <a:buNone/>
            </a:pPr>
            <a:r>
              <a:rPr lang="en-US" sz="2400" b="1" dirty="0">
                <a:latin typeface="Times New Roman"/>
                <a:ea typeface="Times New Roman"/>
                <a:cs typeface="Times New Roman"/>
                <a:sym typeface="Times New Roman"/>
              </a:rPr>
              <a:t>Mr. R. Vignesh Kumar, M.E.,		Santhosh B (811722104132)</a:t>
            </a:r>
            <a:endParaRPr dirty="0"/>
          </a:p>
          <a:p>
            <a:pPr marL="0" lvl="0" indent="0" algn="l" rtl="0">
              <a:lnSpc>
                <a:spcPct val="90000"/>
              </a:lnSpc>
              <a:spcBef>
                <a:spcPts val="1000"/>
              </a:spcBef>
              <a:spcAft>
                <a:spcPts val="0"/>
              </a:spcAft>
              <a:buClr>
                <a:schemeClr val="dk1"/>
              </a:buClr>
              <a:buSzPts val="2400"/>
              <a:buNone/>
            </a:pPr>
            <a:r>
              <a:rPr lang="en-US" sz="2400" b="1" dirty="0">
                <a:latin typeface="Times New Roman"/>
                <a:ea typeface="Times New Roman"/>
                <a:cs typeface="Times New Roman"/>
                <a:sym typeface="Times New Roman"/>
              </a:rPr>
              <a:t>Assistant Professor, CSE 			Seralathan S (811722104136)</a:t>
            </a:r>
            <a:endParaRPr dirty="0"/>
          </a:p>
          <a:p>
            <a:pPr marL="0" lvl="0" indent="0" algn="l" rtl="0">
              <a:lnSpc>
                <a:spcPct val="90000"/>
              </a:lnSpc>
              <a:spcBef>
                <a:spcPts val="1000"/>
              </a:spcBef>
              <a:spcAft>
                <a:spcPts val="0"/>
              </a:spcAft>
              <a:buClr>
                <a:schemeClr val="dk1"/>
              </a:buClr>
              <a:buSzPts val="2400"/>
              <a:buNone/>
            </a:pPr>
            <a:r>
              <a:rPr lang="en-US" sz="2400" b="1" dirty="0">
                <a:latin typeface="Times New Roman"/>
                <a:ea typeface="Times New Roman"/>
                <a:cs typeface="Times New Roman"/>
                <a:sym typeface="Times New Roman"/>
              </a:rPr>
              <a:t>						Vasan S (811722104177)</a:t>
            </a:r>
            <a:endParaRPr b="1" dirty="0">
              <a:latin typeface="Times New Roman"/>
              <a:ea typeface="Times New Roman"/>
              <a:cs typeface="Times New Roman"/>
              <a:sym typeface="Times New Roman"/>
            </a:endParaRPr>
          </a:p>
        </p:txBody>
      </p:sp>
      <p:sp>
        <p:nvSpPr>
          <p:cNvPr id="99" name="Google Shape;99;p2"/>
          <p:cNvSpPr txBox="1">
            <a:spLocks noGrp="1"/>
          </p:cNvSpPr>
          <p:nvPr>
            <p:ph type="sldNum" idx="12"/>
          </p:nvPr>
        </p:nvSpPr>
        <p:spPr>
          <a:xfrm>
            <a:off x="9311640" y="643700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b="1">
                <a:solidFill>
                  <a:schemeClr val="dk1"/>
                </a:solidFill>
                <a:latin typeface="Times New Roman"/>
                <a:ea typeface="Times New Roman"/>
                <a:cs typeface="Times New Roman"/>
                <a:sym typeface="Times New Roman"/>
              </a:rPr>
              <a:t>2</a:t>
            </a:fld>
            <a:endParaRPr b="1">
              <a:solidFill>
                <a:schemeClr val="dk1"/>
              </a:solidFill>
              <a:latin typeface="Times New Roman"/>
              <a:ea typeface="Times New Roman"/>
              <a:cs typeface="Times New Roman"/>
              <a:sym typeface="Times New Roman"/>
            </a:endParaRPr>
          </a:p>
        </p:txBody>
      </p:sp>
      <p:sp>
        <p:nvSpPr>
          <p:cNvPr id="100" name="Google Shape;100;p2"/>
          <p:cNvSpPr txBox="1"/>
          <p:nvPr/>
        </p:nvSpPr>
        <p:spPr>
          <a:xfrm>
            <a:off x="0" y="1143635"/>
            <a:ext cx="12192000" cy="1137920"/>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rgbClr val="FF0000"/>
              </a:buClr>
              <a:buSzPts val="3600"/>
              <a:buFont typeface="Arial"/>
              <a:buNone/>
            </a:pPr>
            <a:r>
              <a:rPr lang="en-US" sz="3600" b="1" dirty="0">
                <a:solidFill>
                  <a:srgbClr val="FF0000"/>
                </a:solidFill>
                <a:latin typeface="Times New Roman" panose="02020603050405020304" pitchFamily="18" charset="0"/>
                <a:ea typeface="Calibri"/>
                <a:cs typeface="Times New Roman" panose="02020603050405020304" pitchFamily="18" charset="0"/>
                <a:sym typeface="Calibri"/>
              </a:rPr>
              <a:t>SMART GPA CALCULATOR: DYNAMIC SOLUTION FOR ACADEMIC PERFORMANCE</a:t>
            </a:r>
            <a:r>
              <a:rPr lang="en-US" sz="3600" b="1" dirty="0">
                <a:solidFill>
                  <a:schemeClr val="dk1"/>
                </a:solidFill>
                <a:highlight>
                  <a:srgbClr val="F5F5F5"/>
                </a:highlight>
                <a:latin typeface="Times New Roman" panose="02020603050405020304" pitchFamily="18" charset="0"/>
                <a:ea typeface="Calibri"/>
                <a:cs typeface="Times New Roman" panose="02020603050405020304" pitchFamily="18" charset="0"/>
                <a:sym typeface="Calibri"/>
              </a:rPr>
              <a:t>​</a:t>
            </a:r>
            <a:endParaRPr sz="2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title"/>
          </p:nvPr>
        </p:nvSpPr>
        <p:spPr>
          <a:xfrm>
            <a:off x="0" y="1"/>
            <a:ext cx="12192000" cy="74167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3600"/>
              <a:buFont typeface="Times New Roman"/>
              <a:buNone/>
            </a:pPr>
            <a:r>
              <a:rPr lang="en-US" sz="3600" b="1">
                <a:solidFill>
                  <a:srgbClr val="FF0000"/>
                </a:solidFill>
                <a:latin typeface="Times New Roman"/>
                <a:ea typeface="Times New Roman"/>
                <a:cs typeface="Times New Roman"/>
                <a:sym typeface="Times New Roman"/>
              </a:rPr>
              <a:t>OBJECTIVE OF THE PROJECT</a:t>
            </a:r>
            <a:endParaRPr sz="3600">
              <a:solidFill>
                <a:srgbClr val="FF0000"/>
              </a:solidFill>
            </a:endParaRPr>
          </a:p>
        </p:txBody>
      </p:sp>
      <p:sp>
        <p:nvSpPr>
          <p:cNvPr id="106" name="Google Shape;106;p3"/>
          <p:cNvSpPr txBox="1">
            <a:spLocks noGrp="1"/>
          </p:cNvSpPr>
          <p:nvPr>
            <p:ph type="body" idx="1"/>
          </p:nvPr>
        </p:nvSpPr>
        <p:spPr>
          <a:xfrm>
            <a:off x="690880" y="1290320"/>
            <a:ext cx="10662920" cy="3931940"/>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rgbClr val="FF0000"/>
              </a:buClr>
              <a:buSzPts val="2800"/>
              <a:buChar char="•"/>
            </a:pP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a:cs typeface="Times New Roman" panose="02020603050405020304" pitchFamily="18" charset="0"/>
                <a:sym typeface="Times New Roman"/>
              </a:rPr>
              <a:t>Automation of Calculations: Simplify and automate the process of calculating SGPA and CGPA, ensuring accuracy and minimizing errors common with manual calculations. ​</a:t>
            </a:r>
            <a:endParaRPr sz="2400" dirty="0">
              <a:latin typeface="Times New Roman" panose="02020603050405020304" pitchFamily="18" charset="0"/>
              <a:ea typeface="Times New Roman"/>
              <a:cs typeface="Times New Roman" panose="02020603050405020304" pitchFamily="18" charset="0"/>
              <a:sym typeface="Times New Roman"/>
            </a:endParaRPr>
          </a:p>
          <a:p>
            <a:pPr marL="228600" lvl="0" indent="-228600" algn="just" rtl="0">
              <a:lnSpc>
                <a:spcPct val="90000"/>
              </a:lnSpc>
              <a:spcBef>
                <a:spcPts val="0"/>
              </a:spcBef>
              <a:spcAft>
                <a:spcPts val="0"/>
              </a:spcAft>
              <a:buClr>
                <a:srgbClr val="FF0000"/>
              </a:buClr>
              <a:buSzPts val="2800"/>
              <a:buChar char="•"/>
            </a:pPr>
            <a:r>
              <a:rPr lang="en-US" sz="2400" dirty="0">
                <a:latin typeface="Times New Roman" panose="02020603050405020304" pitchFamily="18" charset="0"/>
                <a:ea typeface="Times New Roman"/>
                <a:cs typeface="Times New Roman" panose="02020603050405020304" pitchFamily="18" charset="0"/>
                <a:sym typeface="Times New Roman"/>
              </a:rPr>
              <a:t>Elimination of Manual Errors: Address mistakes in summation, grading formula applications, and other manual errors associated with traditional methods. ​</a:t>
            </a:r>
            <a:endParaRPr sz="2400" dirty="0">
              <a:latin typeface="Times New Roman" panose="02020603050405020304" pitchFamily="18" charset="0"/>
              <a:ea typeface="Times New Roman"/>
              <a:cs typeface="Times New Roman" panose="02020603050405020304" pitchFamily="18" charset="0"/>
              <a:sym typeface="Times New Roman"/>
            </a:endParaRPr>
          </a:p>
          <a:p>
            <a:pPr marL="228600" lvl="0" indent="-228600" algn="just" rtl="0">
              <a:lnSpc>
                <a:spcPct val="90000"/>
              </a:lnSpc>
              <a:spcBef>
                <a:spcPts val="0"/>
              </a:spcBef>
              <a:spcAft>
                <a:spcPts val="0"/>
              </a:spcAft>
              <a:buClr>
                <a:srgbClr val="FF0000"/>
              </a:buClr>
              <a:buSzPts val="2800"/>
              <a:buChar char="•"/>
            </a:pPr>
            <a:r>
              <a:rPr lang="en-US" sz="2400" dirty="0">
                <a:latin typeface="Times New Roman" panose="02020603050405020304" pitchFamily="18" charset="0"/>
                <a:ea typeface="Times New Roman"/>
                <a:cs typeface="Times New Roman" panose="02020603050405020304" pitchFamily="18" charset="0"/>
                <a:sym typeface="Times New Roman"/>
              </a:rPr>
              <a:t>Adaptability Across Systems: Provide flexibility to accommodate diverse educational systems, varying numbers of semesters, subjects, and credit structures. ​</a:t>
            </a:r>
            <a:endParaRPr sz="2400" dirty="0">
              <a:latin typeface="Times New Roman" panose="02020603050405020304" pitchFamily="18" charset="0"/>
              <a:ea typeface="Times New Roman"/>
              <a:cs typeface="Times New Roman" panose="02020603050405020304" pitchFamily="18" charset="0"/>
              <a:sym typeface="Times New Roman"/>
            </a:endParaRPr>
          </a:p>
          <a:p>
            <a:pPr marL="228600" lvl="0" indent="-228600" algn="just" rtl="0">
              <a:lnSpc>
                <a:spcPct val="90000"/>
              </a:lnSpc>
              <a:spcBef>
                <a:spcPts val="0"/>
              </a:spcBef>
              <a:spcAft>
                <a:spcPts val="0"/>
              </a:spcAft>
              <a:buClr>
                <a:srgbClr val="FF0000"/>
              </a:buClr>
              <a:buSzPts val="2800"/>
              <a:buChar char="•"/>
            </a:pPr>
            <a:r>
              <a:rPr lang="en-US" sz="2400" dirty="0">
                <a:latin typeface="Times New Roman" panose="02020603050405020304" pitchFamily="18" charset="0"/>
                <a:ea typeface="Times New Roman"/>
                <a:cs typeface="Times New Roman" panose="02020603050405020304" pitchFamily="18" charset="0"/>
                <a:sym typeface="Times New Roman"/>
              </a:rPr>
              <a:t>Universal Applicability: Cater to students from different countries, institutions, or personalized academic tracks with customizable features. ​</a:t>
            </a:r>
            <a:endParaRPr sz="2400" dirty="0">
              <a:latin typeface="Times New Roman" panose="02020603050405020304" pitchFamily="18" charset="0"/>
              <a:ea typeface="Times New Roman"/>
              <a:cs typeface="Times New Roman" panose="02020603050405020304" pitchFamily="18" charset="0"/>
              <a:sym typeface="Times New Roman"/>
            </a:endParaRPr>
          </a:p>
          <a:p>
            <a:pPr marL="228600" lvl="0" indent="-228600" algn="just" rtl="0">
              <a:lnSpc>
                <a:spcPct val="90000"/>
              </a:lnSpc>
              <a:spcBef>
                <a:spcPts val="0"/>
              </a:spcBef>
              <a:spcAft>
                <a:spcPts val="0"/>
              </a:spcAft>
              <a:buClr>
                <a:srgbClr val="FF0000"/>
              </a:buClr>
              <a:buSzPts val="2800"/>
              <a:buChar char="•"/>
            </a:pPr>
            <a:r>
              <a:rPr lang="en-US" sz="2400" dirty="0">
                <a:latin typeface="Times New Roman" panose="02020603050405020304" pitchFamily="18" charset="0"/>
                <a:ea typeface="Times New Roman"/>
                <a:cs typeface="Times New Roman" panose="02020603050405020304" pitchFamily="18" charset="0"/>
                <a:sym typeface="Times New Roman"/>
              </a:rPr>
              <a:t>User-Friendly Interface: Offer an intuitive, step-by-step process to guide users, ensuring accessibility for individuals with minimal technical expertise. ​</a:t>
            </a:r>
            <a:endParaRPr sz="2400" dirty="0">
              <a:latin typeface="Times New Roman" panose="02020603050405020304" pitchFamily="18" charset="0"/>
              <a:ea typeface="Times New Roman"/>
              <a:cs typeface="Times New Roman" panose="02020603050405020304" pitchFamily="18" charset="0"/>
              <a:sym typeface="Times New Roman"/>
            </a:endParaRPr>
          </a:p>
          <a:p>
            <a:pPr marL="228600" lvl="0" indent="-228600" algn="just" rtl="0">
              <a:lnSpc>
                <a:spcPct val="90000"/>
              </a:lnSpc>
              <a:spcBef>
                <a:spcPts val="0"/>
              </a:spcBef>
              <a:spcAft>
                <a:spcPts val="0"/>
              </a:spcAft>
              <a:buClr>
                <a:srgbClr val="FF0000"/>
              </a:buClr>
              <a:buSzPts val="2800"/>
              <a:buChar char="•"/>
            </a:pPr>
            <a:r>
              <a:rPr lang="en-US" sz="2400" dirty="0">
                <a:latin typeface="Times New Roman" panose="02020603050405020304" pitchFamily="18" charset="0"/>
                <a:ea typeface="Times New Roman"/>
                <a:cs typeface="Times New Roman" panose="02020603050405020304" pitchFamily="18" charset="0"/>
                <a:sym typeface="Times New Roman"/>
              </a:rPr>
              <a:t>Enhanced Academic Tracking: Deliver precise academic performance data to students, enabling better monitoring of progress over time.</a:t>
            </a:r>
            <a:endParaRPr sz="2400" dirty="0">
              <a:latin typeface="Times New Roman" panose="02020603050405020304" pitchFamily="18" charset="0"/>
              <a:cs typeface="Times New Roman" panose="02020603050405020304" pitchFamily="18" charset="0"/>
            </a:endParaRPr>
          </a:p>
        </p:txBody>
      </p:sp>
      <p:sp>
        <p:nvSpPr>
          <p:cNvPr id="107" name="Google Shape;107;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b="1">
                <a:solidFill>
                  <a:schemeClr val="dk1"/>
                </a:solidFill>
              </a:rPr>
              <a:t>3</a:t>
            </a:fld>
            <a:endParaRPr b="1">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txBox="1">
            <a:spLocks noGrp="1"/>
          </p:cNvSpPr>
          <p:nvPr>
            <p:ph type="title"/>
          </p:nvPr>
        </p:nvSpPr>
        <p:spPr>
          <a:xfrm>
            <a:off x="0" y="1"/>
            <a:ext cx="12192000" cy="80264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3600"/>
              <a:buFont typeface="Times New Roman"/>
              <a:buNone/>
            </a:pPr>
            <a:r>
              <a:rPr lang="en-US" sz="3600" b="1">
                <a:solidFill>
                  <a:srgbClr val="FF0000"/>
                </a:solidFill>
                <a:latin typeface="Times New Roman"/>
                <a:ea typeface="Times New Roman"/>
                <a:cs typeface="Times New Roman"/>
                <a:sym typeface="Times New Roman"/>
              </a:rPr>
              <a:t>ABSTRACT</a:t>
            </a:r>
            <a:endParaRPr/>
          </a:p>
        </p:txBody>
      </p:sp>
      <p:sp>
        <p:nvSpPr>
          <p:cNvPr id="113" name="Google Shape;113;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b="1">
                <a:solidFill>
                  <a:schemeClr val="dk1"/>
                </a:solidFill>
              </a:rPr>
              <a:t>4</a:t>
            </a:fld>
            <a:endParaRPr b="1">
              <a:solidFill>
                <a:schemeClr val="dk1"/>
              </a:solidFill>
            </a:endParaRPr>
          </a:p>
        </p:txBody>
      </p:sp>
      <p:sp>
        <p:nvSpPr>
          <p:cNvPr id="114" name="Google Shape;114;p4"/>
          <p:cNvSpPr txBox="1"/>
          <p:nvPr/>
        </p:nvSpPr>
        <p:spPr>
          <a:xfrm>
            <a:off x="1058250" y="960451"/>
            <a:ext cx="10075500" cy="4937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400" dirty="0">
                <a:solidFill>
                  <a:schemeClr val="dk1"/>
                </a:solidFill>
                <a:latin typeface="Times New Roman"/>
                <a:ea typeface="Times New Roman"/>
                <a:cs typeface="Times New Roman"/>
                <a:sym typeface="Times New Roman"/>
              </a:rPr>
              <a:t>The CGPA Calculator app is designed to help students track their academic performance easily and accurately. It uses dynamic user inputs and integrates an SQLite database to calculate SGPA and CGPA efficiently. Users can enter grade points and credits for multiple semesters and subjects, and the app automatically calculates results using weighted averages. Key features include error-free data validation, persistent data storage for easy retrieval, and handling of edge cases for reliable functionality. With a user-friendly interface and efficient database integration, the app provides a convenient tool for students to monitor and improve their academic progress. The document also discusses the app's algorithm, database structure, and its benefits for students' educational success.​</a:t>
            </a:r>
            <a:endParaRPr sz="24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5"/>
          <p:cNvSpPr/>
          <p:nvPr/>
        </p:nvSpPr>
        <p:spPr>
          <a:xfrm>
            <a:off x="8753993" y="62420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120" name="Google Shape;12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b="1">
                <a:solidFill>
                  <a:schemeClr val="dk1"/>
                </a:solidFill>
              </a:rPr>
              <a:t>5</a:t>
            </a:fld>
            <a:endParaRPr b="1">
              <a:solidFill>
                <a:schemeClr val="dk1"/>
              </a:solidFill>
            </a:endParaRPr>
          </a:p>
        </p:txBody>
      </p:sp>
      <p:sp>
        <p:nvSpPr>
          <p:cNvPr id="121" name="Google Shape;121;p5"/>
          <p:cNvSpPr/>
          <p:nvPr/>
        </p:nvSpPr>
        <p:spPr>
          <a:xfrm>
            <a:off x="3389307" y="0"/>
            <a:ext cx="5199693"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F0000"/>
                </a:solidFill>
                <a:latin typeface="Times New Roman"/>
                <a:ea typeface="Times New Roman"/>
                <a:cs typeface="Times New Roman"/>
                <a:sym typeface="Times New Roman"/>
              </a:rPr>
              <a:t>LITERATURE SURVEY</a:t>
            </a:r>
            <a:endParaRPr/>
          </a:p>
        </p:txBody>
      </p:sp>
      <p:graphicFrame>
        <p:nvGraphicFramePr>
          <p:cNvPr id="122" name="Google Shape;122;p5"/>
          <p:cNvGraphicFramePr/>
          <p:nvPr>
            <p:extLst>
              <p:ext uri="{D42A27DB-BD31-4B8C-83A1-F6EECF244321}">
                <p14:modId xmlns:p14="http://schemas.microsoft.com/office/powerpoint/2010/main" val="89205887"/>
              </p:ext>
            </p:extLst>
          </p:nvPr>
        </p:nvGraphicFramePr>
        <p:xfrm>
          <a:off x="0" y="719665"/>
          <a:ext cx="12192000" cy="6322365"/>
        </p:xfrm>
        <a:graphic>
          <a:graphicData uri="http://schemas.openxmlformats.org/drawingml/2006/table">
            <a:tbl>
              <a:tblPr firstRow="1" bandRow="1">
                <a:noFill/>
                <a:tableStyleId>{26B7D480-FEFF-43AF-931F-C44E750E39C4}</a:tableStyleId>
              </a:tblPr>
              <a:tblGrid>
                <a:gridCol w="24384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2274125">
                  <a:extLst>
                    <a:ext uri="{9D8B030D-6E8A-4147-A177-3AD203B41FA5}">
                      <a16:colId xmlns:a16="http://schemas.microsoft.com/office/drawing/2014/main" val="20002"/>
                    </a:ext>
                  </a:extLst>
                </a:gridCol>
                <a:gridCol w="2383650">
                  <a:extLst>
                    <a:ext uri="{9D8B030D-6E8A-4147-A177-3AD203B41FA5}">
                      <a16:colId xmlns:a16="http://schemas.microsoft.com/office/drawing/2014/main" val="20003"/>
                    </a:ext>
                  </a:extLst>
                </a:gridCol>
                <a:gridCol w="2657425">
                  <a:extLst>
                    <a:ext uri="{9D8B030D-6E8A-4147-A177-3AD203B41FA5}">
                      <a16:colId xmlns:a16="http://schemas.microsoft.com/office/drawing/2014/main" val="20004"/>
                    </a:ext>
                  </a:extLst>
                </a:gridCol>
              </a:tblGrid>
              <a:tr h="1019350">
                <a:tc>
                  <a:txBody>
                    <a:bodyPr/>
                    <a:lstStyle/>
                    <a:p>
                      <a:pPr marL="0" marR="0" lvl="0" indent="0" algn="ctr" rtl="0">
                        <a:spcBef>
                          <a:spcPts val="0"/>
                        </a:spcBef>
                        <a:spcAft>
                          <a:spcPts val="0"/>
                        </a:spcAft>
                        <a:buNone/>
                      </a:pPr>
                      <a:r>
                        <a:rPr lang="en-US" sz="2800" u="none" strike="noStrike" cap="none">
                          <a:latin typeface="Times New Roman" panose="02020603050405020304" pitchFamily="18" charset="0"/>
                          <a:cs typeface="Times New Roman" panose="02020603050405020304" pitchFamily="18" charset="0"/>
                        </a:rPr>
                        <a:t>TITLE OF THE PAPER</a:t>
                      </a:r>
                      <a:endParaRPr>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ctr" rtl="0">
                        <a:spcBef>
                          <a:spcPts val="0"/>
                        </a:spcBef>
                        <a:spcAft>
                          <a:spcPts val="0"/>
                        </a:spcAft>
                        <a:buNone/>
                      </a:pPr>
                      <a:r>
                        <a:rPr lang="en-US" sz="2800" u="none" strike="noStrike" cap="none">
                          <a:latin typeface="Times New Roman" panose="02020603050405020304" pitchFamily="18" charset="0"/>
                          <a:cs typeface="Times New Roman" panose="02020603050405020304" pitchFamily="18" charset="0"/>
                        </a:rPr>
                        <a:t>AUTHOR (S)</a:t>
                      </a:r>
                      <a:endParaRPr>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ctr" rtl="0">
                        <a:spcBef>
                          <a:spcPts val="0"/>
                        </a:spcBef>
                        <a:spcAft>
                          <a:spcPts val="0"/>
                        </a:spcAft>
                        <a:buNone/>
                      </a:pPr>
                      <a:r>
                        <a:rPr lang="en-US" sz="2800" u="none" strike="noStrike" cap="none">
                          <a:latin typeface="Times New Roman" panose="02020603050405020304" pitchFamily="18" charset="0"/>
                          <a:cs typeface="Times New Roman" panose="02020603050405020304" pitchFamily="18" charset="0"/>
                        </a:rPr>
                        <a:t>PUBLISHER</a:t>
                      </a:r>
                      <a:endParaRPr>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ctr" rtl="0">
                        <a:spcBef>
                          <a:spcPts val="0"/>
                        </a:spcBef>
                        <a:spcAft>
                          <a:spcPts val="0"/>
                        </a:spcAft>
                        <a:buNone/>
                      </a:pPr>
                      <a:r>
                        <a:rPr lang="en-US" sz="2800" u="none" strike="noStrike" cap="none">
                          <a:latin typeface="Times New Roman" panose="02020603050405020304" pitchFamily="18" charset="0"/>
                          <a:cs typeface="Times New Roman" panose="02020603050405020304" pitchFamily="18" charset="0"/>
                        </a:rPr>
                        <a:t>PAPER GIST</a:t>
                      </a:r>
                      <a:endParaRPr>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ctr" rtl="0">
                        <a:spcBef>
                          <a:spcPts val="0"/>
                        </a:spcBef>
                        <a:spcAft>
                          <a:spcPts val="0"/>
                        </a:spcAft>
                        <a:buNone/>
                      </a:pPr>
                      <a:r>
                        <a:rPr lang="en-US" sz="2800" u="none" strike="noStrike" cap="none">
                          <a:latin typeface="Times New Roman" panose="02020603050405020304" pitchFamily="18" charset="0"/>
                          <a:cs typeface="Times New Roman" panose="02020603050405020304" pitchFamily="18" charset="0"/>
                        </a:rPr>
                        <a:t>TECHNOLOGY USED</a:t>
                      </a:r>
                      <a:endParaRPr>
                        <a:latin typeface="Times New Roman" panose="02020603050405020304" pitchFamily="18" charset="0"/>
                        <a:cs typeface="Times New Roman" panose="02020603050405020304" pitchFamily="18" charset="0"/>
                      </a:endParaRPr>
                    </a:p>
                  </a:txBody>
                  <a:tcPr marL="91450" marR="91450" marT="45725" marB="45725" anchor="ctr"/>
                </a:tc>
                <a:extLst>
                  <a:ext uri="{0D108BD9-81ED-4DB2-BD59-A6C34878D82A}">
                    <a16:rowId xmlns:a16="http://schemas.microsoft.com/office/drawing/2014/main" val="10000"/>
                  </a:ext>
                </a:extLst>
              </a:tr>
              <a:tr h="1736825">
                <a:tc>
                  <a:txBody>
                    <a:bodyPr/>
                    <a:lstStyle/>
                    <a:p>
                      <a:pPr marL="0" marR="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Automated GPA Calculation and Its Impact on Education</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a:latin typeface="Times New Roman" panose="02020603050405020304" pitchFamily="18" charset="0"/>
                          <a:cs typeface="Times New Roman" panose="02020603050405020304" pitchFamily="18" charset="0"/>
                        </a:rPr>
                        <a:t>Wilkerson</a:t>
                      </a:r>
                      <a:endParaRPr sz="18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a:latin typeface="Times New Roman" panose="02020603050405020304" pitchFamily="18" charset="0"/>
                          <a:cs typeface="Times New Roman" panose="02020603050405020304" pitchFamily="18" charset="0"/>
                        </a:rPr>
                        <a:t>Academic Press of Education Research</a:t>
                      </a:r>
                      <a:endParaRPr sz="18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a:latin typeface="Times New Roman" panose="02020603050405020304" pitchFamily="18" charset="0"/>
                          <a:cs typeface="Times New Roman" panose="02020603050405020304" pitchFamily="18" charset="0"/>
                        </a:rPr>
                        <a:t>Explores GPA automation benefits like accuracy, reduced workload, and real-time feedback</a:t>
                      </a:r>
                      <a:endParaRPr sz="1800">
                        <a:latin typeface="Times New Roman" panose="02020603050405020304" pitchFamily="18" charset="0"/>
                        <a:cs typeface="Times New Roman" panose="02020603050405020304" pitchFamily="18" charset="0"/>
                      </a:endParaRPr>
                    </a:p>
                  </a:txBody>
                  <a:tcPr marL="91450" marR="91450" marT="45725" marB="45725"/>
                </a:tc>
                <a:tc>
                  <a:txBody>
                    <a:bodyPr/>
                    <a:lstStyle/>
                    <a:p>
                      <a:pPr marL="0" lvl="0" indent="0" algn="l" rtl="0">
                        <a:lnSpc>
                          <a:spcPct val="115000"/>
                        </a:lnSpc>
                        <a:spcBef>
                          <a:spcPts val="1200"/>
                        </a:spcBef>
                        <a:spcAft>
                          <a:spcPts val="1200"/>
                        </a:spcAft>
                        <a:buNone/>
                      </a:pPr>
                      <a:r>
                        <a:rPr lang="en-US" sz="1800">
                          <a:latin typeface="Times New Roman" panose="02020603050405020304" pitchFamily="18" charset="0"/>
                          <a:cs typeface="Times New Roman" panose="02020603050405020304" pitchFamily="18" charset="0"/>
                        </a:rPr>
                        <a:t>Database management systems for storing grade data</a:t>
                      </a:r>
                      <a:endParaRPr sz="180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1"/>
                  </a:ext>
                </a:extLst>
              </a:tr>
              <a:tr h="1019350">
                <a:tc>
                  <a:txBody>
                    <a:bodyPr/>
                    <a:lstStyle/>
                    <a:p>
                      <a:pPr marL="0" marR="0" lvl="0" indent="0" algn="l" rtl="0">
                        <a:spcBef>
                          <a:spcPts val="0"/>
                        </a:spcBef>
                        <a:spcAft>
                          <a:spcPts val="0"/>
                        </a:spcAft>
                        <a:buNone/>
                      </a:pPr>
                      <a:r>
                        <a:rPr lang="en-US" sz="1800">
                          <a:latin typeface="Times New Roman" panose="02020603050405020304" pitchFamily="18" charset="0"/>
                          <a:cs typeface="Times New Roman" panose="02020603050405020304" pitchFamily="18" charset="0"/>
                        </a:rPr>
                        <a:t>A Study on the Design and Implementation of CGPA Calculators</a:t>
                      </a:r>
                      <a:endParaRPr sz="18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a:latin typeface="Times New Roman" panose="02020603050405020304" pitchFamily="18" charset="0"/>
                          <a:cs typeface="Times New Roman" panose="02020603050405020304" pitchFamily="18" charset="0"/>
                        </a:rPr>
                        <a:t>Abdul et al.</a:t>
                      </a:r>
                      <a:endParaRPr sz="18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a:latin typeface="Times New Roman" panose="02020603050405020304" pitchFamily="18" charset="0"/>
                          <a:cs typeface="Times New Roman" panose="02020603050405020304" pitchFamily="18" charset="0"/>
                        </a:rPr>
                        <a:t>International Journal of Computer Science Research</a:t>
                      </a:r>
                      <a:endParaRPr sz="18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a:latin typeface="Times New Roman" panose="02020603050405020304" pitchFamily="18" charset="0"/>
                          <a:cs typeface="Times New Roman" panose="02020603050405020304" pitchFamily="18" charset="0"/>
                        </a:rPr>
                        <a:t>Discusses CGPA calculator design, grading algorithms, and academic planning.</a:t>
                      </a:r>
                      <a:endParaRPr sz="18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a:latin typeface="Times New Roman" panose="02020603050405020304" pitchFamily="18" charset="0"/>
                          <a:cs typeface="Times New Roman" panose="02020603050405020304" pitchFamily="18" charset="0"/>
                        </a:rPr>
                        <a:t>Grading algorithms for CGPA computation</a:t>
                      </a:r>
                      <a:endParaRPr sz="180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2"/>
                  </a:ext>
                </a:extLst>
              </a:tr>
              <a:tr h="1019350">
                <a:tc>
                  <a:txBody>
                    <a:bodyPr/>
                    <a:lstStyle/>
                    <a:p>
                      <a:pPr marL="0" marR="0" lvl="0" indent="0" algn="l" rtl="0">
                        <a:spcBef>
                          <a:spcPts val="0"/>
                        </a:spcBef>
                        <a:spcAft>
                          <a:spcPts val="0"/>
                        </a:spcAft>
                        <a:buNone/>
                      </a:pPr>
                      <a:r>
                        <a:rPr lang="en-US" sz="1800">
                          <a:latin typeface="Times New Roman" panose="02020603050405020304" pitchFamily="18" charset="0"/>
                          <a:cs typeface="Times New Roman" panose="02020603050405020304" pitchFamily="18" charset="0"/>
                        </a:rPr>
                        <a:t>Grading algorithms for CGPA computation</a:t>
                      </a:r>
                      <a:endParaRPr sz="18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a:latin typeface="Times New Roman" panose="02020603050405020304" pitchFamily="18" charset="0"/>
                          <a:cs typeface="Times New Roman" panose="02020603050405020304" pitchFamily="18" charset="0"/>
                        </a:rPr>
                        <a:t>Johnson &amp; Patel</a:t>
                      </a:r>
                      <a:endParaRPr sz="18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a:latin typeface="Times New Roman" panose="02020603050405020304" pitchFamily="18" charset="0"/>
                          <a:cs typeface="Times New Roman" panose="02020603050405020304" pitchFamily="18" charset="0"/>
                        </a:rPr>
                        <a:t>Elsevier Education Technology Insights</a:t>
                      </a:r>
                      <a:endParaRPr sz="18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a:latin typeface="Times New Roman" panose="02020603050405020304" pitchFamily="18" charset="0"/>
                          <a:cs typeface="Times New Roman" panose="02020603050405020304" pitchFamily="18" charset="0"/>
                        </a:rPr>
                        <a:t>Focuses on automation tools and AI for enhancing academic efficiency and security.</a:t>
                      </a:r>
                      <a:endParaRPr sz="18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a:latin typeface="Times New Roman" panose="02020603050405020304" pitchFamily="18" charset="0"/>
                          <a:cs typeface="Times New Roman" panose="02020603050405020304" pitchFamily="18" charset="0"/>
                        </a:rPr>
                        <a:t>API integrations for automated data fetching</a:t>
                      </a:r>
                      <a:endParaRPr sz="180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3"/>
                  </a:ext>
                </a:extLst>
              </a:tr>
              <a:tr h="1019350">
                <a:tc>
                  <a:txBody>
                    <a:bodyPr/>
                    <a:lstStyle/>
                    <a:p>
                      <a:pPr marL="0" marR="0" lvl="0" indent="0" algn="l" rtl="0">
                        <a:spcBef>
                          <a:spcPts val="0"/>
                        </a:spcBef>
                        <a:spcAft>
                          <a:spcPts val="0"/>
                        </a:spcAft>
                        <a:buNone/>
                      </a:pPr>
                      <a:r>
                        <a:rPr lang="en-US" sz="1300">
                          <a:latin typeface="Times New Roman" panose="02020603050405020304" pitchFamily="18" charset="0"/>
                          <a:ea typeface="Arial"/>
                          <a:cs typeface="Times New Roman" panose="02020603050405020304" pitchFamily="18" charset="0"/>
                          <a:sym typeface="Arial"/>
                        </a:rPr>
                        <a:t>M</a:t>
                      </a:r>
                      <a:r>
                        <a:rPr lang="en-US" sz="1600">
                          <a:latin typeface="Times New Roman" panose="02020603050405020304" pitchFamily="18" charset="0"/>
                          <a:ea typeface="Arial"/>
                          <a:cs typeface="Times New Roman" panose="02020603050405020304" pitchFamily="18" charset="0"/>
                          <a:sym typeface="Arial"/>
                        </a:rPr>
                        <a:t>obile Applications for Academic Success</a:t>
                      </a:r>
                      <a:endParaRPr sz="23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a:latin typeface="Times New Roman" panose="02020603050405020304" pitchFamily="18" charset="0"/>
                          <a:cs typeface="Times New Roman" panose="02020603050405020304" pitchFamily="18" charset="0"/>
                        </a:rPr>
                        <a:t>Chen</a:t>
                      </a:r>
                      <a:endParaRPr sz="18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a:latin typeface="Times New Roman" panose="02020603050405020304" pitchFamily="18" charset="0"/>
                          <a:cs typeface="Times New Roman" panose="02020603050405020304" pitchFamily="18" charset="0"/>
                        </a:rPr>
                        <a:t> Journal of Mobile and Ubiquitous Learning</a:t>
                      </a:r>
                      <a:endParaRPr sz="1800">
                        <a:latin typeface="Times New Roman" panose="02020603050405020304" pitchFamily="18" charset="0"/>
                        <a:cs typeface="Times New Roman" panose="02020603050405020304" pitchFamily="18" charset="0"/>
                      </a:endParaRPr>
                    </a:p>
                  </a:txBody>
                  <a:tcPr marL="91450" marR="91450" marT="45725" marB="45725"/>
                </a:tc>
                <a:tc>
                  <a:txBody>
                    <a:bodyPr/>
                    <a:lstStyle/>
                    <a:p>
                      <a:pPr marL="0" lvl="0" indent="0" algn="l" rtl="0">
                        <a:spcBef>
                          <a:spcPts val="0"/>
                        </a:spcBef>
                        <a:spcAft>
                          <a:spcPts val="0"/>
                        </a:spcAft>
                        <a:buSzPts val="1100"/>
                        <a:buNone/>
                      </a:pPr>
                      <a:r>
                        <a:rPr lang="en-US" sz="1800">
                          <a:latin typeface="Times New Roman" panose="02020603050405020304" pitchFamily="18" charset="0"/>
                          <a:cs typeface="Times New Roman" panose="02020603050405020304" pitchFamily="18" charset="0"/>
                        </a:rPr>
                        <a:t>Examines mobile apps' impact on academic management and productivity.</a:t>
                      </a:r>
                      <a:endParaRPr sz="18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Mobile development frameworks</a:t>
                      </a:r>
                      <a:endParaRPr sz="18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b="1">
                <a:solidFill>
                  <a:schemeClr val="dk1"/>
                </a:solidFill>
              </a:rPr>
              <a:t>6</a:t>
            </a:fld>
            <a:endParaRPr b="1">
              <a:solidFill>
                <a:schemeClr val="dk1"/>
              </a:solidFill>
            </a:endParaRPr>
          </a:p>
        </p:txBody>
      </p:sp>
      <p:sp>
        <p:nvSpPr>
          <p:cNvPr id="128" name="Google Shape;128;p6"/>
          <p:cNvSpPr/>
          <p:nvPr/>
        </p:nvSpPr>
        <p:spPr>
          <a:xfrm>
            <a:off x="1682946" y="80010"/>
            <a:ext cx="8571769"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F0000"/>
                </a:solidFill>
                <a:latin typeface="Times New Roman"/>
                <a:ea typeface="Times New Roman"/>
                <a:cs typeface="Times New Roman"/>
                <a:sym typeface="Times New Roman"/>
              </a:rPr>
              <a:t>PROPOSED SYSTEM ARCHITECTURE</a:t>
            </a:r>
            <a:endParaRPr sz="3600" b="1" i="0" u="none" strike="noStrike" cap="none">
              <a:solidFill>
                <a:srgbClr val="FF0000"/>
              </a:solidFill>
              <a:latin typeface="Times New Roman"/>
              <a:ea typeface="Times New Roman"/>
              <a:cs typeface="Times New Roman"/>
              <a:sym typeface="Times New Roman"/>
            </a:endParaRPr>
          </a:p>
        </p:txBody>
      </p:sp>
      <p:pic>
        <p:nvPicPr>
          <p:cNvPr id="129" name="Google Shape;129;p6"/>
          <p:cNvPicPr preferRelativeResize="0"/>
          <p:nvPr/>
        </p:nvPicPr>
        <p:blipFill>
          <a:blip r:embed="rId3">
            <a:alphaModFix/>
          </a:blip>
          <a:stretch>
            <a:fillRect/>
          </a:stretch>
        </p:blipFill>
        <p:spPr>
          <a:xfrm>
            <a:off x="2729000" y="1472075"/>
            <a:ext cx="6474625" cy="3913850"/>
          </a:xfrm>
          <a:prstGeom prst="rect">
            <a:avLst/>
          </a:prstGeom>
          <a:noFill/>
          <a:ln>
            <a:noFill/>
          </a:ln>
        </p:spPr>
      </p:pic>
      <p:sp>
        <p:nvSpPr>
          <p:cNvPr id="2" name="TextBox 1">
            <a:extLst>
              <a:ext uri="{FF2B5EF4-FFF2-40B4-BE49-F238E27FC236}">
                <a16:creationId xmlns:a16="http://schemas.microsoft.com/office/drawing/2014/main" id="{76350690-0FB1-7892-E79B-911E1F004CA6}"/>
              </a:ext>
            </a:extLst>
          </p:cNvPr>
          <p:cNvSpPr txBox="1"/>
          <p:nvPr/>
        </p:nvSpPr>
        <p:spPr>
          <a:xfrm>
            <a:off x="1124126" y="5455639"/>
            <a:ext cx="9943748" cy="830997"/>
          </a:xfrm>
          <a:prstGeom prst="rect">
            <a:avLst/>
          </a:prstGeom>
          <a:noFill/>
        </p:spPr>
        <p:txBody>
          <a:bodyPr wrap="none" rtlCol="0">
            <a:spAutoFit/>
          </a:bodyPr>
          <a:lstStyle/>
          <a:p>
            <a:r>
              <a:rPr lang="en-IN" sz="2400" dirty="0">
                <a:latin typeface="Times New Roman" panose="02020603050405020304" pitchFamily="18" charset="0"/>
                <a:cs typeface="Times New Roman" panose="02020603050405020304" pitchFamily="18" charset="0"/>
              </a:rPr>
              <a:t>User/ Actor is intended to calculate CGPA He can directly enter semesters and </a:t>
            </a:r>
          </a:p>
          <a:p>
            <a:r>
              <a:rPr lang="en-IN" sz="2400" dirty="0">
                <a:latin typeface="Times New Roman" panose="02020603050405020304" pitchFamily="18" charset="0"/>
                <a:cs typeface="Times New Roman" panose="02020603050405020304" pitchFamily="18" charset="0"/>
              </a:rPr>
              <a:t>it’s respective marks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7"/>
          <p:cNvSpPr/>
          <p:nvPr/>
        </p:nvSpPr>
        <p:spPr>
          <a:xfrm>
            <a:off x="1507042" y="0"/>
            <a:ext cx="831529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F0000"/>
                </a:solidFill>
                <a:latin typeface="Times New Roman"/>
                <a:ea typeface="Times New Roman"/>
                <a:cs typeface="Times New Roman"/>
                <a:sym typeface="Times New Roman"/>
              </a:rPr>
              <a:t>EXISTING SYSTEM ARCHITECTURE</a:t>
            </a:r>
            <a:endParaRPr sz="3600" b="1" i="0" u="none" strike="noStrike" cap="none">
              <a:solidFill>
                <a:srgbClr val="FF0000"/>
              </a:solidFill>
              <a:latin typeface="Times New Roman"/>
              <a:ea typeface="Times New Roman"/>
              <a:cs typeface="Times New Roman"/>
              <a:sym typeface="Times New Roman"/>
            </a:endParaRPr>
          </a:p>
        </p:txBody>
      </p:sp>
      <p:sp>
        <p:nvSpPr>
          <p:cNvPr id="135" name="Google Shape;13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b="1">
                <a:solidFill>
                  <a:schemeClr val="dk1"/>
                </a:solidFill>
              </a:rPr>
              <a:t>7</a:t>
            </a:fld>
            <a:endParaRPr b="1">
              <a:solidFill>
                <a:schemeClr val="dk1"/>
              </a:solidFill>
            </a:endParaRPr>
          </a:p>
        </p:txBody>
      </p:sp>
      <p:pic>
        <p:nvPicPr>
          <p:cNvPr id="136" name="Google Shape;136;p7"/>
          <p:cNvPicPr preferRelativeResize="0"/>
          <p:nvPr/>
        </p:nvPicPr>
        <p:blipFill>
          <a:blip r:embed="rId3">
            <a:alphaModFix/>
          </a:blip>
          <a:stretch>
            <a:fillRect/>
          </a:stretch>
        </p:blipFill>
        <p:spPr>
          <a:xfrm>
            <a:off x="1905000" y="2129766"/>
            <a:ext cx="8382000" cy="2476500"/>
          </a:xfrm>
          <a:prstGeom prst="rect">
            <a:avLst/>
          </a:prstGeom>
          <a:noFill/>
          <a:ln>
            <a:noFill/>
          </a:ln>
        </p:spPr>
      </p:pic>
      <p:sp>
        <p:nvSpPr>
          <p:cNvPr id="137" name="Google Shape;137;p7"/>
          <p:cNvSpPr txBox="1"/>
          <p:nvPr/>
        </p:nvSpPr>
        <p:spPr>
          <a:xfrm>
            <a:off x="2331700" y="4530075"/>
            <a:ext cx="87783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Example: Calculation with Excel sheets, using Simple Calculator</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8"/>
          <p:cNvSpPr txBox="1">
            <a:spLocks noGrp="1"/>
          </p:cNvSpPr>
          <p:nvPr>
            <p:ph type="title"/>
          </p:nvPr>
        </p:nvSpPr>
        <p:spPr>
          <a:xfrm>
            <a:off x="0" y="60960"/>
            <a:ext cx="12192000" cy="539115"/>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0000"/>
              </a:buClr>
              <a:buSzPts val="3600"/>
              <a:buFont typeface="Times New Roman"/>
              <a:buNone/>
            </a:pPr>
            <a:r>
              <a:rPr lang="en-US" sz="3600" b="1">
                <a:solidFill>
                  <a:srgbClr val="FF0000"/>
                </a:solidFill>
                <a:latin typeface="Times New Roman"/>
                <a:ea typeface="Times New Roman"/>
                <a:cs typeface="Times New Roman"/>
                <a:sym typeface="Times New Roman"/>
              </a:rPr>
              <a:t>SOFTWARE AND HARDWARE REQUIREMENTS </a:t>
            </a:r>
            <a:endParaRPr sz="3600">
              <a:latin typeface="Times New Roman"/>
              <a:ea typeface="Times New Roman"/>
              <a:cs typeface="Times New Roman"/>
              <a:sym typeface="Times New Roman"/>
            </a:endParaRPr>
          </a:p>
        </p:txBody>
      </p:sp>
      <p:sp>
        <p:nvSpPr>
          <p:cNvPr id="143" name="Google Shape;143;p8"/>
          <p:cNvSpPr txBox="1">
            <a:spLocks noGrp="1"/>
          </p:cNvSpPr>
          <p:nvPr>
            <p:ph type="body" idx="1"/>
          </p:nvPr>
        </p:nvSpPr>
        <p:spPr>
          <a:xfrm>
            <a:off x="1014413" y="812006"/>
            <a:ext cx="5157787" cy="823912"/>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00B050"/>
              </a:buClr>
              <a:buSzPts val="2800"/>
              <a:buNone/>
            </a:pPr>
            <a:r>
              <a:rPr lang="en-US" sz="2800" dirty="0">
                <a:solidFill>
                  <a:srgbClr val="00B050"/>
                </a:solidFill>
                <a:latin typeface="Times New Roman"/>
                <a:ea typeface="Times New Roman"/>
                <a:cs typeface="Times New Roman"/>
                <a:sym typeface="Times New Roman"/>
              </a:rPr>
              <a:t>HARDWARE</a:t>
            </a:r>
            <a:endParaRPr sz="2800" dirty="0">
              <a:solidFill>
                <a:srgbClr val="00B050"/>
              </a:solidFill>
              <a:latin typeface="Times New Roman"/>
              <a:ea typeface="Times New Roman"/>
              <a:cs typeface="Times New Roman"/>
              <a:sym typeface="Times New Roman"/>
            </a:endParaRPr>
          </a:p>
        </p:txBody>
      </p:sp>
      <p:sp>
        <p:nvSpPr>
          <p:cNvPr id="144" name="Google Shape;144;p8"/>
          <p:cNvSpPr txBox="1">
            <a:spLocks noGrp="1"/>
          </p:cNvSpPr>
          <p:nvPr>
            <p:ph type="body" idx="2"/>
          </p:nvPr>
        </p:nvSpPr>
        <p:spPr>
          <a:xfrm>
            <a:off x="1014413" y="1934342"/>
            <a:ext cx="5157787" cy="4111652"/>
          </a:xfrm>
          <a:prstGeom prst="rect">
            <a:avLst/>
          </a:prstGeom>
          <a:noFill/>
          <a:ln>
            <a:noFill/>
          </a:ln>
        </p:spPr>
        <p:txBody>
          <a:bodyPr spcFirstLastPara="1" wrap="square" lIns="91425" tIns="45700" rIns="91425" bIns="45700" anchor="t" anchorCtr="0">
            <a:noAutofit/>
          </a:bodyPr>
          <a:lstStyle/>
          <a:p>
            <a:pPr marL="228600" lvl="0" indent="-222250" algn="l" rtl="0">
              <a:lnSpc>
                <a:spcPct val="98437"/>
              </a:lnSpc>
              <a:spcBef>
                <a:spcPts val="0"/>
              </a:spcBef>
              <a:spcAft>
                <a:spcPts val="0"/>
              </a:spcAft>
              <a:buClr>
                <a:srgbClr val="FF0000"/>
              </a:buClr>
              <a:buSzPts val="1700"/>
              <a:buFont typeface="Times New Roman"/>
              <a:buChar char="•"/>
            </a:pPr>
            <a:r>
              <a:rPr lang="en-US" sz="1800" dirty="0">
                <a:latin typeface="Times New Roman"/>
                <a:ea typeface="Times New Roman"/>
                <a:cs typeface="Times New Roman"/>
                <a:sym typeface="Times New Roman"/>
              </a:rPr>
              <a:t>Processor: Quad-core processor (1.5 GHz or higher)​</a:t>
            </a:r>
            <a:endParaRPr sz="1800" dirty="0">
              <a:latin typeface="Times New Roman"/>
              <a:ea typeface="Times New Roman"/>
              <a:cs typeface="Times New Roman"/>
              <a:sym typeface="Times New Roman"/>
            </a:endParaRPr>
          </a:p>
          <a:p>
            <a:pPr marL="228600" lvl="0" indent="-222250" algn="l" rtl="0">
              <a:lnSpc>
                <a:spcPct val="98437"/>
              </a:lnSpc>
              <a:spcBef>
                <a:spcPts val="0"/>
              </a:spcBef>
              <a:spcAft>
                <a:spcPts val="0"/>
              </a:spcAft>
              <a:buClr>
                <a:srgbClr val="FF0000"/>
              </a:buClr>
              <a:buSzPts val="1700"/>
              <a:buFont typeface="Times New Roman"/>
              <a:buChar char="•"/>
            </a:pPr>
            <a:r>
              <a:rPr lang="en-US" sz="1800" dirty="0">
                <a:latin typeface="Times New Roman"/>
                <a:ea typeface="Times New Roman"/>
                <a:cs typeface="Times New Roman"/>
                <a:sym typeface="Times New Roman"/>
              </a:rPr>
              <a:t>Recommended: Octa-core processor (2.0 GHz or higher)​</a:t>
            </a:r>
            <a:endParaRPr sz="1800" dirty="0">
              <a:latin typeface="Times New Roman"/>
              <a:ea typeface="Times New Roman"/>
              <a:cs typeface="Times New Roman"/>
              <a:sym typeface="Times New Roman"/>
            </a:endParaRPr>
          </a:p>
          <a:p>
            <a:pPr marL="228600" lvl="0" indent="-222250" algn="l" rtl="0">
              <a:lnSpc>
                <a:spcPct val="98437"/>
              </a:lnSpc>
              <a:spcBef>
                <a:spcPts val="0"/>
              </a:spcBef>
              <a:spcAft>
                <a:spcPts val="0"/>
              </a:spcAft>
              <a:buClr>
                <a:srgbClr val="FF0000"/>
              </a:buClr>
              <a:buSzPts val="1700"/>
              <a:buFont typeface="Times New Roman"/>
              <a:buChar char="•"/>
            </a:pPr>
            <a:r>
              <a:rPr lang="en-US" sz="1800" dirty="0">
                <a:latin typeface="Times New Roman"/>
                <a:ea typeface="Times New Roman"/>
                <a:cs typeface="Times New Roman"/>
                <a:sym typeface="Times New Roman"/>
              </a:rPr>
              <a:t>RAM:2 GB​</a:t>
            </a:r>
            <a:endParaRPr sz="1800" dirty="0">
              <a:latin typeface="Times New Roman"/>
              <a:ea typeface="Times New Roman"/>
              <a:cs typeface="Times New Roman"/>
              <a:sym typeface="Times New Roman"/>
            </a:endParaRPr>
          </a:p>
          <a:p>
            <a:pPr marL="228600" lvl="0" indent="-222250" algn="l" rtl="0">
              <a:lnSpc>
                <a:spcPct val="98437"/>
              </a:lnSpc>
              <a:spcBef>
                <a:spcPts val="0"/>
              </a:spcBef>
              <a:spcAft>
                <a:spcPts val="0"/>
              </a:spcAft>
              <a:buClr>
                <a:srgbClr val="FF0000"/>
              </a:buClr>
              <a:buSzPts val="1700"/>
              <a:buFont typeface="Times New Roman"/>
              <a:buChar char="•"/>
            </a:pPr>
            <a:r>
              <a:rPr lang="en-US" sz="1800" dirty="0">
                <a:latin typeface="Times New Roman"/>
                <a:ea typeface="Times New Roman"/>
                <a:cs typeface="Times New Roman"/>
                <a:sym typeface="Times New Roman"/>
              </a:rPr>
              <a:t>Recommended: 4 GB or higher​</a:t>
            </a:r>
            <a:endParaRPr sz="1800" dirty="0">
              <a:latin typeface="Times New Roman"/>
              <a:ea typeface="Times New Roman"/>
              <a:cs typeface="Times New Roman"/>
              <a:sym typeface="Times New Roman"/>
            </a:endParaRPr>
          </a:p>
          <a:p>
            <a:pPr marL="228600" lvl="0" indent="-222250" algn="l" rtl="0">
              <a:lnSpc>
                <a:spcPct val="98437"/>
              </a:lnSpc>
              <a:spcBef>
                <a:spcPts val="0"/>
              </a:spcBef>
              <a:spcAft>
                <a:spcPts val="0"/>
              </a:spcAft>
              <a:buClr>
                <a:srgbClr val="FF0000"/>
              </a:buClr>
              <a:buSzPts val="1700"/>
              <a:buFont typeface="Times New Roman"/>
              <a:buChar char="•"/>
            </a:pPr>
            <a:r>
              <a:rPr lang="en-US" sz="1800" dirty="0">
                <a:latin typeface="Times New Roman"/>
                <a:ea typeface="Times New Roman"/>
                <a:cs typeface="Times New Roman"/>
                <a:sym typeface="Times New Roman"/>
              </a:rPr>
              <a:t>Storage: 50 MB of free storage space​</a:t>
            </a:r>
            <a:endParaRPr sz="1800" dirty="0">
              <a:latin typeface="Times New Roman"/>
              <a:ea typeface="Times New Roman"/>
              <a:cs typeface="Times New Roman"/>
              <a:sym typeface="Times New Roman"/>
            </a:endParaRPr>
          </a:p>
          <a:p>
            <a:pPr marL="228600" lvl="0" indent="-222250" algn="l" rtl="0">
              <a:lnSpc>
                <a:spcPct val="98437"/>
              </a:lnSpc>
              <a:spcBef>
                <a:spcPts val="0"/>
              </a:spcBef>
              <a:spcAft>
                <a:spcPts val="0"/>
              </a:spcAft>
              <a:buClr>
                <a:srgbClr val="FF0000"/>
              </a:buClr>
              <a:buSzPts val="1700"/>
              <a:buFont typeface="Times New Roman"/>
              <a:buChar char="•"/>
            </a:pPr>
            <a:r>
              <a:rPr lang="en-US" sz="1800" dirty="0">
                <a:latin typeface="Times New Roman"/>
                <a:ea typeface="Times New Roman"/>
                <a:cs typeface="Times New Roman"/>
                <a:sym typeface="Times New Roman"/>
              </a:rPr>
              <a:t>Additional space for user data, logs, or backups as needed​</a:t>
            </a:r>
            <a:endParaRPr sz="1800" dirty="0">
              <a:latin typeface="Times New Roman"/>
              <a:ea typeface="Times New Roman"/>
              <a:cs typeface="Times New Roman"/>
              <a:sym typeface="Times New Roman"/>
            </a:endParaRPr>
          </a:p>
          <a:p>
            <a:pPr marL="228600" lvl="0" indent="-222250" algn="l" rtl="0">
              <a:lnSpc>
                <a:spcPct val="98437"/>
              </a:lnSpc>
              <a:spcBef>
                <a:spcPts val="0"/>
              </a:spcBef>
              <a:spcAft>
                <a:spcPts val="0"/>
              </a:spcAft>
              <a:buClr>
                <a:srgbClr val="FF0000"/>
              </a:buClr>
              <a:buSzPts val="1700"/>
              <a:buFont typeface="Times New Roman"/>
              <a:buChar char="•"/>
            </a:pPr>
            <a:r>
              <a:rPr lang="en-US" sz="1800" dirty="0">
                <a:latin typeface="Times New Roman"/>
                <a:ea typeface="Times New Roman"/>
                <a:cs typeface="Times New Roman"/>
                <a:sym typeface="Times New Roman"/>
              </a:rPr>
              <a:t>Display :4.5-inch screen with 720p resolution​</a:t>
            </a:r>
            <a:endParaRPr sz="1800" dirty="0">
              <a:latin typeface="Times New Roman"/>
              <a:ea typeface="Times New Roman"/>
              <a:cs typeface="Times New Roman"/>
              <a:sym typeface="Times New Roman"/>
            </a:endParaRPr>
          </a:p>
          <a:p>
            <a:pPr marL="228600" lvl="0" indent="-222250" algn="l" rtl="0">
              <a:lnSpc>
                <a:spcPct val="98437"/>
              </a:lnSpc>
              <a:spcBef>
                <a:spcPts val="0"/>
              </a:spcBef>
              <a:spcAft>
                <a:spcPts val="0"/>
              </a:spcAft>
              <a:buClr>
                <a:srgbClr val="FF0000"/>
              </a:buClr>
              <a:buSzPts val="1700"/>
              <a:buFont typeface="Times New Roman"/>
              <a:buChar char="•"/>
            </a:pPr>
            <a:r>
              <a:rPr lang="en-US" sz="1800" dirty="0">
                <a:latin typeface="Times New Roman"/>
                <a:ea typeface="Times New Roman"/>
                <a:cs typeface="Times New Roman"/>
                <a:sym typeface="Times New Roman"/>
              </a:rPr>
              <a:t>Recommended: 5.5-inch or larger screen with Full HD (1080p) resolution​</a:t>
            </a:r>
            <a:endParaRPr sz="1800" dirty="0">
              <a:latin typeface="Times New Roman"/>
              <a:ea typeface="Times New Roman"/>
              <a:cs typeface="Times New Roman"/>
              <a:sym typeface="Times New Roman"/>
            </a:endParaRPr>
          </a:p>
          <a:p>
            <a:pPr marL="228600" lvl="0" indent="-222250" algn="l" rtl="0">
              <a:lnSpc>
                <a:spcPct val="98437"/>
              </a:lnSpc>
              <a:spcBef>
                <a:spcPts val="0"/>
              </a:spcBef>
              <a:spcAft>
                <a:spcPts val="0"/>
              </a:spcAft>
              <a:buClr>
                <a:srgbClr val="FF0000"/>
              </a:buClr>
              <a:buSzPts val="1700"/>
              <a:buFont typeface="Times New Roman"/>
              <a:buChar char="•"/>
            </a:pPr>
            <a:r>
              <a:rPr lang="en-US" sz="1800" dirty="0">
                <a:latin typeface="Times New Roman"/>
                <a:ea typeface="Times New Roman"/>
                <a:cs typeface="Times New Roman"/>
                <a:sym typeface="Times New Roman"/>
              </a:rPr>
              <a:t>Operating System : Android 5.0 (Lollipop)​</a:t>
            </a:r>
            <a:endParaRPr sz="1800" dirty="0">
              <a:latin typeface="Times New Roman"/>
              <a:ea typeface="Times New Roman"/>
              <a:cs typeface="Times New Roman"/>
              <a:sym typeface="Times New Roman"/>
            </a:endParaRPr>
          </a:p>
          <a:p>
            <a:pPr marL="228600" lvl="0" indent="-222250" algn="l" rtl="0">
              <a:lnSpc>
                <a:spcPct val="98437"/>
              </a:lnSpc>
              <a:spcBef>
                <a:spcPts val="0"/>
              </a:spcBef>
              <a:spcAft>
                <a:spcPts val="0"/>
              </a:spcAft>
              <a:buClr>
                <a:srgbClr val="FF0000"/>
              </a:buClr>
              <a:buSzPts val="1700"/>
              <a:buFont typeface="Times New Roman"/>
              <a:buChar char="•"/>
            </a:pPr>
            <a:r>
              <a:rPr lang="en-US" sz="1800" dirty="0">
                <a:latin typeface="Times New Roman"/>
                <a:ea typeface="Times New Roman"/>
                <a:cs typeface="Times New Roman"/>
                <a:sym typeface="Times New Roman"/>
              </a:rPr>
              <a:t>Recommended: Android 9.0 (Pie) or higher​</a:t>
            </a:r>
            <a:endParaRPr sz="1800" dirty="0">
              <a:latin typeface="Times New Roman"/>
              <a:ea typeface="Times New Roman"/>
              <a:cs typeface="Times New Roman"/>
              <a:sym typeface="Times New Roman"/>
            </a:endParaRPr>
          </a:p>
          <a:p>
            <a:pPr marL="228600" lvl="0" indent="-222250" algn="l" rtl="0">
              <a:lnSpc>
                <a:spcPct val="98437"/>
              </a:lnSpc>
              <a:spcBef>
                <a:spcPts val="0"/>
              </a:spcBef>
              <a:spcAft>
                <a:spcPts val="0"/>
              </a:spcAft>
              <a:buClr>
                <a:srgbClr val="FF0000"/>
              </a:buClr>
              <a:buSzPts val="1700"/>
              <a:buFont typeface="Times New Roman"/>
              <a:buChar char="•"/>
            </a:pPr>
            <a:r>
              <a:rPr lang="en-US" sz="1800" dirty="0">
                <a:latin typeface="Times New Roman"/>
                <a:ea typeface="Times New Roman"/>
                <a:cs typeface="Times New Roman"/>
                <a:sym typeface="Times New Roman"/>
              </a:rPr>
              <a:t>Battery : Minimum 2000 mAh capacity</a:t>
            </a:r>
            <a:endParaRPr sz="1800" dirty="0">
              <a:latin typeface="Times New Roman"/>
              <a:ea typeface="Times New Roman"/>
              <a:cs typeface="Times New Roman"/>
              <a:sym typeface="Times New Roman"/>
            </a:endParaRPr>
          </a:p>
        </p:txBody>
      </p:sp>
      <p:sp>
        <p:nvSpPr>
          <p:cNvPr id="145" name="Google Shape;145;p8"/>
          <p:cNvSpPr txBox="1">
            <a:spLocks noGrp="1"/>
          </p:cNvSpPr>
          <p:nvPr>
            <p:ph type="body" idx="3"/>
          </p:nvPr>
        </p:nvSpPr>
        <p:spPr>
          <a:xfrm>
            <a:off x="6096000" y="812006"/>
            <a:ext cx="5183188" cy="823912"/>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00B050"/>
              </a:buClr>
              <a:buSzPts val="2800"/>
              <a:buNone/>
            </a:pPr>
            <a:r>
              <a:rPr lang="en-US" sz="2800">
                <a:solidFill>
                  <a:srgbClr val="00B050"/>
                </a:solidFill>
                <a:latin typeface="Times New Roman"/>
                <a:ea typeface="Times New Roman"/>
                <a:cs typeface="Times New Roman"/>
                <a:sym typeface="Times New Roman"/>
              </a:rPr>
              <a:t>SOFTWARE</a:t>
            </a:r>
            <a:endParaRPr sz="2800">
              <a:solidFill>
                <a:srgbClr val="00B050"/>
              </a:solidFill>
              <a:latin typeface="Times New Roman"/>
              <a:ea typeface="Times New Roman"/>
              <a:cs typeface="Times New Roman"/>
              <a:sym typeface="Times New Roman"/>
            </a:endParaRPr>
          </a:p>
        </p:txBody>
      </p:sp>
      <p:sp>
        <p:nvSpPr>
          <p:cNvPr id="146" name="Google Shape;146;p8"/>
          <p:cNvSpPr txBox="1">
            <a:spLocks noGrp="1"/>
          </p:cNvSpPr>
          <p:nvPr>
            <p:ph type="body" idx="4"/>
          </p:nvPr>
        </p:nvSpPr>
        <p:spPr>
          <a:xfrm>
            <a:off x="6299462" y="1934330"/>
            <a:ext cx="5183100" cy="3684600"/>
          </a:xfrm>
          <a:prstGeom prst="rect">
            <a:avLst/>
          </a:prstGeom>
          <a:noFill/>
          <a:ln>
            <a:noFill/>
          </a:ln>
        </p:spPr>
        <p:txBody>
          <a:bodyPr spcFirstLastPara="1" wrap="square" lIns="91425" tIns="45700" rIns="91425" bIns="45700" anchor="t" anchorCtr="0">
            <a:normAutofit/>
          </a:bodyPr>
          <a:lstStyle/>
          <a:p>
            <a:pPr marL="228600" lvl="0" indent="-158750" algn="l" rtl="0">
              <a:lnSpc>
                <a:spcPct val="90000"/>
              </a:lnSpc>
              <a:spcBef>
                <a:spcPts val="0"/>
              </a:spcBef>
              <a:spcAft>
                <a:spcPts val="0"/>
              </a:spcAft>
              <a:buClr>
                <a:srgbClr val="FF0000"/>
              </a:buClr>
              <a:buSzPts val="1700"/>
              <a:buFont typeface="Times New Roman"/>
              <a:buChar char="•"/>
            </a:pPr>
            <a:r>
              <a:rPr lang="en-US" sz="1800" dirty="0">
                <a:latin typeface="Times New Roman"/>
                <a:ea typeface="Times New Roman"/>
                <a:cs typeface="Times New Roman"/>
                <a:sym typeface="Times New Roman"/>
              </a:rPr>
              <a:t> Android Studio: Version Arctic Fox (2020.3.1) or higher.​</a:t>
            </a:r>
            <a:endParaRPr sz="1800" dirty="0">
              <a:latin typeface="Times New Roman"/>
              <a:ea typeface="Times New Roman"/>
              <a:cs typeface="Times New Roman"/>
              <a:sym typeface="Times New Roman"/>
            </a:endParaRPr>
          </a:p>
          <a:p>
            <a:pPr marL="228600" lvl="0" indent="-222250" algn="l" rtl="0">
              <a:lnSpc>
                <a:spcPct val="98437"/>
              </a:lnSpc>
              <a:spcBef>
                <a:spcPts val="0"/>
              </a:spcBef>
              <a:spcAft>
                <a:spcPts val="0"/>
              </a:spcAft>
              <a:buClr>
                <a:srgbClr val="FF0000"/>
              </a:buClr>
              <a:buSzPts val="1700"/>
              <a:buFont typeface="Times New Roman"/>
              <a:buChar char="•"/>
            </a:pPr>
            <a:r>
              <a:rPr lang="en-US" sz="1800" dirty="0">
                <a:latin typeface="Times New Roman"/>
                <a:ea typeface="Times New Roman"/>
                <a:cs typeface="Times New Roman"/>
                <a:sym typeface="Times New Roman"/>
              </a:rPr>
              <a:t>JDK (Java Development Kit): Version 8 or higher.​</a:t>
            </a:r>
            <a:endParaRPr sz="1800" dirty="0">
              <a:latin typeface="Times New Roman"/>
              <a:ea typeface="Times New Roman"/>
              <a:cs typeface="Times New Roman"/>
              <a:sym typeface="Times New Roman"/>
            </a:endParaRPr>
          </a:p>
          <a:p>
            <a:pPr marL="228600" lvl="0" indent="-222250" algn="l" rtl="0">
              <a:lnSpc>
                <a:spcPct val="98437"/>
              </a:lnSpc>
              <a:spcBef>
                <a:spcPts val="0"/>
              </a:spcBef>
              <a:spcAft>
                <a:spcPts val="0"/>
              </a:spcAft>
              <a:buClr>
                <a:srgbClr val="FF0000"/>
              </a:buClr>
              <a:buSzPts val="1700"/>
              <a:buFont typeface="Times New Roman"/>
              <a:buChar char="•"/>
            </a:pPr>
            <a:r>
              <a:rPr lang="en-US" sz="1800" dirty="0">
                <a:latin typeface="Times New Roman"/>
                <a:ea typeface="Times New Roman"/>
                <a:cs typeface="Times New Roman"/>
                <a:sym typeface="Times New Roman"/>
              </a:rPr>
              <a:t>Programming Languages: Java, XML.​</a:t>
            </a:r>
            <a:endParaRPr sz="1800" dirty="0">
              <a:latin typeface="Times New Roman"/>
              <a:ea typeface="Times New Roman"/>
              <a:cs typeface="Times New Roman"/>
              <a:sym typeface="Times New Roman"/>
            </a:endParaRPr>
          </a:p>
          <a:p>
            <a:pPr marL="228600" lvl="0" indent="-222250" algn="l" rtl="0">
              <a:lnSpc>
                <a:spcPct val="98437"/>
              </a:lnSpc>
              <a:spcBef>
                <a:spcPts val="0"/>
              </a:spcBef>
              <a:spcAft>
                <a:spcPts val="0"/>
              </a:spcAft>
              <a:buClr>
                <a:srgbClr val="FF0000"/>
              </a:buClr>
              <a:buSzPts val="1700"/>
              <a:buFont typeface="Times New Roman"/>
              <a:buChar char="•"/>
            </a:pPr>
            <a:r>
              <a:rPr lang="en-US" sz="1800" dirty="0">
                <a:latin typeface="Times New Roman"/>
                <a:ea typeface="Times New Roman"/>
                <a:cs typeface="Times New Roman"/>
                <a:sym typeface="Times New Roman"/>
              </a:rPr>
              <a:t>Frameworks &amp; Libraries:​</a:t>
            </a:r>
            <a:endParaRPr sz="1800" dirty="0">
              <a:latin typeface="Times New Roman"/>
              <a:ea typeface="Times New Roman"/>
              <a:cs typeface="Times New Roman"/>
              <a:sym typeface="Times New Roman"/>
            </a:endParaRPr>
          </a:p>
          <a:p>
            <a:pPr marL="228600" lvl="0" indent="-222250" algn="l" rtl="0">
              <a:lnSpc>
                <a:spcPct val="98437"/>
              </a:lnSpc>
              <a:spcBef>
                <a:spcPts val="0"/>
              </a:spcBef>
              <a:spcAft>
                <a:spcPts val="0"/>
              </a:spcAft>
              <a:buClr>
                <a:srgbClr val="FF0000"/>
              </a:buClr>
              <a:buSzPts val="1700"/>
              <a:buFont typeface="Times New Roman"/>
              <a:buChar char="•"/>
            </a:pPr>
            <a:r>
              <a:rPr lang="en-US" sz="1800" dirty="0">
                <a:latin typeface="Times New Roman"/>
                <a:ea typeface="Times New Roman"/>
                <a:cs typeface="Times New Roman"/>
                <a:sym typeface="Times New Roman"/>
              </a:rPr>
              <a:t>Android SDK: API Level 21 or higher (for Lollipop and above).​</a:t>
            </a:r>
            <a:endParaRPr sz="1800" dirty="0">
              <a:latin typeface="Times New Roman"/>
              <a:ea typeface="Times New Roman"/>
              <a:cs typeface="Times New Roman"/>
              <a:sym typeface="Times New Roman"/>
            </a:endParaRPr>
          </a:p>
          <a:p>
            <a:pPr marL="228600" lvl="0" indent="-222250" algn="l" rtl="0">
              <a:lnSpc>
                <a:spcPct val="98437"/>
              </a:lnSpc>
              <a:spcBef>
                <a:spcPts val="0"/>
              </a:spcBef>
              <a:spcAft>
                <a:spcPts val="0"/>
              </a:spcAft>
              <a:buClr>
                <a:srgbClr val="FF0000"/>
              </a:buClr>
              <a:buSzPts val="1700"/>
              <a:buFont typeface="Times New Roman"/>
              <a:buChar char="•"/>
            </a:pPr>
            <a:r>
              <a:rPr lang="en-US" sz="1800" dirty="0">
                <a:latin typeface="Times New Roman"/>
                <a:ea typeface="Times New Roman"/>
                <a:cs typeface="Times New Roman"/>
                <a:sym typeface="Times New Roman"/>
              </a:rPr>
              <a:t>Gradle: Latest version for building and managing dependencies.​</a:t>
            </a:r>
            <a:endParaRPr sz="1800" dirty="0">
              <a:latin typeface="Times New Roman"/>
              <a:ea typeface="Times New Roman"/>
              <a:cs typeface="Times New Roman"/>
              <a:sym typeface="Times New Roman"/>
            </a:endParaRPr>
          </a:p>
          <a:p>
            <a:pPr marL="228600" lvl="0" indent="-222250" algn="l" rtl="0">
              <a:lnSpc>
                <a:spcPct val="98437"/>
              </a:lnSpc>
              <a:spcBef>
                <a:spcPts val="0"/>
              </a:spcBef>
              <a:spcAft>
                <a:spcPts val="0"/>
              </a:spcAft>
              <a:buClr>
                <a:srgbClr val="FF0000"/>
              </a:buClr>
              <a:buSzPts val="1700"/>
              <a:buFont typeface="Times New Roman"/>
              <a:buChar char="•"/>
            </a:pPr>
            <a:r>
              <a:rPr lang="en-US" sz="1800" dirty="0">
                <a:latin typeface="Times New Roman"/>
                <a:ea typeface="Times New Roman"/>
                <a:cs typeface="Times New Roman"/>
                <a:sym typeface="Times New Roman"/>
              </a:rPr>
              <a:t>Database: For saving user progress, SQLite can be integrated.​</a:t>
            </a:r>
            <a:endParaRPr sz="1800" dirty="0">
              <a:latin typeface="Times New Roman"/>
              <a:ea typeface="Times New Roman"/>
              <a:cs typeface="Times New Roman"/>
              <a:sym typeface="Times New Roman"/>
            </a:endParaRPr>
          </a:p>
          <a:p>
            <a:pPr marL="228600" lvl="0" indent="-158750" algn="l" rtl="0">
              <a:lnSpc>
                <a:spcPct val="90000"/>
              </a:lnSpc>
              <a:spcBef>
                <a:spcPts val="0"/>
              </a:spcBef>
              <a:spcAft>
                <a:spcPts val="0"/>
              </a:spcAft>
              <a:buClr>
                <a:srgbClr val="FF0000"/>
              </a:buClr>
              <a:buSzPts val="1700"/>
              <a:buFont typeface="Times New Roman"/>
              <a:buChar char="•"/>
            </a:pPr>
            <a:r>
              <a:rPr lang="en-US" sz="1800" dirty="0">
                <a:latin typeface="Times New Roman"/>
                <a:ea typeface="Times New Roman"/>
                <a:cs typeface="Times New Roman"/>
                <a:sym typeface="Times New Roman"/>
              </a:rPr>
              <a:t>Third-party Libraries​ </a:t>
            </a:r>
            <a:endParaRPr sz="1800" dirty="0">
              <a:latin typeface="Times New Roman"/>
              <a:ea typeface="Times New Roman"/>
              <a:cs typeface="Times New Roman"/>
              <a:sym typeface="Times New Roman"/>
            </a:endParaRPr>
          </a:p>
        </p:txBody>
      </p:sp>
      <p:sp>
        <p:nvSpPr>
          <p:cNvPr id="147" name="Google Shape;14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b="1">
                <a:solidFill>
                  <a:schemeClr val="dk1"/>
                </a:solidFill>
              </a:rPr>
              <a:t>8</a:t>
            </a:fld>
            <a:endParaRPr b="1">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9"/>
          <p:cNvSpPr txBox="1">
            <a:spLocks noGrp="1"/>
          </p:cNvSpPr>
          <p:nvPr>
            <p:ph type="title"/>
          </p:nvPr>
        </p:nvSpPr>
        <p:spPr>
          <a:xfrm>
            <a:off x="0" y="18256"/>
            <a:ext cx="12192000" cy="66278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3600"/>
              <a:buFont typeface="Times New Roman"/>
              <a:buNone/>
            </a:pPr>
            <a:r>
              <a:rPr lang="en-US" sz="3600" b="1">
                <a:solidFill>
                  <a:srgbClr val="FF0000"/>
                </a:solidFill>
                <a:latin typeface="Times New Roman"/>
                <a:ea typeface="Times New Roman"/>
                <a:cs typeface="Times New Roman"/>
                <a:sym typeface="Times New Roman"/>
              </a:rPr>
              <a:t>MODULES </a:t>
            </a:r>
            <a:endParaRPr sz="3600">
              <a:solidFill>
                <a:srgbClr val="FF0000"/>
              </a:solidFill>
            </a:endParaRPr>
          </a:p>
        </p:txBody>
      </p:sp>
      <p:sp>
        <p:nvSpPr>
          <p:cNvPr id="153" name="Google Shape;153;p9"/>
          <p:cNvSpPr txBox="1">
            <a:spLocks noGrp="1"/>
          </p:cNvSpPr>
          <p:nvPr>
            <p:ph type="body" idx="1"/>
          </p:nvPr>
        </p:nvSpPr>
        <p:spPr>
          <a:xfrm>
            <a:off x="838200" y="753908"/>
            <a:ext cx="10515600" cy="487997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1000"/>
              </a:spcBef>
              <a:spcAft>
                <a:spcPts val="0"/>
              </a:spcAft>
              <a:buClr>
                <a:srgbClr val="FF0000"/>
              </a:buClr>
              <a:buSzPts val="2800"/>
              <a:buChar char="•"/>
            </a:pPr>
            <a:r>
              <a:rPr lang="en-US" sz="2400" dirty="0">
                <a:latin typeface="Times New Roman"/>
                <a:ea typeface="Times New Roman"/>
                <a:cs typeface="Times New Roman"/>
                <a:sym typeface="Times New Roman"/>
              </a:rPr>
              <a:t> Input Module​</a:t>
            </a:r>
            <a:endParaRPr sz="2400" dirty="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rgbClr val="FF0000"/>
              </a:buClr>
              <a:buSzPts val="2800"/>
              <a:buChar char="•"/>
            </a:pPr>
            <a:r>
              <a:rPr lang="en-US" sz="2400" dirty="0">
                <a:latin typeface="Times New Roman"/>
                <a:ea typeface="Times New Roman"/>
                <a:cs typeface="Times New Roman"/>
                <a:sym typeface="Times New Roman"/>
              </a:rPr>
              <a:t>SGPA Calculation Module​</a:t>
            </a:r>
            <a:endParaRPr sz="2400" dirty="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rgbClr val="FF0000"/>
              </a:buClr>
              <a:buSzPts val="2800"/>
              <a:buChar char="•"/>
            </a:pPr>
            <a:r>
              <a:rPr lang="en-US" sz="2400" dirty="0">
                <a:latin typeface="Times New Roman"/>
                <a:ea typeface="Times New Roman"/>
                <a:cs typeface="Times New Roman"/>
                <a:sym typeface="Times New Roman"/>
              </a:rPr>
              <a:t>CGPA Calculation Module​</a:t>
            </a:r>
            <a:endParaRPr sz="2400" dirty="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rgbClr val="FF0000"/>
              </a:buClr>
              <a:buSzPts val="2800"/>
              <a:buChar char="•"/>
            </a:pPr>
            <a:r>
              <a:rPr lang="en-US" sz="2400" dirty="0">
                <a:latin typeface="Times New Roman"/>
                <a:ea typeface="Times New Roman"/>
                <a:cs typeface="Times New Roman"/>
                <a:sym typeface="Times New Roman"/>
              </a:rPr>
              <a:t>User Interface Module​</a:t>
            </a:r>
            <a:endParaRPr sz="2400" dirty="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rgbClr val="FF0000"/>
              </a:buClr>
              <a:buSzPts val="2800"/>
              <a:buChar char="•"/>
            </a:pPr>
            <a:r>
              <a:rPr lang="en-US" sz="2400" dirty="0">
                <a:latin typeface="Times New Roman"/>
                <a:ea typeface="Times New Roman"/>
                <a:cs typeface="Times New Roman"/>
                <a:sym typeface="Times New Roman"/>
              </a:rPr>
              <a:t>Data Storage and Processing Module​</a:t>
            </a:r>
            <a:endParaRPr sz="2400" dirty="0">
              <a:latin typeface="Times New Roman"/>
              <a:ea typeface="Times New Roman"/>
              <a:cs typeface="Times New Roman"/>
              <a:sym typeface="Times New Roman"/>
            </a:endParaRPr>
          </a:p>
        </p:txBody>
      </p:sp>
      <p:sp>
        <p:nvSpPr>
          <p:cNvPr id="154" name="Google Shape;15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b="1">
                <a:solidFill>
                  <a:schemeClr val="dk1"/>
                </a:solidFill>
              </a:rPr>
              <a:t>9</a:t>
            </a:fld>
            <a:endParaRPr b="1">
              <a:solidFill>
                <a:schemeClr val="dk1"/>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TotalTime>
  <Words>1771</Words>
  <Application>Microsoft Office PowerPoint</Application>
  <PresentationFormat>Widescreen</PresentationFormat>
  <Paragraphs>173</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OBJECTIVE OF THE PROJECT</vt:lpstr>
      <vt:lpstr>ABSTRACT</vt:lpstr>
      <vt:lpstr>PowerPoint Presentation</vt:lpstr>
      <vt:lpstr>PowerPoint Presentation</vt:lpstr>
      <vt:lpstr>PowerPoint Presentation</vt:lpstr>
      <vt:lpstr>SOFTWARE AND HARDWARE REQUIREMENTS </vt:lpstr>
      <vt:lpstr>MODULES </vt:lpstr>
      <vt:lpstr>SUMMARY OF MODULE-1</vt:lpstr>
      <vt:lpstr>SUMMARY OF MODULE-2</vt:lpstr>
      <vt:lpstr>SUMMARY OF MODULE-3</vt:lpstr>
      <vt:lpstr>SUMMARY OF MODULE-4</vt:lpstr>
      <vt:lpstr>SUMMARY OF MODULE-5</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Vasan .S</cp:lastModifiedBy>
  <cp:revision>8</cp:revision>
  <dcterms:modified xsi:type="dcterms:W3CDTF">2024-12-06T05:25:22Z</dcterms:modified>
</cp:coreProperties>
</file>